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30"/>
  </p:notesMasterIdLst>
  <p:handoutMasterIdLst>
    <p:handoutMasterId r:id="rId31"/>
  </p:handoutMasterIdLst>
  <p:sldIdLst>
    <p:sldId id="271" r:id="rId2"/>
    <p:sldId id="303" r:id="rId3"/>
    <p:sldId id="284" r:id="rId4"/>
    <p:sldId id="302" r:id="rId5"/>
    <p:sldId id="285" r:id="rId6"/>
    <p:sldId id="286" r:id="rId7"/>
    <p:sldId id="288" r:id="rId8"/>
    <p:sldId id="301" r:id="rId9"/>
    <p:sldId id="278" r:id="rId10"/>
    <p:sldId id="279" r:id="rId11"/>
    <p:sldId id="298" r:id="rId12"/>
    <p:sldId id="300" r:id="rId13"/>
    <p:sldId id="316" r:id="rId14"/>
    <p:sldId id="318" r:id="rId15"/>
    <p:sldId id="297" r:id="rId16"/>
    <p:sldId id="282" r:id="rId17"/>
    <p:sldId id="296" r:id="rId18"/>
    <p:sldId id="289" r:id="rId19"/>
    <p:sldId id="320" r:id="rId20"/>
    <p:sldId id="304" r:id="rId21"/>
    <p:sldId id="308" r:id="rId22"/>
    <p:sldId id="307" r:id="rId23"/>
    <p:sldId id="306" r:id="rId24"/>
    <p:sldId id="314" r:id="rId25"/>
    <p:sldId id="313" r:id="rId26"/>
    <p:sldId id="310" r:id="rId27"/>
    <p:sldId id="315" r:id="rId28"/>
    <p:sldId id="287"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FF"/>
    <a:srgbClr val="C0C0C0"/>
    <a:srgbClr val="000000"/>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391" autoAdjust="0"/>
  </p:normalViewPr>
  <p:slideViewPr>
    <p:cSldViewPr snapToGrid="0">
      <p:cViewPr varScale="1">
        <p:scale>
          <a:sx n="69" d="100"/>
          <a:sy n="69" d="100"/>
        </p:scale>
        <p:origin x="1548"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9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B192260-59A4-44B8-8DD9-29CC0388946F}" type="datetimeFigureOut">
              <a:rPr kumimoji="1" lang="ja-JP" altLang="en-US" smtClean="0"/>
              <a:t>2018/10/15</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C9DAEA-0296-437A-BC6F-722007BC75B0}" type="slidenum">
              <a:rPr kumimoji="1" lang="ja-JP" altLang="en-US" smtClean="0"/>
              <a:t>‹#›</a:t>
            </a:fld>
            <a:endParaRPr kumimoji="1" lang="ja-JP" altLang="en-US"/>
          </a:p>
        </p:txBody>
      </p:sp>
    </p:spTree>
    <p:extLst>
      <p:ext uri="{BB962C8B-B14F-4D97-AF65-F5344CB8AC3E}">
        <p14:creationId xmlns:p14="http://schemas.microsoft.com/office/powerpoint/2010/main" val="298840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083" tIns="46042" rIns="92083" bIns="4604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083" tIns="46042" rIns="92083" bIns="46042" rtlCol="0"/>
          <a:lstStyle>
            <a:lvl1pPr algn="r">
              <a:defRPr sz="1200"/>
            </a:lvl1pPr>
          </a:lstStyle>
          <a:p>
            <a:fld id="{C647718F-3003-4E81-B07F-836CF83144E1}" type="datetimeFigureOut">
              <a:rPr kumimoji="1" lang="ja-JP" altLang="en-US" smtClean="0"/>
              <a:t>2018/10/15</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083" tIns="46042" rIns="92083" bIns="46042"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083" tIns="46042" rIns="92083" bIns="4604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5"/>
            <a:ext cx="2945660" cy="498055"/>
          </a:xfrm>
          <a:prstGeom prst="rect">
            <a:avLst/>
          </a:prstGeom>
        </p:spPr>
        <p:txBody>
          <a:bodyPr vert="horz" lIns="92083" tIns="46042" rIns="92083" bIns="460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5"/>
            <a:ext cx="2945660" cy="498055"/>
          </a:xfrm>
          <a:prstGeom prst="rect">
            <a:avLst/>
          </a:prstGeom>
        </p:spPr>
        <p:txBody>
          <a:bodyPr vert="horz" lIns="92083" tIns="46042" rIns="92083" bIns="46042" rtlCol="0" anchor="b"/>
          <a:lstStyle>
            <a:lvl1pPr algn="r">
              <a:defRPr sz="1200"/>
            </a:lvl1pPr>
          </a:lstStyle>
          <a:p>
            <a:fld id="{F441D95F-16A1-4421-86D3-BD7E0DA14074}" type="slidenum">
              <a:rPr kumimoji="1" lang="ja-JP" altLang="en-US" smtClean="0"/>
              <a:t>‹#›</a:t>
            </a:fld>
            <a:endParaRPr kumimoji="1" lang="ja-JP" altLang="en-US"/>
          </a:p>
        </p:txBody>
      </p:sp>
    </p:spTree>
    <p:extLst>
      <p:ext uri="{BB962C8B-B14F-4D97-AF65-F5344CB8AC3E}">
        <p14:creationId xmlns:p14="http://schemas.microsoft.com/office/powerpoint/2010/main" val="9066074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a:t>
            </a:fld>
            <a:endParaRPr kumimoji="1" lang="ja-JP" altLang="en-US"/>
          </a:p>
        </p:txBody>
      </p:sp>
    </p:spTree>
    <p:extLst>
      <p:ext uri="{BB962C8B-B14F-4D97-AF65-F5344CB8AC3E}">
        <p14:creationId xmlns:p14="http://schemas.microsoft.com/office/powerpoint/2010/main" val="116599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17</a:t>
            </a:fld>
            <a:endParaRPr kumimoji="1" lang="ja-JP" altLang="en-US"/>
          </a:p>
        </p:txBody>
      </p:sp>
    </p:spTree>
    <p:extLst>
      <p:ext uri="{BB962C8B-B14F-4D97-AF65-F5344CB8AC3E}">
        <p14:creationId xmlns:p14="http://schemas.microsoft.com/office/powerpoint/2010/main" val="312889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18</a:t>
            </a:fld>
            <a:endParaRPr kumimoji="1" lang="ja-JP" altLang="en-US"/>
          </a:p>
        </p:txBody>
      </p:sp>
    </p:spTree>
    <p:extLst>
      <p:ext uri="{BB962C8B-B14F-4D97-AF65-F5344CB8AC3E}">
        <p14:creationId xmlns:p14="http://schemas.microsoft.com/office/powerpoint/2010/main" val="113625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19</a:t>
            </a:fld>
            <a:endParaRPr kumimoji="1" lang="ja-JP" altLang="en-US"/>
          </a:p>
        </p:txBody>
      </p:sp>
    </p:spTree>
    <p:extLst>
      <p:ext uri="{BB962C8B-B14F-4D97-AF65-F5344CB8AC3E}">
        <p14:creationId xmlns:p14="http://schemas.microsoft.com/office/powerpoint/2010/main" val="45660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20</a:t>
            </a:fld>
            <a:endParaRPr kumimoji="1" lang="ja-JP" altLang="en-US"/>
          </a:p>
        </p:txBody>
      </p:sp>
    </p:spTree>
    <p:extLst>
      <p:ext uri="{BB962C8B-B14F-4D97-AF65-F5344CB8AC3E}">
        <p14:creationId xmlns:p14="http://schemas.microsoft.com/office/powerpoint/2010/main" val="139773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21</a:t>
            </a:fld>
            <a:endParaRPr kumimoji="1" lang="ja-JP" altLang="en-US"/>
          </a:p>
        </p:txBody>
      </p:sp>
    </p:spTree>
    <p:extLst>
      <p:ext uri="{BB962C8B-B14F-4D97-AF65-F5344CB8AC3E}">
        <p14:creationId xmlns:p14="http://schemas.microsoft.com/office/powerpoint/2010/main" val="136982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22</a:t>
            </a:fld>
            <a:endParaRPr kumimoji="1" lang="ja-JP" altLang="en-US"/>
          </a:p>
        </p:txBody>
      </p:sp>
    </p:spTree>
    <p:extLst>
      <p:ext uri="{BB962C8B-B14F-4D97-AF65-F5344CB8AC3E}">
        <p14:creationId xmlns:p14="http://schemas.microsoft.com/office/powerpoint/2010/main" val="1687034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23</a:t>
            </a:fld>
            <a:endParaRPr kumimoji="1" lang="ja-JP" altLang="en-US"/>
          </a:p>
        </p:txBody>
      </p:sp>
    </p:spTree>
    <p:extLst>
      <p:ext uri="{BB962C8B-B14F-4D97-AF65-F5344CB8AC3E}">
        <p14:creationId xmlns:p14="http://schemas.microsoft.com/office/powerpoint/2010/main" val="365110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24</a:t>
            </a:fld>
            <a:endParaRPr kumimoji="1" lang="ja-JP" altLang="en-US"/>
          </a:p>
        </p:txBody>
      </p:sp>
    </p:spTree>
    <p:extLst>
      <p:ext uri="{BB962C8B-B14F-4D97-AF65-F5344CB8AC3E}">
        <p14:creationId xmlns:p14="http://schemas.microsoft.com/office/powerpoint/2010/main" val="3266713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25</a:t>
            </a:fld>
            <a:endParaRPr kumimoji="1" lang="ja-JP" altLang="en-US"/>
          </a:p>
        </p:txBody>
      </p:sp>
    </p:spTree>
    <p:extLst>
      <p:ext uri="{BB962C8B-B14F-4D97-AF65-F5344CB8AC3E}">
        <p14:creationId xmlns:p14="http://schemas.microsoft.com/office/powerpoint/2010/main" val="387108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26</a:t>
            </a:fld>
            <a:endParaRPr kumimoji="1" lang="ja-JP" altLang="en-US"/>
          </a:p>
        </p:txBody>
      </p:sp>
    </p:spTree>
    <p:extLst>
      <p:ext uri="{BB962C8B-B14F-4D97-AF65-F5344CB8AC3E}">
        <p14:creationId xmlns:p14="http://schemas.microsoft.com/office/powerpoint/2010/main" val="66436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a:t>
            </a:fld>
            <a:endParaRPr kumimoji="1" lang="ja-JP" altLang="en-US"/>
          </a:p>
        </p:txBody>
      </p:sp>
    </p:spTree>
    <p:extLst>
      <p:ext uri="{BB962C8B-B14F-4D97-AF65-F5344CB8AC3E}">
        <p14:creationId xmlns:p14="http://schemas.microsoft.com/office/powerpoint/2010/main" val="332875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27</a:t>
            </a:fld>
            <a:endParaRPr kumimoji="1" lang="ja-JP" altLang="en-US"/>
          </a:p>
        </p:txBody>
      </p:sp>
    </p:spTree>
    <p:extLst>
      <p:ext uri="{BB962C8B-B14F-4D97-AF65-F5344CB8AC3E}">
        <p14:creationId xmlns:p14="http://schemas.microsoft.com/office/powerpoint/2010/main" val="107605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3</a:t>
            </a:fld>
            <a:endParaRPr kumimoji="1" lang="ja-JP" altLang="en-US"/>
          </a:p>
        </p:txBody>
      </p:sp>
    </p:spTree>
    <p:extLst>
      <p:ext uri="{BB962C8B-B14F-4D97-AF65-F5344CB8AC3E}">
        <p14:creationId xmlns:p14="http://schemas.microsoft.com/office/powerpoint/2010/main" val="399942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4</a:t>
            </a:fld>
            <a:endParaRPr kumimoji="1" lang="ja-JP" altLang="en-US"/>
          </a:p>
        </p:txBody>
      </p:sp>
    </p:spTree>
    <p:extLst>
      <p:ext uri="{BB962C8B-B14F-4D97-AF65-F5344CB8AC3E}">
        <p14:creationId xmlns:p14="http://schemas.microsoft.com/office/powerpoint/2010/main" val="386397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5</a:t>
            </a:fld>
            <a:endParaRPr kumimoji="1" lang="ja-JP" altLang="en-US"/>
          </a:p>
        </p:txBody>
      </p:sp>
    </p:spTree>
    <p:extLst>
      <p:ext uri="{BB962C8B-B14F-4D97-AF65-F5344CB8AC3E}">
        <p14:creationId xmlns:p14="http://schemas.microsoft.com/office/powerpoint/2010/main" val="65623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6</a:t>
            </a:fld>
            <a:endParaRPr kumimoji="1" lang="ja-JP" altLang="en-US"/>
          </a:p>
        </p:txBody>
      </p:sp>
    </p:spTree>
    <p:extLst>
      <p:ext uri="{BB962C8B-B14F-4D97-AF65-F5344CB8AC3E}">
        <p14:creationId xmlns:p14="http://schemas.microsoft.com/office/powerpoint/2010/main" val="257415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7</a:t>
            </a:fld>
            <a:endParaRPr kumimoji="1" lang="ja-JP" altLang="en-US"/>
          </a:p>
        </p:txBody>
      </p:sp>
    </p:spTree>
    <p:extLst>
      <p:ext uri="{BB962C8B-B14F-4D97-AF65-F5344CB8AC3E}">
        <p14:creationId xmlns:p14="http://schemas.microsoft.com/office/powerpoint/2010/main" val="390424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8</a:t>
            </a:fld>
            <a:endParaRPr kumimoji="1" lang="ja-JP" altLang="en-US"/>
          </a:p>
        </p:txBody>
      </p:sp>
    </p:spTree>
    <p:extLst>
      <p:ext uri="{BB962C8B-B14F-4D97-AF65-F5344CB8AC3E}">
        <p14:creationId xmlns:p14="http://schemas.microsoft.com/office/powerpoint/2010/main" val="336350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1D95F-16A1-4421-86D3-BD7E0DA14074}" type="slidenum">
              <a:rPr kumimoji="1" lang="ja-JP" altLang="en-US" smtClean="0"/>
              <a:t>9</a:t>
            </a:fld>
            <a:endParaRPr kumimoji="1" lang="ja-JP" altLang="en-US"/>
          </a:p>
        </p:txBody>
      </p:sp>
    </p:spTree>
    <p:extLst>
      <p:ext uri="{BB962C8B-B14F-4D97-AF65-F5344CB8AC3E}">
        <p14:creationId xmlns:p14="http://schemas.microsoft.com/office/powerpoint/2010/main" val="144042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DE57253-8B21-4B3D-84FC-1644629D7FFF}" type="datetime1">
              <a:rPr kumimoji="1" lang="ja-JP" altLang="en-US" smtClean="0"/>
              <a:t>2018/10/15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38894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AB1CFE-6C8E-4012-A2B8-8193ACB7EFD9}" type="datetime1">
              <a:rPr kumimoji="1" lang="ja-JP" altLang="en-US" smtClean="0"/>
              <a:t>2018/10/15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21838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7F64BD-9327-4172-B0AE-30E567FD60BD}" type="datetime1">
              <a:rPr kumimoji="1" lang="ja-JP" altLang="en-US" smtClean="0"/>
              <a:t>2018/10/15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289894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A9CF39-484D-4960-94B8-767CE76981DB}" type="datetime1">
              <a:rPr kumimoji="1" lang="ja-JP" altLang="en-US" smtClean="0"/>
              <a:t>2018/10/15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600">
                <a:latin typeface="Meiryo UI" panose="020B0604030504040204" pitchFamily="50" charset="-128"/>
                <a:ea typeface="Meiryo UI" panose="020B0604030504040204" pitchFamily="50" charset="-128"/>
              </a:defRPr>
            </a:lvl1pPr>
          </a:lstStyle>
          <a:p>
            <a:fld id="{A4063A0E-3B31-4370-A13B-4E9ADFFBBB96}" type="slidenum">
              <a:rPr kumimoji="1" lang="ja-JP" altLang="en-US" smtClean="0"/>
              <a:pPr/>
              <a:t>‹#›</a:t>
            </a:fld>
            <a:endParaRPr kumimoji="1" lang="ja-JP" altLang="en-US"/>
          </a:p>
        </p:txBody>
      </p:sp>
    </p:spTree>
    <p:extLst>
      <p:ext uri="{BB962C8B-B14F-4D97-AF65-F5344CB8AC3E}">
        <p14:creationId xmlns:p14="http://schemas.microsoft.com/office/powerpoint/2010/main" val="2702382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155C4BB-0F3F-4B2D-A69A-FE29D3302BF5}" type="datetime1">
              <a:rPr kumimoji="1" lang="ja-JP" altLang="en-US" smtClean="0"/>
              <a:t>2018/10/15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215313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734A14F-CDF8-4974-A587-42C812541226}" type="datetime1">
              <a:rPr kumimoji="1" lang="ja-JP" altLang="en-US" smtClean="0"/>
              <a:t>2018/10/15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378025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44115DC-108E-4C4D-929F-A2AF900193F9}" type="datetime1">
              <a:rPr kumimoji="1" lang="ja-JP" altLang="en-US" smtClean="0"/>
              <a:t>2018/10/15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33972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1FD60CA-C70F-4FEE-97F9-2425D69A7C73}" type="datetime1">
              <a:rPr kumimoji="1" lang="ja-JP" altLang="en-US" smtClean="0"/>
              <a:t>2018/10/15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420342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263EB-0CA6-4943-8C87-83C409086674}" type="datetime1">
              <a:rPr kumimoji="1" lang="ja-JP" altLang="en-US" smtClean="0"/>
              <a:t>2018/10/15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71835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6C5A190-1806-4C40-A3A2-1BB9DAAA7A18}" type="datetime1">
              <a:rPr kumimoji="1" lang="ja-JP" altLang="en-US" smtClean="0"/>
              <a:t>2018/10/15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64862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7775CC4-69C5-426A-9119-9CFC99FB9C77}" type="datetime1">
              <a:rPr kumimoji="1" lang="ja-JP" altLang="en-US" smtClean="0"/>
              <a:t>2018/10/15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76453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BB016-F956-4856-A838-55248396BCDD}" type="datetime1">
              <a:rPr kumimoji="1" lang="ja-JP" altLang="en-US" smtClean="0"/>
              <a:t>2018/10/15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63A0E-3B31-4370-A13B-4E9ADFFBBB96}" type="slidenum">
              <a:rPr kumimoji="1" lang="ja-JP" altLang="en-US" smtClean="0"/>
              <a:t>‹#›</a:t>
            </a:fld>
            <a:endParaRPr kumimoji="1" lang="ja-JP" altLang="en-US"/>
          </a:p>
        </p:txBody>
      </p:sp>
    </p:spTree>
    <p:extLst>
      <p:ext uri="{BB962C8B-B14F-4D97-AF65-F5344CB8AC3E}">
        <p14:creationId xmlns:p14="http://schemas.microsoft.com/office/powerpoint/2010/main" val="1731726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io.go.jp/policy-opendata"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vled.or.jp/" TargetMode="External"/><Relationship Id="rId3" Type="http://schemas.openxmlformats.org/officeDocument/2006/relationships/hyperlink" Target="http://www.data.go.jp/" TargetMode="External"/><Relationship Id="rId7" Type="http://schemas.openxmlformats.org/officeDocument/2006/relationships/hyperlink" Target="http://www.soumu.go.jp/menu_seisaku/ictseisaku/ictriyou/opendat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io.go.jp/policy-opendata" TargetMode="External"/><Relationship Id="rId5" Type="http://schemas.openxmlformats.org/officeDocument/2006/relationships/hyperlink" Target="https://www.e-stat.go.jp/" TargetMode="External"/><Relationship Id="rId4" Type="http://schemas.openxmlformats.org/officeDocument/2006/relationships/hyperlink" Target="https://resas.go.j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himane-opendata.j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vled.or.jp/results/OpenDataGuide_v21_fix.pdf" TargetMode="External"/><Relationship Id="rId4" Type="http://schemas.openxmlformats.org/officeDocument/2006/relationships/hyperlink" Target="http://www.soumu.go.jp/menu_news/s-news/01ryutsu06_02000167.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himane-opendata.j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oumu.go.jp/main_content/000535698.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hatsunejournal.jp/w8/AEDOpenda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4" descr="shimane_logo1806.pdf - Adobe Acrobat Reader DC"/>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010713" y="68302"/>
            <a:ext cx="2133287" cy="511990"/>
          </a:xfrm>
          <a:prstGeom prst="rect">
            <a:avLst/>
          </a:prstGeom>
        </p:spPr>
      </p:pic>
      <p:sp>
        <p:nvSpPr>
          <p:cNvPr id="7" name="タイトル 1"/>
          <p:cNvSpPr txBox="1">
            <a:spLocks/>
          </p:cNvSpPr>
          <p:nvPr/>
        </p:nvSpPr>
        <p:spPr>
          <a:xfrm>
            <a:off x="8789" y="1485900"/>
            <a:ext cx="9144000" cy="2214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600"/>
              </a:spcBef>
            </a:pPr>
            <a:r>
              <a:rPr lang="ja-JP" altLang="en-US"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オープンデータの取組み</a:t>
            </a:r>
            <a:endParaRPr lang="en-US" altLang="ja-JP"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8" name="正方形/長方形 7"/>
          <p:cNvSpPr/>
          <p:nvPr/>
        </p:nvSpPr>
        <p:spPr>
          <a:xfrm>
            <a:off x="2517175" y="4319734"/>
            <a:ext cx="4493538" cy="1508105"/>
          </a:xfrm>
          <a:prstGeom prst="rect">
            <a:avLst/>
          </a:prstGeom>
        </p:spPr>
        <p:txBody>
          <a:bodyPr wrap="none">
            <a:spAutoFit/>
          </a:bodyPr>
          <a:lstStyle/>
          <a:p>
            <a:pPr algn="ctr">
              <a:spcBef>
                <a:spcPts val="600"/>
              </a:spcBef>
              <a:spcAft>
                <a:spcPts val="600"/>
              </a:spcAft>
            </a:pPr>
            <a:endParaRPr lang="en-US" altLang="ja-JP" sz="2400" dirty="0" smtClean="0">
              <a:latin typeface="メイリオ" panose="020B0604030504040204" pitchFamily="50" charset="-128"/>
              <a:ea typeface="メイリオ" panose="020B0604030504040204" pitchFamily="50" charset="-128"/>
            </a:endParaRPr>
          </a:p>
          <a:p>
            <a:pPr algn="ctr">
              <a:spcBef>
                <a:spcPts val="600"/>
              </a:spcBef>
              <a:spcAft>
                <a:spcPts val="600"/>
              </a:spcAft>
            </a:pPr>
            <a:r>
              <a:rPr lang="ja-JP" altLang="en-US" sz="2400" dirty="0" smtClean="0">
                <a:latin typeface="メイリオ" panose="020B0604030504040204" pitchFamily="50" charset="-128"/>
                <a:ea typeface="メイリオ" panose="020B0604030504040204" pitchFamily="50" charset="-128"/>
              </a:rPr>
              <a:t>平成３０年１０月１０日（水）</a:t>
            </a:r>
            <a:endParaRPr lang="en-US" altLang="ja-JP" sz="2400" dirty="0" smtClean="0">
              <a:latin typeface="メイリオ" panose="020B0604030504040204" pitchFamily="50" charset="-128"/>
              <a:ea typeface="メイリオ" panose="020B0604030504040204" pitchFamily="50" charset="-128"/>
            </a:endParaRPr>
          </a:p>
          <a:p>
            <a:pPr algn="ctr">
              <a:spcBef>
                <a:spcPts val="600"/>
              </a:spcBef>
              <a:spcAft>
                <a:spcPts val="600"/>
              </a:spcAft>
            </a:pPr>
            <a:r>
              <a:rPr lang="ja-JP" altLang="en-US" sz="2400" dirty="0" smtClean="0">
                <a:latin typeface="メイリオ" panose="020B0604030504040204" pitchFamily="50" charset="-128"/>
                <a:ea typeface="メイリオ" panose="020B0604030504040204" pitchFamily="50" charset="-128"/>
              </a:rPr>
              <a:t>島根県 地域振興部 情報政策課</a:t>
            </a:r>
            <a:endParaRPr lang="ja-JP" altLang="en-US" sz="2400" dirty="0"/>
          </a:p>
        </p:txBody>
      </p:sp>
      <p:sp>
        <p:nvSpPr>
          <p:cNvPr id="2" name="正方形/長方形 1"/>
          <p:cNvSpPr/>
          <p:nvPr/>
        </p:nvSpPr>
        <p:spPr>
          <a:xfrm>
            <a:off x="0" y="3136473"/>
            <a:ext cx="9143999" cy="461665"/>
          </a:xfrm>
          <a:prstGeom prst="rect">
            <a:avLst/>
          </a:prstGeom>
        </p:spPr>
        <p:txBody>
          <a:bodyPr wrap="square">
            <a:spAutoFit/>
          </a:bodyPr>
          <a:lstStyle/>
          <a:p>
            <a:pPr algn="ctr">
              <a:spcBef>
                <a:spcPts val="600"/>
              </a:spcBef>
              <a:spcAft>
                <a:spcPts val="600"/>
              </a:spcAft>
            </a:pPr>
            <a:r>
              <a:rPr lang="en-US" altLang="ja-JP"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市町村</a:t>
            </a:r>
            <a:r>
              <a:rPr lang="ja-JP" altLang="en-US" sz="2400" dirty="0">
                <a:latin typeface="メイリオ" panose="020B0604030504040204" pitchFamily="50" charset="-128"/>
                <a:ea typeface="メイリオ" panose="020B0604030504040204" pitchFamily="50" charset="-128"/>
              </a:rPr>
              <a:t>職員を対象と</a:t>
            </a:r>
            <a:r>
              <a:rPr lang="ja-JP" altLang="en-US" sz="2400" dirty="0" smtClean="0">
                <a:latin typeface="メイリオ" panose="020B0604030504040204" pitchFamily="50" charset="-128"/>
                <a:ea typeface="メイリオ" panose="020B0604030504040204" pitchFamily="50" charset="-128"/>
              </a:rPr>
              <a:t>したオープンデータ研修会 </a:t>
            </a:r>
            <a:r>
              <a:rPr lang="en-US" altLang="ja-JP" sz="2400" dirty="0" smtClean="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61" y="6112202"/>
            <a:ext cx="1428750" cy="49530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799850" y="6129019"/>
            <a:ext cx="7102612" cy="461665"/>
          </a:xfrm>
          <a:prstGeom prst="rect">
            <a:avLst/>
          </a:prstGeom>
          <a:ln>
            <a:solidFill>
              <a:schemeClr val="tx1"/>
            </a:solidFill>
            <a:prstDash val="dash"/>
          </a:ln>
        </p:spPr>
        <p:txBody>
          <a:bodyPr wrap="square">
            <a:spAutoFit/>
          </a:bodyPr>
          <a:lstStyle/>
          <a:p>
            <a:r>
              <a:rPr lang="ja-JP" altLang="en-US" sz="1200" dirty="0">
                <a:latin typeface="メイリオ" panose="020B0604030504040204" pitchFamily="50" charset="-128"/>
                <a:ea typeface="メイリオ" panose="020B0604030504040204" pitchFamily="50" charset="-128"/>
              </a:rPr>
              <a:t>本書は、クリエイティブ・コモンズ 表示</a:t>
            </a:r>
            <a:r>
              <a:rPr lang="en-US" altLang="ja-JP" sz="1200" dirty="0">
                <a:latin typeface="メイリオ" panose="020B0604030504040204" pitchFamily="50" charset="-128"/>
                <a:ea typeface="メイリオ" panose="020B0604030504040204" pitchFamily="50" charset="-128"/>
              </a:rPr>
              <a:t>4.0 </a:t>
            </a:r>
            <a:r>
              <a:rPr lang="ja-JP" altLang="en-US" sz="1200" dirty="0">
                <a:latin typeface="メイリオ" panose="020B0604030504040204" pitchFamily="50" charset="-128"/>
                <a:ea typeface="メイリオ" panose="020B0604030504040204" pitchFamily="50" charset="-128"/>
              </a:rPr>
              <a:t>国際 </a:t>
            </a:r>
            <a:r>
              <a:rPr lang="en-US" altLang="ja-JP" sz="1200" dirty="0">
                <a:latin typeface="メイリオ" panose="020B0604030504040204" pitchFamily="50" charset="-128"/>
                <a:ea typeface="メイリオ" panose="020B0604030504040204" pitchFamily="50" charset="-128"/>
              </a:rPr>
              <a:t>(CC BY 4.0) </a:t>
            </a:r>
            <a:r>
              <a:rPr lang="ja-JP" altLang="en-US" sz="1200" dirty="0">
                <a:latin typeface="メイリオ" panose="020B0604030504040204" pitchFamily="50" charset="-128"/>
                <a:ea typeface="メイリオ" panose="020B0604030504040204" pitchFamily="50" charset="-128"/>
              </a:rPr>
              <a:t>にしたがって利用いただけます。</a:t>
            </a: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(http://creativecommons.org/licenses/by/4.0/legalcode.ja)</a:t>
            </a:r>
          </a:p>
        </p:txBody>
      </p:sp>
    </p:spTree>
    <p:extLst>
      <p:ext uri="{BB962C8B-B14F-4D97-AF65-F5344CB8AC3E}">
        <p14:creationId xmlns:p14="http://schemas.microsoft.com/office/powerpoint/2010/main" val="8798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オープンデータの種類</a:t>
            </a:r>
            <a:endParaRPr lang="ja-JP" altLang="en-US" sz="28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53694" y="673778"/>
            <a:ext cx="8902383" cy="907941"/>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種類は様々（ｴｸｾﾙに留まらず</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画像・動画</a:t>
            </a:r>
            <a:r>
              <a:rPr lang="en-US" altLang="ja-JP" sz="2400" dirty="0" smtClean="0">
                <a:latin typeface="Meiryo UI" panose="020B0604030504040204" pitchFamily="50" charset="-128"/>
                <a:ea typeface="Meiryo UI" panose="020B0604030504040204" pitchFamily="50" charset="-128"/>
              </a:rPr>
              <a:t>,GIS</a:t>
            </a:r>
            <a:r>
              <a:rPr lang="ja-JP" altLang="en-US" sz="2400" dirty="0" smtClean="0">
                <a:latin typeface="Meiryo UI" panose="020B0604030504040204" pitchFamily="50" charset="-128"/>
                <a:ea typeface="Meiryo UI" panose="020B0604030504040204" pitchFamily="50" charset="-128"/>
              </a:rPr>
              <a:t>ﾃﾞｰﾀ</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文書</a:t>
            </a:r>
            <a:r>
              <a:rPr lang="en-US" altLang="ja-JP" sz="2400" dirty="0">
                <a:latin typeface="Meiryo UI" panose="020B0604030504040204" pitchFamily="50" charset="-128"/>
                <a:ea typeface="Meiryo UI" panose="020B0604030504040204" pitchFamily="50" charset="-128"/>
              </a:rPr>
              <a:t>,PDF </a:t>
            </a:r>
            <a:r>
              <a:rPr lang="ja-JP" altLang="en-US" sz="2400" dirty="0" smtClean="0">
                <a:latin typeface="Meiryo UI" panose="020B0604030504040204" pitchFamily="50" charset="-128"/>
                <a:ea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ホームページで公開するだけではオープンデータではない</a:t>
            </a:r>
            <a:endParaRPr lang="en-US" altLang="ja-JP" sz="2400" dirty="0" smtClean="0">
              <a:latin typeface="Meiryo UI" panose="020B0604030504040204" pitchFamily="50" charset="-128"/>
              <a:ea typeface="Meiryo UI" panose="020B0604030504040204" pitchFamily="50" charset="-128"/>
            </a:endParaRPr>
          </a:p>
        </p:txBody>
      </p:sp>
      <p:sp>
        <p:nvSpPr>
          <p:cNvPr id="5" name="雲形吹き出し 4"/>
          <p:cNvSpPr/>
          <p:nvPr/>
        </p:nvSpPr>
        <p:spPr>
          <a:xfrm>
            <a:off x="203201" y="2520043"/>
            <a:ext cx="2177143" cy="92891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オープンデータ種類は？</a:t>
            </a:r>
            <a:endParaRPr kumimoji="1" lang="ja-JP" altLang="en-US" dirty="0">
              <a:latin typeface="Meiryo UI" panose="020B0604030504040204" pitchFamily="50" charset="-128"/>
              <a:ea typeface="Meiryo UI" panose="020B0604030504040204" pitchFamily="50" charset="-128"/>
            </a:endParaRPr>
          </a:p>
        </p:txBody>
      </p:sp>
      <p:sp>
        <p:nvSpPr>
          <p:cNvPr id="24" name="雲形吹き出し 23"/>
          <p:cNvSpPr/>
          <p:nvPr/>
        </p:nvSpPr>
        <p:spPr>
          <a:xfrm>
            <a:off x="200759" y="5020268"/>
            <a:ext cx="2177143" cy="92891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latin typeface="Meiryo UI" panose="020B0604030504040204" pitchFamily="50" charset="-128"/>
                <a:ea typeface="Meiryo UI" panose="020B0604030504040204" pitchFamily="50" charset="-128"/>
              </a:rPr>
              <a:t>HP</a:t>
            </a:r>
            <a:r>
              <a:rPr kumimoji="1" lang="ja-JP" altLang="en-US" dirty="0" smtClean="0">
                <a:latin typeface="Meiryo UI" panose="020B0604030504040204" pitchFamily="50" charset="-128"/>
                <a:ea typeface="Meiryo UI" panose="020B0604030504040204" pitchFamily="50" charset="-128"/>
              </a:rPr>
              <a:t>で公開</a:t>
            </a:r>
            <a:r>
              <a:rPr kumimoji="1" lang="en-US" altLang="ja-JP" dirty="0" smtClean="0">
                <a:latin typeface="Meiryo UI" panose="020B0604030504040204" pitchFamily="50" charset="-128"/>
                <a:ea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rPr>
            </a:br>
            <a:r>
              <a:rPr kumimoji="1" lang="ja-JP" altLang="en-US" spc="-40" dirty="0" smtClean="0">
                <a:latin typeface="Meiryo UI" panose="020B0604030504040204" pitchFamily="50" charset="-128"/>
                <a:ea typeface="Meiryo UI" panose="020B0604030504040204" pitchFamily="50" charset="-128"/>
              </a:rPr>
              <a:t>しているけど？</a:t>
            </a:r>
            <a:endParaRPr kumimoji="1" lang="ja-JP" altLang="en-US" spc="-40" dirty="0">
              <a:latin typeface="Meiryo UI" panose="020B0604030504040204" pitchFamily="50" charset="-128"/>
              <a:ea typeface="Meiryo UI" panose="020B0604030504040204" pitchFamily="50" charset="-128"/>
            </a:endParaRPr>
          </a:p>
        </p:txBody>
      </p:sp>
      <p:sp>
        <p:nvSpPr>
          <p:cNvPr id="26" name="右矢印 25"/>
          <p:cNvSpPr/>
          <p:nvPr/>
        </p:nvSpPr>
        <p:spPr>
          <a:xfrm>
            <a:off x="2532464" y="2660864"/>
            <a:ext cx="348343" cy="7402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右矢印 26"/>
          <p:cNvSpPr/>
          <p:nvPr/>
        </p:nvSpPr>
        <p:spPr>
          <a:xfrm>
            <a:off x="2532464" y="5126821"/>
            <a:ext cx="348343" cy="7402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正方形/長方形 16"/>
          <p:cNvSpPr/>
          <p:nvPr/>
        </p:nvSpPr>
        <p:spPr>
          <a:xfrm>
            <a:off x="-8814" y="6645787"/>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（出所）「オープンデータをはじめよう～地方公共団体の最初の手引書～」（内閣官房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総合戦略室）資料を基に作成</a:t>
            </a:r>
            <a:endParaRPr lang="en-US" altLang="ja-JP" sz="900" dirty="0" smtClean="0">
              <a:latin typeface="Meiryo UI" panose="020B0604030504040204" pitchFamily="50" charset="-128"/>
              <a:ea typeface="Meiryo UI" panose="020B0604030504040204" pitchFamily="50" charset="-128"/>
            </a:endParaRPr>
          </a:p>
        </p:txBody>
      </p:sp>
      <p:pic>
        <p:nvPicPr>
          <p:cNvPr id="21" name="図プレースホルダー 4" descr="オープンデータをはじめよう～地方公共団体のための最初の手引書～（改定案）.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167" t="29022" r="2176" b="4019"/>
          <a:stretch/>
        </p:blipFill>
        <p:spPr>
          <a:xfrm>
            <a:off x="3032926" y="1608819"/>
            <a:ext cx="6014467" cy="2365374"/>
          </a:xfrm>
          <a:prstGeom prst="rect">
            <a:avLst/>
          </a:prstGeom>
        </p:spPr>
      </p:pic>
      <p:pic>
        <p:nvPicPr>
          <p:cNvPr id="22" name="図プレースホルダー 4" descr="仮想デスクトップ - Desktop Viewer"/>
          <p:cNvPicPr>
            <a:picLocks noChangeAspect="1"/>
          </p:cNvPicPr>
          <p:nvPr/>
        </p:nvPicPr>
        <p:blipFill rotWithShape="1">
          <a:blip r:embed="rId4">
            <a:extLst>
              <a:ext uri="{28A0092B-C50C-407E-A947-70E740481C1C}">
                <a14:useLocalDpi xmlns:a14="http://schemas.microsoft.com/office/drawing/2010/main" val="0"/>
              </a:ext>
            </a:extLst>
          </a:blip>
          <a:srcRect r="4932"/>
          <a:stretch/>
        </p:blipFill>
        <p:spPr>
          <a:xfrm>
            <a:off x="3035369" y="4363869"/>
            <a:ext cx="2908231" cy="2182883"/>
          </a:xfrm>
          <a:prstGeom prst="rect">
            <a:avLst/>
          </a:prstGeom>
          <a:ln w="28575">
            <a:solidFill>
              <a:schemeClr val="tx1">
                <a:lumMod val="95000"/>
                <a:lumOff val="5000"/>
              </a:schemeClr>
            </a:solidFill>
          </a:ln>
        </p:spPr>
      </p:pic>
      <p:sp>
        <p:nvSpPr>
          <p:cNvPr id="2" name="楕円 1"/>
          <p:cNvSpPr/>
          <p:nvPr/>
        </p:nvSpPr>
        <p:spPr>
          <a:xfrm>
            <a:off x="2980484" y="6190482"/>
            <a:ext cx="3113997" cy="48495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rot="5400000">
            <a:off x="5666322" y="5610961"/>
            <a:ext cx="838200" cy="12750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p:nvPr/>
        </p:nvPicPr>
        <p:blipFill rotWithShape="1">
          <a:blip r:embed="rId5" cstate="print">
            <a:extLst>
              <a:ext uri="{28A0092B-C50C-407E-A947-70E740481C1C}">
                <a14:useLocalDpi xmlns:a14="http://schemas.microsoft.com/office/drawing/2010/main" val="0"/>
              </a:ext>
            </a:extLst>
          </a:blip>
          <a:srcRect l="13709" t="12878" r="20640"/>
          <a:stretch/>
        </p:blipFill>
        <p:spPr bwMode="auto">
          <a:xfrm>
            <a:off x="6227244" y="4363869"/>
            <a:ext cx="2797904" cy="2182883"/>
          </a:xfrm>
          <a:prstGeom prst="rect">
            <a:avLst/>
          </a:prstGeom>
          <a:ln w="28575">
            <a:solidFill>
              <a:schemeClr val="tx1"/>
            </a:solidFill>
          </a:ln>
          <a:extLst>
            <a:ext uri="{53640926-AAD7-44D8-BBD7-CCE9431645EC}">
              <a14:shadowObscured xmlns:a14="http://schemas.microsoft.com/office/drawing/2010/main"/>
            </a:ext>
          </a:extLst>
        </p:spPr>
      </p:pic>
      <p:sp>
        <p:nvSpPr>
          <p:cNvPr id="7" name="正方形/長方形 6"/>
          <p:cNvSpPr/>
          <p:nvPr/>
        </p:nvSpPr>
        <p:spPr>
          <a:xfrm>
            <a:off x="6216838" y="4024724"/>
            <a:ext cx="2707793" cy="369332"/>
          </a:xfrm>
          <a:prstGeom prst="rect">
            <a:avLst/>
          </a:prstGeom>
        </p:spPr>
        <p:txBody>
          <a:bodyPr wrap="none">
            <a:spAutoFit/>
          </a:bodyPr>
          <a:lstStyle/>
          <a:p>
            <a:r>
              <a:rPr kumimoji="1" lang="ja-JP" altLang="en-US" dirty="0" smtClean="0">
                <a:latin typeface="Meiryo UI" panose="020B0604030504040204" pitchFamily="50" charset="-128"/>
                <a:ea typeface="Meiryo UI" panose="020B0604030504040204" pitchFamily="50" charset="-128"/>
              </a:rPr>
              <a:t>オープンデータカタログサイト</a:t>
            </a:r>
            <a:endParaRPr lang="ja-JP" altLang="en-US" dirty="0"/>
          </a:p>
        </p:txBody>
      </p:sp>
      <p:sp>
        <p:nvSpPr>
          <p:cNvPr id="31" name="正方形/長方形 30"/>
          <p:cNvSpPr/>
          <p:nvPr/>
        </p:nvSpPr>
        <p:spPr>
          <a:xfrm>
            <a:off x="3820070" y="4037477"/>
            <a:ext cx="1322798" cy="369332"/>
          </a:xfrm>
          <a:prstGeom prst="rect">
            <a:avLst/>
          </a:prstGeom>
        </p:spPr>
        <p:txBody>
          <a:bodyPr wrap="none">
            <a:spAutoFit/>
          </a:bodyPr>
          <a:lstStyle/>
          <a:p>
            <a:r>
              <a:rPr kumimoji="1" lang="ja-JP" altLang="en-US" dirty="0" smtClean="0">
                <a:latin typeface="Meiryo UI" panose="020B0604030504040204" pitchFamily="50" charset="-128"/>
                <a:ea typeface="Meiryo UI" panose="020B0604030504040204" pitchFamily="50" charset="-128"/>
              </a:rPr>
              <a:t>ホームページ</a:t>
            </a:r>
            <a:endParaRPr lang="ja-JP" altLang="en-US" dirty="0"/>
          </a:p>
        </p:txBody>
      </p:sp>
      <p:sp>
        <p:nvSpPr>
          <p:cNvPr id="32" name="角丸四角形吹き出し 31"/>
          <p:cNvSpPr/>
          <p:nvPr/>
        </p:nvSpPr>
        <p:spPr>
          <a:xfrm>
            <a:off x="6317779" y="6133958"/>
            <a:ext cx="2637355" cy="655363"/>
          </a:xfrm>
          <a:prstGeom prst="wedgeRoundRectCallout">
            <a:avLst>
              <a:gd name="adj1" fmla="val 18983"/>
              <a:gd name="adj2" fmla="val 46521"/>
              <a:gd name="adj3" fmla="val 1666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solidFill>
                  <a:srgbClr val="FF0000"/>
                </a:solidFill>
                <a:latin typeface="Meiryo UI" panose="020B0604030504040204" pitchFamily="50" charset="-128"/>
                <a:ea typeface="Meiryo UI" panose="020B0604030504040204" pitchFamily="50" charset="-128"/>
              </a:rPr>
              <a:t>　　</a:t>
            </a:r>
            <a:r>
              <a:rPr kumimoji="1" lang="en-US" altLang="ja-JP" dirty="0" smtClean="0">
                <a:solidFill>
                  <a:srgbClr val="FF0000"/>
                </a:solidFill>
                <a:latin typeface="Meiryo UI" panose="020B0604030504040204" pitchFamily="50" charset="-128"/>
                <a:ea typeface="Meiryo UI" panose="020B0604030504040204" pitchFamily="50" charset="-128"/>
              </a:rPr>
              <a:t>CC BY4.0</a:t>
            </a:r>
          </a:p>
          <a:p>
            <a:pPr algn="ctr"/>
            <a:r>
              <a:rPr kumimoji="1" lang="ja-JP" altLang="en-US" sz="1400" dirty="0" smtClean="0">
                <a:solidFill>
                  <a:srgbClr val="FF0000"/>
                </a:solidFill>
                <a:latin typeface="Meiryo UI" panose="020B0604030504040204" pitchFamily="50" charset="-128"/>
                <a:ea typeface="Meiryo UI" panose="020B0604030504040204" pitchFamily="50" charset="-128"/>
              </a:rPr>
              <a:t>（出典明記で自由に利用可）</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pic>
        <p:nvPicPr>
          <p:cNvPr id="25" name="図 24" descr="C:\Users\442712\Downloads\88x31.png"/>
          <p:cNvPicPr/>
          <p:nvPr/>
        </p:nvPicPr>
        <p:blipFill>
          <a:blip r:embed="rId6">
            <a:extLst>
              <a:ext uri="{28A0092B-C50C-407E-A947-70E740481C1C}">
                <a14:useLocalDpi xmlns:a14="http://schemas.microsoft.com/office/drawing/2010/main" val="0"/>
              </a:ext>
            </a:extLst>
          </a:blip>
          <a:srcRect/>
          <a:stretch>
            <a:fillRect/>
          </a:stretch>
        </p:blipFill>
        <p:spPr bwMode="auto">
          <a:xfrm>
            <a:off x="7895853" y="6202288"/>
            <a:ext cx="802005" cy="284480"/>
          </a:xfrm>
          <a:prstGeom prst="rect">
            <a:avLst/>
          </a:prstGeom>
          <a:noFill/>
          <a:ln>
            <a:noFill/>
          </a:ln>
        </p:spPr>
      </p:pic>
      <p:sp>
        <p:nvSpPr>
          <p:cNvPr id="28" name="角丸四角形吹き出し 27"/>
          <p:cNvSpPr/>
          <p:nvPr/>
        </p:nvSpPr>
        <p:spPr>
          <a:xfrm>
            <a:off x="3322373" y="4859135"/>
            <a:ext cx="2427795" cy="655363"/>
          </a:xfrm>
          <a:prstGeom prst="wedgeRoundRectCallout">
            <a:avLst>
              <a:gd name="adj1" fmla="val 71"/>
              <a:gd name="adj2" fmla="val 162941"/>
              <a:gd name="adj3" fmla="val 1666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著作権上の制限がある</a:t>
            </a:r>
            <a:endParaRPr kumimoji="1" lang="en-US" altLang="ja-JP"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1400" dirty="0" smtClean="0">
                <a:solidFill>
                  <a:srgbClr val="FF0000"/>
                </a:solidFill>
                <a:latin typeface="Meiryo UI" panose="020B0604030504040204" pitchFamily="50" charset="-128"/>
                <a:ea typeface="Meiryo UI" panose="020B0604030504040204" pitchFamily="50" charset="-128"/>
              </a:rPr>
              <a:t>（定義に該当しない）</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a:xfrm>
            <a:off x="7580044" y="6474727"/>
            <a:ext cx="1535058" cy="365125"/>
          </a:xfrm>
        </p:spPr>
        <p:txBody>
          <a:bodyPr/>
          <a:lstStyle/>
          <a:p>
            <a:fld id="{A4063A0E-3B31-4370-A13B-4E9ADFFBBB96}" type="slidenum">
              <a:rPr kumimoji="1" lang="ja-JP" altLang="en-US" smtClean="0"/>
              <a:t>9</a:t>
            </a:fld>
            <a:endParaRPr kumimoji="1" lang="ja-JP" altLang="en-US"/>
          </a:p>
        </p:txBody>
      </p:sp>
    </p:spTree>
    <p:extLst>
      <p:ext uri="{BB962C8B-B14F-4D97-AF65-F5344CB8AC3E}">
        <p14:creationId xmlns:p14="http://schemas.microsoft.com/office/powerpoint/2010/main" val="6830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10</a:t>
            </a:fld>
            <a:endParaRPr kumimoji="1" lang="ja-JP" altLang="en-US" dirty="0"/>
          </a:p>
        </p:txBody>
      </p:sp>
      <p:sp>
        <p:nvSpPr>
          <p:cNvPr id="20" name="正方形/長方形 19"/>
          <p:cNvSpPr/>
          <p:nvPr/>
        </p:nvSpPr>
        <p:spPr>
          <a:xfrm>
            <a:off x="887599" y="56318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データ種類（例）</a:t>
            </a:r>
            <a:endParaRPr lang="ja-JP" altLang="en-US" sz="3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0" y="6609020"/>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出所</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総務省  </a:t>
            </a:r>
            <a:r>
              <a:rPr lang="en-US" altLang="ja-JP" sz="900" dirty="0">
                <a:latin typeface="Meiryo UI" panose="020B0604030504040204" pitchFamily="50" charset="-128"/>
                <a:ea typeface="Meiryo UI" panose="020B0604030504040204" pitchFamily="50" charset="-128"/>
              </a:rPr>
              <a:t>ICT</a:t>
            </a:r>
            <a:r>
              <a:rPr lang="ja-JP" altLang="en-US" sz="900" dirty="0">
                <a:latin typeface="Meiryo UI" panose="020B0604030504040204" pitchFamily="50" charset="-128"/>
                <a:ea typeface="Meiryo UI" panose="020B0604030504040204" pitchFamily="50" charset="-128"/>
              </a:rPr>
              <a:t>スキル総合習得</a:t>
            </a:r>
            <a:r>
              <a:rPr lang="ja-JP" altLang="en-US" sz="900" dirty="0" smtClean="0">
                <a:latin typeface="Meiryo UI" panose="020B0604030504040204" pitchFamily="50" charset="-128"/>
                <a:ea typeface="Meiryo UI" panose="020B0604030504040204" pitchFamily="50" charset="-128"/>
              </a:rPr>
              <a:t>教材　</a:t>
            </a:r>
            <a:r>
              <a:rPr lang="en-US" altLang="ja-JP" sz="900" dirty="0">
                <a:latin typeface="Meiryo UI" panose="020B0604030504040204" pitchFamily="50" charset="-128"/>
                <a:ea typeface="Meiryo UI" panose="020B0604030504040204" pitchFamily="50" charset="-128"/>
              </a:rPr>
              <a:t>http://</a:t>
            </a:r>
            <a:r>
              <a:rPr lang="en-US" altLang="ja-JP" sz="900" dirty="0" smtClean="0">
                <a:latin typeface="Meiryo UI" panose="020B0604030504040204" pitchFamily="50" charset="-128"/>
                <a:ea typeface="Meiryo UI" panose="020B0604030504040204" pitchFamily="50" charset="-128"/>
              </a:rPr>
              <a:t>www.soumu.go.jp/ict_skill/contact.html</a:t>
            </a:r>
            <a:r>
              <a:rPr lang="ja-JP" altLang="en-US" sz="900" dirty="0" smtClean="0">
                <a:latin typeface="Meiryo UI" panose="020B0604030504040204" pitchFamily="50" charset="-128"/>
                <a:ea typeface="Meiryo UI" panose="020B0604030504040204" pitchFamily="50" charset="-128"/>
              </a:rPr>
              <a:t>　より抜粋</a:t>
            </a:r>
            <a:endParaRPr lang="ja-JP" altLang="en-US" sz="9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97728" y="1325665"/>
            <a:ext cx="9084295" cy="4910259"/>
          </a:xfrm>
          <a:prstGeom prst="rect">
            <a:avLst/>
          </a:prstGeom>
        </p:spPr>
      </p:pic>
    </p:spTree>
    <p:extLst>
      <p:ext uri="{BB962C8B-B14F-4D97-AF65-F5344CB8AC3E}">
        <p14:creationId xmlns:p14="http://schemas.microsoft.com/office/powerpoint/2010/main" val="17328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11</a:t>
            </a:fld>
            <a:endParaRPr kumimoji="1" lang="ja-JP" altLang="en-US" dirty="0"/>
          </a:p>
        </p:txBody>
      </p:sp>
      <p:sp>
        <p:nvSpPr>
          <p:cNvPr id="20" name="正方形/長方形 19"/>
          <p:cNvSpPr/>
          <p:nvPr/>
        </p:nvSpPr>
        <p:spPr>
          <a:xfrm>
            <a:off x="887599" y="56318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国の推奨データセット</a:t>
            </a:r>
            <a:endParaRPr lang="ja-JP" altLang="en-US" sz="3600" b="1" dirty="0">
              <a:latin typeface="Meiryo UI" panose="020B0604030504040204" pitchFamily="50" charset="-128"/>
              <a:ea typeface="Meiryo UI" panose="020B0604030504040204" pitchFamily="50" charset="-128"/>
            </a:endParaRPr>
          </a:p>
        </p:txBody>
      </p:sp>
      <p:pic>
        <p:nvPicPr>
          <p:cNvPr id="7" name="図プレースホルダー 4" descr="オープンデータをはじめよう～地方公共団体のための最初の手引書～（改定案）.pdf - Adobe Acrobat Reader DC"/>
          <p:cNvPicPr>
            <a:picLocks noChangeAspect="1"/>
          </p:cNvPicPr>
          <p:nvPr/>
        </p:nvPicPr>
        <p:blipFill rotWithShape="1">
          <a:blip r:embed="rId2" cstate="print">
            <a:extLst>
              <a:ext uri="{28A0092B-C50C-407E-A947-70E740481C1C}">
                <a14:useLocalDpi xmlns:a14="http://schemas.microsoft.com/office/drawing/2010/main" val="0"/>
              </a:ext>
            </a:extLst>
          </a:blip>
          <a:srcRect t="10705"/>
          <a:stretch/>
        </p:blipFill>
        <p:spPr>
          <a:xfrm>
            <a:off x="0" y="1811970"/>
            <a:ext cx="9491493" cy="3148219"/>
          </a:xfrm>
          <a:prstGeom prst="rect">
            <a:avLst/>
          </a:prstGeom>
        </p:spPr>
      </p:pic>
      <p:sp>
        <p:nvSpPr>
          <p:cNvPr id="9" name="正方形/長方形 8"/>
          <p:cNvSpPr/>
          <p:nvPr/>
        </p:nvSpPr>
        <p:spPr>
          <a:xfrm>
            <a:off x="0" y="6609020"/>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（出所）「オープンデータをはじめよう～地方公共団体の最初の手引書～」（内閣官房</a:t>
            </a:r>
            <a:r>
              <a:rPr lang="en-US" altLang="ja-JP" sz="900" dirty="0" smtClean="0">
                <a:latin typeface="Meiryo UI" panose="020B0604030504040204" pitchFamily="50" charset="-128"/>
                <a:ea typeface="Meiryo UI" panose="020B0604030504040204" pitchFamily="50" charset="-128"/>
              </a:rPr>
              <a:t>IT</a:t>
            </a:r>
            <a:r>
              <a:rPr lang="ja-JP" altLang="en-US" sz="900" dirty="0" smtClean="0">
                <a:latin typeface="Meiryo UI" panose="020B0604030504040204" pitchFamily="50" charset="-128"/>
                <a:ea typeface="Meiryo UI" panose="020B0604030504040204" pitchFamily="50" charset="-128"/>
              </a:rPr>
              <a:t>総合戦略室）</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8362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12</a:t>
            </a:fld>
            <a:endParaRPr kumimoji="1" lang="ja-JP" altLang="en-US" dirty="0"/>
          </a:p>
        </p:txBody>
      </p:sp>
      <p:sp>
        <p:nvSpPr>
          <p:cNvPr id="18" name="正方形/長方形 17"/>
          <p:cNvSpPr/>
          <p:nvPr/>
        </p:nvSpPr>
        <p:spPr>
          <a:xfrm>
            <a:off x="0" y="6611920"/>
            <a:ext cx="564128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（資料）本研修実施に当たって島根県が実施した、参加者を対象とした事前アンケート調査より（</a:t>
            </a:r>
            <a:r>
              <a:rPr lang="en-US" altLang="ja-JP" sz="900" dirty="0" smtClean="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団体の回答より）</a:t>
            </a:r>
            <a:endParaRPr lang="ja-JP" altLang="en-US" sz="900" dirty="0">
              <a:latin typeface="Meiryo UI" panose="020B0604030504040204" pitchFamily="50" charset="-128"/>
              <a:ea typeface="Meiryo UI" panose="020B0604030504040204" pitchFamily="50" charset="-128"/>
            </a:endParaRPr>
          </a:p>
        </p:txBody>
      </p:sp>
      <p:sp>
        <p:nvSpPr>
          <p:cNvPr id="4" name="正方形/長方形 3"/>
          <p:cNvSpPr/>
          <p:nvPr/>
        </p:nvSpPr>
        <p:spPr>
          <a:xfrm>
            <a:off x="617966" y="104180"/>
            <a:ext cx="8189604" cy="954107"/>
          </a:xfrm>
          <a:prstGeom prst="rect">
            <a:avLst/>
          </a:prstGeom>
        </p:spPr>
        <p:txBody>
          <a:bodyPr wrap="square">
            <a:spAutoFit/>
          </a:bodyPr>
          <a:lstStyle/>
          <a:p>
            <a:r>
              <a:rPr lang="en-US" altLang="ja-JP" sz="2800" dirty="0" smtClean="0">
                <a:latin typeface="Meiryo UI" panose="020B0604030504040204" pitchFamily="50" charset="-128"/>
                <a:ea typeface="Meiryo UI" panose="020B0604030504040204" pitchFamily="50" charset="-128"/>
              </a:rPr>
              <a:t>Q.</a:t>
            </a:r>
            <a:r>
              <a:rPr lang="ja-JP" altLang="en-US" sz="2800" dirty="0" smtClean="0">
                <a:latin typeface="Meiryo UI" panose="020B0604030504040204" pitchFamily="50" charset="-128"/>
                <a:ea typeface="Meiryo UI" panose="020B0604030504040204" pitchFamily="50" charset="-128"/>
              </a:rPr>
              <a:t>ご自身</a:t>
            </a:r>
            <a:r>
              <a:rPr lang="ja-JP" altLang="en-US" sz="2800" dirty="0">
                <a:latin typeface="Meiryo UI" panose="020B0604030504040204" pitchFamily="50" charset="-128"/>
                <a:ea typeface="Meiryo UI" panose="020B0604030504040204" pitchFamily="50" charset="-128"/>
              </a:rPr>
              <a:t>の自治体において、「地域の特徴を反映した」</a:t>
            </a:r>
            <a:r>
              <a:rPr lang="ja-JP" altLang="en-US" sz="2800" dirty="0" smtClean="0">
                <a:latin typeface="Meiryo UI" panose="020B0604030504040204" pitchFamily="50" charset="-128"/>
                <a:ea typeface="Meiryo UI" panose="020B0604030504040204" pitchFamily="50" charset="-128"/>
              </a:rPr>
              <a:t>と</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　　思えるデータ</a:t>
            </a:r>
            <a:r>
              <a:rPr lang="ja-JP" altLang="en-US" sz="2800" dirty="0">
                <a:latin typeface="Meiryo UI" panose="020B0604030504040204" pitchFamily="50" charset="-128"/>
                <a:ea typeface="Meiryo UI" panose="020B0604030504040204" pitchFamily="50" charset="-128"/>
              </a:rPr>
              <a:t>を教えてください。</a:t>
            </a:r>
          </a:p>
        </p:txBody>
      </p:sp>
      <p:graphicFrame>
        <p:nvGraphicFramePr>
          <p:cNvPr id="22" name="表 21"/>
          <p:cNvGraphicFramePr>
            <a:graphicFrameLocks noGrp="1"/>
          </p:cNvGraphicFramePr>
          <p:nvPr>
            <p:extLst>
              <p:ext uri="{D42A27DB-BD31-4B8C-83A1-F6EECF244321}">
                <p14:modId xmlns:p14="http://schemas.microsoft.com/office/powerpoint/2010/main" val="1913427685"/>
              </p:ext>
            </p:extLst>
          </p:nvPr>
        </p:nvGraphicFramePr>
        <p:xfrm>
          <a:off x="146648" y="1302210"/>
          <a:ext cx="8885208" cy="5029200"/>
        </p:xfrm>
        <a:graphic>
          <a:graphicData uri="http://schemas.openxmlformats.org/drawingml/2006/table">
            <a:tbl>
              <a:tblPr firstRow="1" bandRow="1">
                <a:tableStyleId>{2D5ABB26-0587-4C30-8999-92F81FD0307C}</a:tableStyleId>
              </a:tblPr>
              <a:tblGrid>
                <a:gridCol w="3588590">
                  <a:extLst>
                    <a:ext uri="{9D8B030D-6E8A-4147-A177-3AD203B41FA5}">
                      <a16:colId xmlns:a16="http://schemas.microsoft.com/office/drawing/2014/main" val="1181620202"/>
                    </a:ext>
                  </a:extLst>
                </a:gridCol>
                <a:gridCol w="5296618">
                  <a:extLst>
                    <a:ext uri="{9D8B030D-6E8A-4147-A177-3AD203B41FA5}">
                      <a16:colId xmlns:a16="http://schemas.microsoft.com/office/drawing/2014/main" val="1465766177"/>
                    </a:ext>
                  </a:extLst>
                </a:gridCol>
              </a:tblGrid>
              <a:tr h="370840">
                <a:tc>
                  <a:txBody>
                    <a:bodyPr/>
                    <a:lstStyle/>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観光客数</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自動車等交通量</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漁業センサスの地区ごとのデータ</a:t>
                      </a:r>
                    </a:p>
                    <a:p>
                      <a:pPr marL="285750" indent="-285750">
                        <a:buFont typeface="Arial" panose="020B0604020202020204" pitchFamily="34" charset="0"/>
                        <a:buChar char="•"/>
                      </a:pPr>
                      <a:r>
                        <a:rPr lang="en-US" altLang="ja-JP" dirty="0" smtClean="0">
                          <a:solidFill>
                            <a:srgbClr val="000000"/>
                          </a:solidFill>
                          <a:latin typeface="Meiryo UI" panose="020B0604030504040204" pitchFamily="50" charset="-128"/>
                          <a:ea typeface="Meiryo UI" panose="020B0604030504040204" pitchFamily="50" charset="-128"/>
                        </a:rPr>
                        <a:t>Ruby</a:t>
                      </a:r>
                      <a:r>
                        <a:rPr lang="ja-JP" altLang="en-US" dirty="0" smtClean="0">
                          <a:solidFill>
                            <a:srgbClr val="000000"/>
                          </a:solidFill>
                          <a:latin typeface="Meiryo UI" panose="020B0604030504040204" pitchFamily="50" charset="-128"/>
                          <a:ea typeface="Meiryo UI" panose="020B0604030504040204" pitchFamily="50" charset="-128"/>
                        </a:rPr>
                        <a:t>関連	</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漁業別水揚げ量</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神楽社中・伝統舞踊保存会一覧</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外国人の国籍別人口データ</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神楽社中に関するデータ</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鮎の漁獲量</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野菜や果実の生産量	</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温泉利用客数</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施設別観光客数	</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自治体イメージ画像</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特産品製造・販売者一覧	</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そば処一覧</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たたら関連遺跡一覧	</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熊出没エリア</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猪捕獲数</a:t>
                      </a:r>
                    </a:p>
                  </a:txBody>
                  <a:tcPr/>
                </a:tc>
                <a:tc>
                  <a:txBody>
                    <a:bodyPr/>
                    <a:lstStyle/>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地域や社会を良くするために何をすべきか考えたことがある中３生の割合</a:t>
                      </a:r>
                      <a:endParaRPr lang="en-US" altLang="ja-JP" dirty="0" smtClean="0">
                        <a:solidFill>
                          <a:srgbClr val="000000"/>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地域課題に対し解決策を考え実践したことのある高３生の割合</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ふるさとが好きな（小６、高３生）の割合</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自分にはよいところがあると思う生徒の割合（中３）</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将来かなえてみたい夢がある生徒の割合（中３）</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学校の授業がわかると答えた児童生徒の割合</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学校の勉強や活動で地域の人によくお世話になっていると思う児童生徒の割合</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将来、自治体内で働きたい高３生の割合</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自治体の提供する地域課題解決の現場を学ぶ学習プログラムに参加したことをきっかけに自治体内の地域活動に複数回参画した学生数</a:t>
                      </a:r>
                    </a:p>
                    <a:p>
                      <a:pPr marL="285750" indent="-285750">
                        <a:buFont typeface="Arial" panose="020B0604020202020204" pitchFamily="34" charset="0"/>
                        <a:buChar char="•"/>
                      </a:pPr>
                      <a:r>
                        <a:rPr lang="ja-JP" altLang="en-US" dirty="0" smtClean="0">
                          <a:solidFill>
                            <a:srgbClr val="000000"/>
                          </a:solidFill>
                          <a:latin typeface="Meiryo UI" panose="020B0604030504040204" pitchFamily="50" charset="-128"/>
                          <a:ea typeface="Meiryo UI" panose="020B0604030504040204" pitchFamily="50" charset="-128"/>
                        </a:rPr>
                        <a:t>地域課題解決を志すＵＩターン者又は自治体外在住者の人数</a:t>
                      </a:r>
                    </a:p>
                  </a:txBody>
                  <a:tcPr/>
                </a:tc>
                <a:extLst>
                  <a:ext uri="{0D108BD9-81ED-4DB2-BD59-A6C34878D82A}">
                    <a16:rowId xmlns:a16="http://schemas.microsoft.com/office/drawing/2014/main" val="1064984152"/>
                  </a:ext>
                </a:extLst>
              </a:tr>
            </a:tbl>
          </a:graphicData>
        </a:graphic>
      </p:graphicFrame>
    </p:spTree>
    <p:extLst>
      <p:ext uri="{BB962C8B-B14F-4D97-AF65-F5344CB8AC3E}">
        <p14:creationId xmlns:p14="http://schemas.microsoft.com/office/powerpoint/2010/main" val="1193722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4" descr="仮想デスクトップ - Desktop View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138" y="5115478"/>
            <a:ext cx="2499147" cy="1153453"/>
          </a:xfrm>
          <a:prstGeom prst="rect">
            <a:avLst/>
          </a:prstGeom>
        </p:spPr>
      </p:pic>
      <p:sp>
        <p:nvSpPr>
          <p:cNvPr id="3" name="角丸四角形吹き出し 2"/>
          <p:cNvSpPr/>
          <p:nvPr/>
        </p:nvSpPr>
        <p:spPr>
          <a:xfrm>
            <a:off x="1414732" y="835178"/>
            <a:ext cx="7090913" cy="4278702"/>
          </a:xfrm>
          <a:prstGeom prst="wedgeRoundRectCallout">
            <a:avLst>
              <a:gd name="adj1" fmla="val -43947"/>
              <a:gd name="adj2" fmla="val 57269"/>
              <a:gd name="adj3" fmla="val 16667"/>
            </a:avLst>
          </a:prstGeom>
          <a:solidFill>
            <a:srgbClr val="FFFFF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13</a:t>
            </a:fld>
            <a:endParaRPr kumimoji="1" lang="ja-JP" altLang="en-US" dirty="0"/>
          </a:p>
        </p:txBody>
      </p:sp>
      <p:sp>
        <p:nvSpPr>
          <p:cNvPr id="18" name="正方形/長方形 17"/>
          <p:cNvSpPr/>
          <p:nvPr/>
        </p:nvSpPr>
        <p:spPr>
          <a:xfrm>
            <a:off x="0" y="6611920"/>
            <a:ext cx="3954929"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（資料）島根県</a:t>
            </a:r>
            <a:r>
              <a:rPr lang="ja-JP" altLang="en-US" sz="900" dirty="0">
                <a:latin typeface="Meiryo UI" panose="020B0604030504040204" pitchFamily="50" charset="-128"/>
                <a:ea typeface="Meiryo UI" panose="020B0604030504040204" pitchFamily="50" charset="-128"/>
              </a:rPr>
              <a:t>が実施した</a:t>
            </a:r>
            <a:r>
              <a:rPr lang="en-US" altLang="ja-JP" sz="900" dirty="0">
                <a:latin typeface="Meiryo UI" panose="020B0604030504040204" pitchFamily="50" charset="-128"/>
                <a:ea typeface="Meiryo UI" panose="020B0604030504040204" pitchFamily="50" charset="-128"/>
              </a:rPr>
              <a:t>IT</a:t>
            </a:r>
            <a:r>
              <a:rPr lang="ja-JP" altLang="en-US" sz="900" dirty="0">
                <a:latin typeface="Meiryo UI" panose="020B0604030504040204" pitchFamily="50" charset="-128"/>
                <a:ea typeface="Meiryo UI" panose="020B0604030504040204" pitchFamily="50" charset="-128"/>
              </a:rPr>
              <a:t>コミュニティへのヒアリング調査より（</a:t>
            </a:r>
            <a:r>
              <a:rPr lang="en-US" altLang="ja-JP" sz="900" dirty="0">
                <a:latin typeface="Meiryo UI" panose="020B0604030504040204" pitchFamily="50" charset="-128"/>
                <a:ea typeface="Meiryo UI" panose="020B0604030504040204" pitchFamily="50" charset="-128"/>
              </a:rPr>
              <a:t>2018/9/29</a:t>
            </a:r>
            <a:r>
              <a:rPr lang="ja-JP" altLang="en-US"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4" name="正方形/長方形 3"/>
          <p:cNvSpPr/>
          <p:nvPr/>
        </p:nvSpPr>
        <p:spPr>
          <a:xfrm>
            <a:off x="557582" y="130596"/>
            <a:ext cx="8189604" cy="523220"/>
          </a:xfrm>
          <a:prstGeom prst="rect">
            <a:avLst/>
          </a:prstGeom>
        </p:spPr>
        <p:txBody>
          <a:bodyPr wrap="square">
            <a:spAutoFit/>
          </a:bodyPr>
          <a:lstStyle/>
          <a:p>
            <a:pPr algn="ctr"/>
            <a:r>
              <a:rPr lang="en-US" altLang="ja-JP" sz="2800" dirty="0" smtClean="0">
                <a:latin typeface="Meiryo UI" panose="020B0604030504040204" pitchFamily="50" charset="-128"/>
                <a:ea typeface="Meiryo UI" panose="020B0604030504040204" pitchFamily="50" charset="-128"/>
              </a:rPr>
              <a:t>Q.</a:t>
            </a:r>
            <a:r>
              <a:rPr lang="ja-JP" altLang="en-US" sz="2800" dirty="0" smtClean="0">
                <a:latin typeface="Meiryo UI" panose="020B0604030504040204" pitchFamily="50" charset="-128"/>
                <a:ea typeface="Meiryo UI" panose="020B0604030504040204" pitchFamily="50" charset="-128"/>
              </a:rPr>
              <a:t>あったらいいと思う（使いたい）データを教えて下さい</a:t>
            </a:r>
            <a:endParaRPr lang="ja-JP" altLang="en-US" sz="2800" dirty="0">
              <a:latin typeface="Meiryo UI" panose="020B0604030504040204" pitchFamily="50" charset="-128"/>
              <a:ea typeface="Meiryo UI" panose="020B0604030504040204" pitchFamily="50" charset="-128"/>
            </a:endParaRPr>
          </a:p>
        </p:txBody>
      </p:sp>
      <p:sp>
        <p:nvSpPr>
          <p:cNvPr id="7" name="正方形/長方形 6"/>
          <p:cNvSpPr/>
          <p:nvPr/>
        </p:nvSpPr>
        <p:spPr>
          <a:xfrm>
            <a:off x="187340" y="6209593"/>
            <a:ext cx="2146742"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（出所）http</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/matsue.rubyist.</a:t>
            </a:r>
            <a:r>
              <a:rPr lang="ja-JP" altLang="en-US" sz="900" dirty="0">
                <a:latin typeface="Meiryo UI" panose="020B0604030504040204" pitchFamily="50" charset="-128"/>
                <a:ea typeface="Meiryo UI" panose="020B0604030504040204" pitchFamily="50" charset="-128"/>
              </a:rPr>
              <a:t>net/</a:t>
            </a:r>
          </a:p>
        </p:txBody>
      </p:sp>
      <p:sp>
        <p:nvSpPr>
          <p:cNvPr id="10" name="正方形/長方形 9"/>
          <p:cNvSpPr/>
          <p:nvPr/>
        </p:nvSpPr>
        <p:spPr>
          <a:xfrm>
            <a:off x="2164773" y="1081703"/>
            <a:ext cx="5792262" cy="3785652"/>
          </a:xfrm>
          <a:prstGeom prst="rect">
            <a:avLst/>
          </a:prstGeom>
        </p:spPr>
        <p:txBody>
          <a:bodyPr wrap="square">
            <a:spAutoFit/>
          </a:bodyPr>
          <a:lstStyle/>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キャンプ場一覧</a:t>
            </a: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サイクリングロード</a:t>
            </a: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子どもと遊べる公園</a:t>
            </a:r>
            <a:endParaRPr lang="en-US" altLang="ja-JP" sz="2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釣りスポット一覧</a:t>
            </a: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酒蔵一覧</a:t>
            </a: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マンホール設置個所一覧</a:t>
            </a:r>
            <a:endParaRPr lang="en-US" altLang="ja-JP" sz="2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マイナー観光スポット一覧（多言語で）</a:t>
            </a: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バスの時刻表</a:t>
            </a:r>
            <a:endParaRPr lang="en-US" altLang="ja-JP" sz="2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県内イベント情報</a:t>
            </a:r>
          </a:p>
          <a:p>
            <a:pPr marL="285750" indent="-28575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rPr>
              <a:t>飲食店情報（許可一覧）</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2369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14</a:t>
            </a:fld>
            <a:endParaRPr kumimoji="1" lang="ja-JP" altLang="en-US" dirty="0"/>
          </a:p>
        </p:txBody>
      </p:sp>
      <p:sp>
        <p:nvSpPr>
          <p:cNvPr id="20" name="正方形/長方形 19"/>
          <p:cNvSpPr/>
          <p:nvPr/>
        </p:nvSpPr>
        <p:spPr>
          <a:xfrm>
            <a:off x="258792" y="563189"/>
            <a:ext cx="835036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二次利用可能なルール？　⇒　ライセンス</a:t>
            </a:r>
            <a:endParaRPr lang="ja-JP" altLang="en-US" sz="3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0" y="6609020"/>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出所</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総務省  </a:t>
            </a:r>
            <a:r>
              <a:rPr lang="en-US" altLang="ja-JP" sz="900" dirty="0">
                <a:latin typeface="Meiryo UI" panose="020B0604030504040204" pitchFamily="50" charset="-128"/>
                <a:ea typeface="Meiryo UI" panose="020B0604030504040204" pitchFamily="50" charset="-128"/>
              </a:rPr>
              <a:t>ICT</a:t>
            </a:r>
            <a:r>
              <a:rPr lang="ja-JP" altLang="en-US" sz="900" dirty="0">
                <a:latin typeface="Meiryo UI" panose="020B0604030504040204" pitchFamily="50" charset="-128"/>
                <a:ea typeface="Meiryo UI" panose="020B0604030504040204" pitchFamily="50" charset="-128"/>
              </a:rPr>
              <a:t>スキル総合習得</a:t>
            </a:r>
            <a:r>
              <a:rPr lang="ja-JP" altLang="en-US" sz="900" dirty="0" smtClean="0">
                <a:latin typeface="Meiryo UI" panose="020B0604030504040204" pitchFamily="50" charset="-128"/>
                <a:ea typeface="Meiryo UI" panose="020B0604030504040204" pitchFamily="50" charset="-128"/>
              </a:rPr>
              <a:t>教材　</a:t>
            </a:r>
            <a:r>
              <a:rPr lang="en-US" altLang="ja-JP" sz="900" dirty="0">
                <a:latin typeface="Meiryo UI" panose="020B0604030504040204" pitchFamily="50" charset="-128"/>
                <a:ea typeface="Meiryo UI" panose="020B0604030504040204" pitchFamily="50" charset="-128"/>
              </a:rPr>
              <a:t>http://</a:t>
            </a:r>
            <a:r>
              <a:rPr lang="en-US" altLang="ja-JP" sz="900" dirty="0" smtClean="0">
                <a:latin typeface="Meiryo UI" panose="020B0604030504040204" pitchFamily="50" charset="-128"/>
                <a:ea typeface="Meiryo UI" panose="020B0604030504040204" pitchFamily="50" charset="-128"/>
              </a:rPr>
              <a:t>www.soumu.go.jp/ict_skill/contact.html</a:t>
            </a:r>
            <a:r>
              <a:rPr lang="ja-JP" altLang="en-US" sz="900" dirty="0" smtClean="0">
                <a:latin typeface="Meiryo UI" panose="020B0604030504040204" pitchFamily="50" charset="-128"/>
                <a:ea typeface="Meiryo UI" panose="020B0604030504040204" pitchFamily="50" charset="-128"/>
              </a:rPr>
              <a:t>　より抜粋</a:t>
            </a:r>
            <a:endParaRPr lang="ja-JP" altLang="en-US" sz="9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43753" y="2216739"/>
            <a:ext cx="8839240" cy="4392281"/>
          </a:xfrm>
          <a:prstGeom prst="rect">
            <a:avLst/>
          </a:prstGeom>
        </p:spPr>
      </p:pic>
      <p:sp>
        <p:nvSpPr>
          <p:cNvPr id="7" name="正方形/長方形 6"/>
          <p:cNvSpPr/>
          <p:nvPr/>
        </p:nvSpPr>
        <p:spPr>
          <a:xfrm>
            <a:off x="918695" y="1442845"/>
            <a:ext cx="8064298" cy="523220"/>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条件は組み合わせることが可能</a:t>
            </a:r>
            <a:endParaRPr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20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15</a:t>
            </a:fld>
            <a:endParaRPr kumimoji="1" lang="ja-JP" altLang="en-US" dirty="0"/>
          </a:p>
        </p:txBody>
      </p:sp>
      <p:sp>
        <p:nvSpPr>
          <p:cNvPr id="13" name="正方形/長方形 12"/>
          <p:cNvSpPr/>
          <p:nvPr/>
        </p:nvSpPr>
        <p:spPr>
          <a:xfrm>
            <a:off x="1100055" y="1413302"/>
            <a:ext cx="3477234" cy="1015663"/>
          </a:xfrm>
          <a:prstGeom prst="rect">
            <a:avLst/>
          </a:prstGeom>
        </p:spPr>
        <p:txBody>
          <a:bodyPr wrap="none">
            <a:spAutoFit/>
          </a:bodyPr>
          <a:lstStyle/>
          <a:p>
            <a:r>
              <a:rPr lang="ja-JP" altLang="en-US" sz="4400" dirty="0" smtClean="0">
                <a:latin typeface="Meiryo UI" panose="020B0604030504040204" pitchFamily="50" charset="-128"/>
                <a:ea typeface="Meiryo UI" panose="020B0604030504040204" pitchFamily="50" charset="-128"/>
              </a:rPr>
              <a:t>閲覧用データ</a:t>
            </a:r>
            <a:endParaRPr lang="en-US" altLang="ja-JP" sz="44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例</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PDF</a:t>
            </a:r>
            <a:r>
              <a:rPr lang="ja-JP" altLang="en-US" sz="1600" dirty="0" err="1"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加工されたエクセル形式）</a:t>
            </a:r>
            <a:endParaRPr lang="ja-JP" altLang="en-US" sz="1600" dirty="0"/>
          </a:p>
        </p:txBody>
      </p:sp>
      <p:sp>
        <p:nvSpPr>
          <p:cNvPr id="14" name="正方形/長方形 13"/>
          <p:cNvSpPr/>
          <p:nvPr/>
        </p:nvSpPr>
        <p:spPr>
          <a:xfrm>
            <a:off x="5863834" y="1382877"/>
            <a:ext cx="2779928" cy="1015663"/>
          </a:xfrm>
          <a:prstGeom prst="rect">
            <a:avLst/>
          </a:prstGeom>
        </p:spPr>
        <p:txBody>
          <a:bodyPr wrap="none">
            <a:spAutoFit/>
          </a:bodyPr>
          <a:lstStyle/>
          <a:p>
            <a:r>
              <a:rPr lang="ja-JP" altLang="en-US" sz="4400" dirty="0" smtClean="0">
                <a:latin typeface="Meiryo UI" panose="020B0604030504040204" pitchFamily="50" charset="-128"/>
                <a:ea typeface="Meiryo UI" panose="020B0604030504040204" pitchFamily="50" charset="-128"/>
              </a:rPr>
              <a:t>生データ</a:t>
            </a:r>
            <a:endParaRPr lang="en-US" altLang="ja-JP" sz="44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（例：</a:t>
            </a:r>
            <a:r>
              <a:rPr lang="en-US" altLang="ja-JP" sz="1600" dirty="0" smtClean="0">
                <a:latin typeface="Meiryo UI" panose="020B0604030504040204" pitchFamily="50" charset="-128"/>
                <a:ea typeface="Meiryo UI" panose="020B0604030504040204" pitchFamily="50" charset="-128"/>
              </a:rPr>
              <a:t>CSV</a:t>
            </a:r>
            <a:r>
              <a:rPr lang="ja-JP" altLang="en-US" sz="1600" dirty="0" smtClean="0">
                <a:latin typeface="Meiryo UI" panose="020B0604030504040204" pitchFamily="50" charset="-128"/>
                <a:ea typeface="Meiryo UI" panose="020B0604030504040204" pitchFamily="50" charset="-128"/>
              </a:rPr>
              <a:t>形式、</a:t>
            </a:r>
            <a:r>
              <a:rPr lang="en-US" altLang="ja-JP" sz="1600" dirty="0" smtClean="0">
                <a:latin typeface="Meiryo UI" panose="020B0604030504040204" pitchFamily="50" charset="-128"/>
                <a:ea typeface="Meiryo UI" panose="020B0604030504040204" pitchFamily="50" charset="-128"/>
              </a:rPr>
              <a:t>RDF</a:t>
            </a:r>
            <a:r>
              <a:rPr lang="ja-JP" altLang="en-US" sz="1600" dirty="0" smtClean="0">
                <a:latin typeface="Meiryo UI" panose="020B0604030504040204" pitchFamily="50" charset="-128"/>
                <a:ea typeface="Meiryo UI" panose="020B0604030504040204" pitchFamily="50" charset="-128"/>
              </a:rPr>
              <a:t>形式）</a:t>
            </a:r>
            <a:endParaRPr lang="ja-JP" altLang="en-US" sz="1600" dirty="0"/>
          </a:p>
        </p:txBody>
      </p:sp>
      <p:sp>
        <p:nvSpPr>
          <p:cNvPr id="6" name="正方形/長方形 5"/>
          <p:cNvSpPr/>
          <p:nvPr/>
        </p:nvSpPr>
        <p:spPr>
          <a:xfrm>
            <a:off x="38948" y="1197859"/>
            <a:ext cx="954107" cy="1200329"/>
          </a:xfrm>
          <a:prstGeom prst="rect">
            <a:avLst/>
          </a:prstGeom>
        </p:spPr>
        <p:txBody>
          <a:bodyPr wrap="none">
            <a:spAutoFit/>
          </a:bodyPr>
          <a:lstStyle/>
          <a:p>
            <a:r>
              <a:rPr lang="en-US" altLang="ja-JP" sz="7200" b="1" dirty="0" smtClean="0">
                <a:solidFill>
                  <a:srgbClr val="FF0000"/>
                </a:solidFill>
                <a:latin typeface="Meiryo UI" panose="020B0604030504040204" pitchFamily="50" charset="-128"/>
                <a:ea typeface="Meiryo UI" panose="020B0604030504040204" pitchFamily="50" charset="-128"/>
              </a:rPr>
              <a:t>×</a:t>
            </a:r>
            <a:endParaRPr lang="ja-JP" altLang="en-US" sz="7200" b="1" dirty="0">
              <a:solidFill>
                <a:srgbClr val="FF0000"/>
              </a:solidFill>
            </a:endParaRPr>
          </a:p>
        </p:txBody>
      </p:sp>
      <p:sp>
        <p:nvSpPr>
          <p:cNvPr id="22" name="正方形/長方形 21"/>
          <p:cNvSpPr/>
          <p:nvPr/>
        </p:nvSpPr>
        <p:spPr>
          <a:xfrm>
            <a:off x="4875835" y="1338685"/>
            <a:ext cx="877163" cy="923330"/>
          </a:xfrm>
          <a:prstGeom prst="rect">
            <a:avLst/>
          </a:prstGeom>
        </p:spPr>
        <p:txBody>
          <a:bodyPr wrap="none">
            <a:spAutoFit/>
          </a:bodyPr>
          <a:lstStyle/>
          <a:p>
            <a:r>
              <a:rPr lang="ja-JP" altLang="en-US" sz="5400" b="1" dirty="0">
                <a:solidFill>
                  <a:srgbClr val="FFC000"/>
                </a:solidFill>
                <a:latin typeface="Meiryo UI" panose="020B0604030504040204" pitchFamily="50" charset="-128"/>
                <a:ea typeface="Meiryo UI" panose="020B0604030504040204" pitchFamily="50" charset="-128"/>
              </a:rPr>
              <a:t>〇</a:t>
            </a:r>
            <a:endParaRPr lang="ja-JP" altLang="en-US" sz="5400" b="1" dirty="0">
              <a:solidFill>
                <a:srgbClr val="FFC000"/>
              </a:solidFill>
            </a:endParaRPr>
          </a:p>
        </p:txBody>
      </p:sp>
      <p:pic>
        <p:nvPicPr>
          <p:cNvPr id="19" name="図プレースホルダー 4" descr="仮想デスクトップ - Desktop Viewer"/>
          <p:cNvPicPr>
            <a:picLocks noChangeAspect="1"/>
          </p:cNvPicPr>
          <p:nvPr/>
        </p:nvPicPr>
        <p:blipFill rotWithShape="1">
          <a:blip r:embed="rId2">
            <a:extLst>
              <a:ext uri="{28A0092B-C50C-407E-A947-70E740481C1C}">
                <a14:useLocalDpi xmlns:a14="http://schemas.microsoft.com/office/drawing/2010/main" val="0"/>
              </a:ext>
            </a:extLst>
          </a:blip>
          <a:srcRect r="40597" b="44989"/>
          <a:stretch/>
        </p:blipFill>
        <p:spPr>
          <a:xfrm>
            <a:off x="4628724" y="4924325"/>
            <a:ext cx="4501282" cy="1702843"/>
          </a:xfrm>
          <a:prstGeom prst="rect">
            <a:avLst/>
          </a:prstGeom>
          <a:ln>
            <a:solidFill>
              <a:schemeClr val="bg1">
                <a:lumMod val="75000"/>
              </a:schemeClr>
            </a:solidFill>
          </a:ln>
        </p:spPr>
      </p:pic>
      <p:sp>
        <p:nvSpPr>
          <p:cNvPr id="20" name="右矢印 19"/>
          <p:cNvSpPr/>
          <p:nvPr/>
        </p:nvSpPr>
        <p:spPr>
          <a:xfrm>
            <a:off x="3963037" y="3630427"/>
            <a:ext cx="412792" cy="188256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31" name="図プレースホルダー 4" descr="仮想デスクトップ - Desktop Viewer"/>
          <p:cNvPicPr>
            <a:picLocks noChangeAspect="1"/>
          </p:cNvPicPr>
          <p:nvPr/>
        </p:nvPicPr>
        <p:blipFill rotWithShape="1">
          <a:blip r:embed="rId3">
            <a:extLst>
              <a:ext uri="{28A0092B-C50C-407E-A947-70E740481C1C}">
                <a14:useLocalDpi xmlns:a14="http://schemas.microsoft.com/office/drawing/2010/main" val="0"/>
              </a:ext>
            </a:extLst>
          </a:blip>
          <a:srcRect l="12703" t="4165" r="22582" b="40503"/>
          <a:stretch/>
        </p:blipFill>
        <p:spPr>
          <a:xfrm>
            <a:off x="4583046" y="2417304"/>
            <a:ext cx="4501282" cy="2154404"/>
          </a:xfrm>
          <a:prstGeom prst="rect">
            <a:avLst/>
          </a:prstGeom>
          <a:ln>
            <a:solidFill>
              <a:schemeClr val="bg1">
                <a:lumMod val="75000"/>
              </a:schemeClr>
            </a:solidFill>
          </a:ln>
        </p:spPr>
      </p:pic>
      <p:pic>
        <p:nvPicPr>
          <p:cNvPr id="32" name="図プレースホルダー 4" descr="仮想デスクトップ - Desktop Viewer"/>
          <p:cNvPicPr>
            <a:picLocks noChangeAspect="1"/>
          </p:cNvPicPr>
          <p:nvPr/>
        </p:nvPicPr>
        <p:blipFill rotWithShape="1">
          <a:blip r:embed="rId4">
            <a:extLst>
              <a:ext uri="{28A0092B-C50C-407E-A947-70E740481C1C}">
                <a14:useLocalDpi xmlns:a14="http://schemas.microsoft.com/office/drawing/2010/main" val="0"/>
              </a:ext>
            </a:extLst>
          </a:blip>
          <a:srcRect r="15609"/>
          <a:stretch/>
        </p:blipFill>
        <p:spPr>
          <a:xfrm>
            <a:off x="57834" y="2417304"/>
            <a:ext cx="3802803" cy="3578957"/>
          </a:xfrm>
          <a:prstGeom prst="rect">
            <a:avLst/>
          </a:prstGeom>
        </p:spPr>
      </p:pic>
      <p:sp>
        <p:nvSpPr>
          <p:cNvPr id="33" name="正方形/長方形 32"/>
          <p:cNvSpPr/>
          <p:nvPr/>
        </p:nvSpPr>
        <p:spPr>
          <a:xfrm>
            <a:off x="-5768" y="6599035"/>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（出所）しまね統計データベース、しまね郷づくり応援サイトを基に作成</a:t>
            </a:r>
            <a:endParaRPr lang="en-US" altLang="ja-JP" sz="90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887599" y="56318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機</a:t>
            </a:r>
            <a:r>
              <a:rPr lang="ja-JP" altLang="en-US" sz="3600" b="1" dirty="0">
                <a:latin typeface="Meiryo UI" panose="020B0604030504040204" pitchFamily="50" charset="-128"/>
                <a:ea typeface="Meiryo UI" panose="020B0604030504040204" pitchFamily="50" charset="-128"/>
              </a:rPr>
              <a:t>械</a:t>
            </a:r>
            <a:r>
              <a:rPr lang="ja-JP" altLang="en-US" sz="3600" b="1" dirty="0" smtClean="0">
                <a:latin typeface="Meiryo UI" panose="020B0604030504040204" pitchFamily="50" charset="-128"/>
                <a:ea typeface="Meiryo UI" panose="020B0604030504040204" pitchFamily="50" charset="-128"/>
              </a:rPr>
              <a:t>判読が容易とは</a:t>
            </a:r>
            <a:endParaRPr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6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16</a:t>
            </a:fld>
            <a:endParaRPr kumimoji="1" lang="ja-JP" altLang="en-US" dirty="0"/>
          </a:p>
        </p:txBody>
      </p:sp>
      <p:sp>
        <p:nvSpPr>
          <p:cNvPr id="20" name="正方形/長方形 19"/>
          <p:cNvSpPr/>
          <p:nvPr/>
        </p:nvSpPr>
        <p:spPr>
          <a:xfrm>
            <a:off x="491707" y="263896"/>
            <a:ext cx="8376248"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機械判読のレベル＝５★オープンデータ</a:t>
            </a:r>
            <a:endParaRPr lang="ja-JP" altLang="en-US" sz="3600" b="1" dirty="0">
              <a:latin typeface="Meiryo UI" panose="020B0604030504040204" pitchFamily="50" charset="-128"/>
              <a:ea typeface="Meiryo UI" panose="020B0604030504040204" pitchFamily="50" charset="-128"/>
            </a:endParaRPr>
          </a:p>
        </p:txBody>
      </p:sp>
      <p:pic>
        <p:nvPicPr>
          <p:cNvPr id="1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2836" b="5953"/>
          <a:stretch/>
        </p:blipFill>
        <p:spPr bwMode="auto">
          <a:xfrm>
            <a:off x="1810053" y="3214912"/>
            <a:ext cx="5330364" cy="296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3"/>
          <a:stretch>
            <a:fillRect/>
          </a:stretch>
        </p:blipFill>
        <p:spPr>
          <a:xfrm>
            <a:off x="118515" y="1335560"/>
            <a:ext cx="9011491" cy="1827844"/>
          </a:xfrm>
          <a:prstGeom prst="rect">
            <a:avLst/>
          </a:prstGeom>
        </p:spPr>
      </p:pic>
      <p:pic>
        <p:nvPicPr>
          <p:cNvPr id="3" name="図 2"/>
          <p:cNvPicPr>
            <a:picLocks noChangeAspect="1"/>
          </p:cNvPicPr>
          <p:nvPr/>
        </p:nvPicPr>
        <p:blipFill>
          <a:blip r:embed="rId4"/>
          <a:stretch>
            <a:fillRect/>
          </a:stretch>
        </p:blipFill>
        <p:spPr>
          <a:xfrm>
            <a:off x="1810053" y="6183687"/>
            <a:ext cx="3843936" cy="309188"/>
          </a:xfrm>
          <a:prstGeom prst="rect">
            <a:avLst/>
          </a:prstGeom>
        </p:spPr>
      </p:pic>
      <p:sp>
        <p:nvSpPr>
          <p:cNvPr id="36" name="正方形/長方形 35"/>
          <p:cNvSpPr/>
          <p:nvPr/>
        </p:nvSpPr>
        <p:spPr>
          <a:xfrm>
            <a:off x="0" y="6609020"/>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出所</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総務省  </a:t>
            </a:r>
            <a:r>
              <a:rPr lang="en-US" altLang="ja-JP" sz="900" dirty="0">
                <a:latin typeface="Meiryo UI" panose="020B0604030504040204" pitchFamily="50" charset="-128"/>
                <a:ea typeface="Meiryo UI" panose="020B0604030504040204" pitchFamily="50" charset="-128"/>
              </a:rPr>
              <a:t>ICT</a:t>
            </a:r>
            <a:r>
              <a:rPr lang="ja-JP" altLang="en-US" sz="900" dirty="0">
                <a:latin typeface="Meiryo UI" panose="020B0604030504040204" pitchFamily="50" charset="-128"/>
                <a:ea typeface="Meiryo UI" panose="020B0604030504040204" pitchFamily="50" charset="-128"/>
              </a:rPr>
              <a:t>スキル総合習得</a:t>
            </a:r>
            <a:r>
              <a:rPr lang="ja-JP" altLang="en-US" sz="900" dirty="0" smtClean="0">
                <a:latin typeface="Meiryo UI" panose="020B0604030504040204" pitchFamily="50" charset="-128"/>
                <a:ea typeface="Meiryo UI" panose="020B0604030504040204" pitchFamily="50" charset="-128"/>
              </a:rPr>
              <a:t>教材　</a:t>
            </a:r>
            <a:r>
              <a:rPr lang="en-US" altLang="ja-JP" sz="900" dirty="0">
                <a:latin typeface="Meiryo UI" panose="020B0604030504040204" pitchFamily="50" charset="-128"/>
                <a:ea typeface="Meiryo UI" panose="020B0604030504040204" pitchFamily="50" charset="-128"/>
              </a:rPr>
              <a:t>http://</a:t>
            </a:r>
            <a:r>
              <a:rPr lang="en-US" altLang="ja-JP" sz="900" dirty="0" smtClean="0">
                <a:latin typeface="Meiryo UI" panose="020B0604030504040204" pitchFamily="50" charset="-128"/>
                <a:ea typeface="Meiryo UI" panose="020B0604030504040204" pitchFamily="50" charset="-128"/>
              </a:rPr>
              <a:t>www.soumu.go.jp/ict_skill/contact.html</a:t>
            </a:r>
            <a:r>
              <a:rPr lang="ja-JP" altLang="en-US" sz="900" dirty="0" smtClean="0">
                <a:latin typeface="Meiryo UI" panose="020B0604030504040204" pitchFamily="50" charset="-128"/>
                <a:ea typeface="Meiryo UI" panose="020B0604030504040204" pitchFamily="50" charset="-128"/>
              </a:rPr>
              <a:t>　より抜粋</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0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17</a:t>
            </a:fld>
            <a:endParaRPr kumimoji="1" lang="ja-JP" altLang="en-US" dirty="0"/>
          </a:p>
        </p:txBody>
      </p:sp>
      <p:sp>
        <p:nvSpPr>
          <p:cNvPr id="6" name="正方形/長方形 5"/>
          <p:cNvSpPr/>
          <p:nvPr/>
        </p:nvSpPr>
        <p:spPr>
          <a:xfrm>
            <a:off x="887599" y="56318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オープンデータは宝の山</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508037" y="1612123"/>
            <a:ext cx="8359917" cy="4154984"/>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厚労省</a:t>
            </a:r>
            <a:r>
              <a:rPr lang="ja-JP" altLang="en-US" sz="2800" dirty="0">
                <a:latin typeface="Meiryo UI" panose="020B0604030504040204" pitchFamily="50" charset="-128"/>
                <a:ea typeface="Meiryo UI" panose="020B0604030504040204" pitchFamily="50" charset="-128"/>
              </a:rPr>
              <a:t>のオープンデータを活用</a:t>
            </a:r>
            <a:r>
              <a:rPr lang="ja-JP" altLang="en-US" sz="2800" dirty="0" smtClean="0">
                <a:latin typeface="Meiryo UI" panose="020B0604030504040204" pitchFamily="50" charset="-128"/>
                <a:ea typeface="Meiryo UI" panose="020B0604030504040204" pitchFamily="50" charset="-128"/>
              </a:rPr>
              <a:t>してケアマネ</a:t>
            </a:r>
            <a:r>
              <a:rPr lang="ja-JP" altLang="en-US" sz="2800" dirty="0">
                <a:latin typeface="Meiryo UI" panose="020B0604030504040204" pitchFamily="50" charset="-128"/>
                <a:ea typeface="Meiryo UI" panose="020B0604030504040204" pitchFamily="50" charset="-128"/>
              </a:rPr>
              <a:t>の負担</a:t>
            </a:r>
            <a:r>
              <a:rPr lang="ja-JP" altLang="en-US" sz="2800" dirty="0" smtClean="0">
                <a:latin typeface="Meiryo UI" panose="020B0604030504040204" pitchFamily="50" charset="-128"/>
                <a:ea typeface="Meiryo UI" panose="020B0604030504040204" pitchFamily="50" charset="-128"/>
              </a:rPr>
              <a:t>軽減サービスを提供（</a:t>
            </a:r>
            <a:r>
              <a:rPr lang="en-US" altLang="ja-JP" sz="2800" dirty="0">
                <a:latin typeface="Meiryo UI" panose="020B0604030504040204" pitchFamily="50" charset="-128"/>
                <a:ea typeface="Meiryo UI" panose="020B0604030504040204" pitchFamily="50" charset="-128"/>
              </a:rPr>
              <a:t>NHK</a:t>
            </a:r>
            <a:r>
              <a:rPr lang="ja-JP" altLang="en-US" sz="2800" dirty="0">
                <a:latin typeface="Meiryo UI" panose="020B0604030504040204" pitchFamily="50" charset="-128"/>
                <a:ea typeface="Meiryo UI" panose="020B0604030504040204" pitchFamily="50" charset="-128"/>
              </a:rPr>
              <a:t>クローズアップ</a:t>
            </a:r>
            <a:r>
              <a:rPr lang="ja-JP" altLang="en-US" sz="2800" dirty="0" smtClean="0">
                <a:latin typeface="Meiryo UI" panose="020B0604030504040204" pitchFamily="50" charset="-128"/>
                <a:ea typeface="Meiryo UI" panose="020B0604030504040204" pitchFamily="50" charset="-128"/>
              </a:rPr>
              <a:t>現代）</a:t>
            </a:r>
            <a:endParaRPr lang="ja-JP" altLang="en-US" sz="2800" dirty="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気象情報を活用して異常</a:t>
            </a:r>
            <a:r>
              <a:rPr lang="ja-JP" altLang="en-US" sz="2800" dirty="0">
                <a:latin typeface="Meiryo UI" panose="020B0604030504040204" pitchFamily="50" charset="-128"/>
                <a:ea typeface="Meiryo UI" panose="020B0604030504040204" pitchFamily="50" charset="-128"/>
              </a:rPr>
              <a:t>気象による凶作を補償する農業保険、害虫発生の</a:t>
            </a:r>
            <a:r>
              <a:rPr lang="ja-JP" altLang="en-US" sz="2800" dirty="0" smtClean="0">
                <a:latin typeface="Meiryo UI" panose="020B0604030504040204" pitchFamily="50" charset="-128"/>
                <a:ea typeface="Meiryo UI" panose="020B0604030504040204" pitchFamily="50" charset="-128"/>
              </a:rPr>
              <a:t>予報などのサービスを米国ベンチャーが開発（日経</a:t>
            </a:r>
            <a:r>
              <a:rPr lang="en-US" altLang="ja-JP" sz="2800" dirty="0" smtClean="0">
                <a:latin typeface="Meiryo UI" panose="020B0604030504040204" pitchFamily="50" charset="-128"/>
                <a:ea typeface="Meiryo UI" panose="020B0604030504040204" pitchFamily="50" charset="-128"/>
              </a:rPr>
              <a:t>XTECH</a:t>
            </a:r>
            <a:r>
              <a:rPr lang="ja-JP" altLang="en-US" sz="2800" dirty="0" smtClean="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行政</a:t>
            </a:r>
            <a:r>
              <a:rPr lang="ja-JP" altLang="en-US" sz="2800" dirty="0">
                <a:latin typeface="Meiryo UI" panose="020B0604030504040204" pitchFamily="50" charset="-128"/>
                <a:ea typeface="Meiryo UI" panose="020B0604030504040204" pitchFamily="50" charset="-128"/>
              </a:rPr>
              <a:t>健康情報のデータベースを整備し疫学研究の基盤を作ることは、健康社会の確立や医学の発展のために</a:t>
            </a:r>
            <a:r>
              <a:rPr lang="ja-JP" altLang="en-US" sz="2800" dirty="0" smtClean="0">
                <a:latin typeface="Meiryo UI" panose="020B0604030504040204" pitchFamily="50" charset="-128"/>
                <a:ea typeface="Meiryo UI" panose="020B0604030504040204" pitchFamily="50" charset="-128"/>
              </a:rPr>
              <a:t>重要だ（</a:t>
            </a:r>
            <a:r>
              <a:rPr lang="en-US" altLang="ja-JP" sz="2800" dirty="0" smtClean="0">
                <a:latin typeface="Meiryo UI" panose="020B0604030504040204" pitchFamily="50" charset="-128"/>
                <a:ea typeface="Meiryo UI" panose="020B0604030504040204" pitchFamily="50" charset="-128"/>
              </a:rPr>
              <a:t>2016</a:t>
            </a:r>
            <a:r>
              <a:rPr lang="ja-JP" altLang="en-US" sz="2800" dirty="0">
                <a:latin typeface="Meiryo UI" panose="020B0604030504040204" pitchFamily="50" charset="-128"/>
                <a:ea typeface="Meiryo UI" panose="020B0604030504040204" pitchFamily="50" charset="-128"/>
              </a:rPr>
              <a:t>川上）</a:t>
            </a:r>
          </a:p>
        </p:txBody>
      </p:sp>
    </p:spTree>
    <p:extLst>
      <p:ext uri="{BB962C8B-B14F-4D97-AF65-F5344CB8AC3E}">
        <p14:creationId xmlns:p14="http://schemas.microsoft.com/office/powerpoint/2010/main" val="6079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18</a:t>
            </a:fld>
            <a:endParaRPr kumimoji="1" lang="ja-JP" altLang="en-US" dirty="0"/>
          </a:p>
        </p:txBody>
      </p:sp>
      <p:sp>
        <p:nvSpPr>
          <p:cNvPr id="6" name="正方形/長方形 5"/>
          <p:cNvSpPr/>
          <p:nvPr/>
        </p:nvSpPr>
        <p:spPr>
          <a:xfrm>
            <a:off x="887599" y="56318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住民も使うオープンデータ</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508037" y="1612123"/>
            <a:ext cx="8359917" cy="3600986"/>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街路樹のデータ</a:t>
            </a:r>
            <a:endParaRPr lang="en-US" altLang="ja-JP" sz="2800" dirty="0" smtClean="0">
              <a:latin typeface="Meiryo UI" panose="020B0604030504040204" pitchFamily="50" charset="-128"/>
              <a:ea typeface="Meiryo UI" panose="020B0604030504040204" pitchFamily="50" charset="-128"/>
            </a:endParaRPr>
          </a:p>
          <a:p>
            <a:pPr marL="914400" lvl="1" indent="-457200">
              <a:spcBef>
                <a:spcPts val="1200"/>
              </a:spcBef>
              <a:spcAft>
                <a:spcPts val="1200"/>
              </a:spcAft>
              <a:buFont typeface="Wingdings" panose="05000000000000000000" pitchFamily="2" charset="2"/>
              <a:buChar char="Ø"/>
            </a:pPr>
            <a:r>
              <a:rPr lang="ja-JP" altLang="en-US" sz="2800" dirty="0" smtClean="0">
                <a:latin typeface="Meiryo UI" panose="020B0604030504040204" pitchFamily="50" charset="-128"/>
                <a:ea typeface="Meiryo UI" panose="020B0604030504040204" pitchFamily="50" charset="-128"/>
              </a:rPr>
              <a:t>花粉症のコミュニティに活用され</a:t>
            </a:r>
            <a:r>
              <a:rPr lang="ja-JP" altLang="en-US" sz="2800" dirty="0">
                <a:latin typeface="Meiryo UI" panose="020B0604030504040204" pitchFamily="50" charset="-128"/>
                <a:ea typeface="Meiryo UI" panose="020B0604030504040204" pitchFamily="50" charset="-128"/>
              </a:rPr>
              <a:t>アパート</a:t>
            </a:r>
            <a:r>
              <a:rPr lang="ja-JP" altLang="en-US" sz="2800" dirty="0" smtClean="0">
                <a:latin typeface="Meiryo UI" panose="020B0604030504040204" pitchFamily="50" charset="-128"/>
                <a:ea typeface="Meiryo UI" panose="020B0604030504040204" pitchFamily="50" charset="-128"/>
              </a:rPr>
              <a:t>の位置や</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通勤ルートなどの決定に参考にされた</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トラックの運行状況を示すデータ</a:t>
            </a:r>
            <a:endParaRPr lang="en-US" altLang="ja-JP" sz="2800" dirty="0" smtClean="0">
              <a:latin typeface="Meiryo UI" panose="020B0604030504040204" pitchFamily="50" charset="-128"/>
              <a:ea typeface="Meiryo UI" panose="020B0604030504040204" pitchFamily="50" charset="-128"/>
            </a:endParaRPr>
          </a:p>
          <a:p>
            <a:pPr marL="971550" lvl="1" indent="-514350">
              <a:spcBef>
                <a:spcPts val="1200"/>
              </a:spcBef>
              <a:spcAft>
                <a:spcPts val="1200"/>
              </a:spcAft>
              <a:buFont typeface="Wingdings" panose="05000000000000000000" pitchFamily="2" charset="2"/>
              <a:buChar char="Ø"/>
            </a:pPr>
            <a:r>
              <a:rPr lang="ja-JP" altLang="en-US" sz="2800" dirty="0" smtClean="0">
                <a:latin typeface="Meiryo UI" panose="020B0604030504040204" pitchFamily="50" charset="-128"/>
                <a:ea typeface="Meiryo UI" panose="020B0604030504040204" pitchFamily="50" charset="-128"/>
              </a:rPr>
              <a:t>契機変動の先行指標などとして極めて優れている</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ことが判明</a:t>
            </a:r>
            <a:endParaRPr lang="ja-JP" altLang="en-US" sz="2800" dirty="0">
              <a:latin typeface="Meiryo UI" panose="020B0604030504040204" pitchFamily="50" charset="-128"/>
              <a:ea typeface="Meiryo UI" panose="020B0604030504040204" pitchFamily="50" charset="-128"/>
            </a:endParaRPr>
          </a:p>
        </p:txBody>
      </p:sp>
      <p:sp>
        <p:nvSpPr>
          <p:cNvPr id="5" name="正方形/長方形 4"/>
          <p:cNvSpPr/>
          <p:nvPr/>
        </p:nvSpPr>
        <p:spPr>
          <a:xfrm>
            <a:off x="0" y="6609020"/>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rPr>
              <a:t>月刊</a:t>
            </a:r>
            <a:r>
              <a:rPr lang="en-US" altLang="ja-JP" sz="900" dirty="0" smtClean="0">
                <a:latin typeface="Meiryo UI" panose="020B0604030504040204" pitchFamily="50" charset="-128"/>
                <a:ea typeface="Meiryo UI" panose="020B0604030504040204" pitchFamily="50" charset="-128"/>
              </a:rPr>
              <a:t>J-LI</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S2018</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rPr>
              <a:t>月号</a:t>
            </a:r>
            <a:r>
              <a:rPr lang="en-US" altLang="ja-JP" sz="900" dirty="0" smtClean="0">
                <a:latin typeface="Meiryo UI" panose="020B0604030504040204" pitchFamily="50" charset="-128"/>
                <a:ea typeface="Meiryo UI" panose="020B0604030504040204" pitchFamily="50" charset="-128"/>
              </a:rPr>
              <a:t>P.9</a:t>
            </a:r>
            <a:r>
              <a:rPr lang="ja-JP" altLang="en-US" sz="900" dirty="0" smtClean="0">
                <a:latin typeface="Meiryo UI" panose="020B0604030504040204" pitchFamily="50" charset="-128"/>
                <a:ea typeface="Meiryo UI" panose="020B0604030504040204" pitchFamily="50" charset="-128"/>
              </a:rPr>
              <a:t>３「特集　データ利活用と地方創生　オープンデータの価値の未知性と活用事例」（渡邊智暁）</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33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a:t>
            </a:fld>
            <a:endParaRPr kumimoji="1" lang="ja-JP" altLang="en-US" dirty="0"/>
          </a:p>
        </p:txBody>
      </p:sp>
      <p:sp>
        <p:nvSpPr>
          <p:cNvPr id="6" name="正方形/長方形 5"/>
          <p:cNvSpPr/>
          <p:nvPr/>
        </p:nvSpPr>
        <p:spPr>
          <a:xfrm>
            <a:off x="697818" y="2874505"/>
            <a:ext cx="7230779" cy="769441"/>
          </a:xfrm>
          <a:prstGeom prst="rect">
            <a:avLst/>
          </a:prstGeom>
        </p:spPr>
        <p:txBody>
          <a:bodyPr wrap="square">
            <a:spAutoFit/>
          </a:bodyPr>
          <a:lstStyle/>
          <a:p>
            <a:pPr algn="ctr"/>
            <a:r>
              <a:rPr lang="ja-JP" altLang="en-US" sz="4400" b="1" dirty="0" smtClean="0">
                <a:latin typeface="Meiryo UI" panose="020B0604030504040204" pitchFamily="50" charset="-128"/>
                <a:ea typeface="Meiryo UI" panose="020B0604030504040204" pitchFamily="50" charset="-128"/>
              </a:rPr>
              <a:t>研修会のねらい</a:t>
            </a:r>
            <a:endParaRPr lang="ja-JP" altLang="en-US" sz="4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024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19</a:t>
            </a:fld>
            <a:endParaRPr kumimoji="1" lang="ja-JP" altLang="en-US" dirty="0"/>
          </a:p>
        </p:txBody>
      </p:sp>
      <p:sp>
        <p:nvSpPr>
          <p:cNvPr id="6" name="正方形/長方形 5"/>
          <p:cNvSpPr/>
          <p:nvPr/>
        </p:nvSpPr>
        <p:spPr>
          <a:xfrm>
            <a:off x="956610" y="115784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国が示すメリット３つ</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600198" y="2724922"/>
            <a:ext cx="5943601" cy="2431435"/>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a:latin typeface="Meiryo UI" panose="020B0604030504040204" pitchFamily="50" charset="-128"/>
                <a:ea typeface="Meiryo UI" panose="020B0604030504040204" pitchFamily="50" charset="-128"/>
              </a:rPr>
              <a:t>県民</a:t>
            </a:r>
            <a:r>
              <a:rPr lang="ja-JP" altLang="en-US" sz="2800" dirty="0" smtClean="0">
                <a:latin typeface="Meiryo UI" panose="020B0604030504040204" pitchFamily="50" charset="-128"/>
                <a:ea typeface="Meiryo UI" panose="020B0604030504040204" pitchFamily="50" charset="-128"/>
              </a:rPr>
              <a:t>参加</a:t>
            </a:r>
            <a:r>
              <a:rPr lang="ja-JP" altLang="en-US" sz="2800" dirty="0">
                <a:latin typeface="Meiryo UI" panose="020B0604030504040204" pitchFamily="50" charset="-128"/>
                <a:ea typeface="Meiryo UI" panose="020B0604030504040204" pitchFamily="50" charset="-128"/>
              </a:rPr>
              <a:t>・官民協働の推進を</a:t>
            </a:r>
            <a:r>
              <a:rPr lang="ja-JP" altLang="en-US" sz="2800" dirty="0" smtClean="0">
                <a:latin typeface="Meiryo UI" panose="020B0604030504040204" pitchFamily="50" charset="-128"/>
                <a:ea typeface="Meiryo UI" panose="020B0604030504040204" pitchFamily="50" charset="-128"/>
              </a:rPr>
              <a:t>通じた</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諸課題</a:t>
            </a:r>
            <a:r>
              <a:rPr lang="ja-JP" altLang="en-US" sz="2800" dirty="0">
                <a:latin typeface="Meiryo UI" panose="020B0604030504040204" pitchFamily="50" charset="-128"/>
                <a:ea typeface="Meiryo UI" panose="020B0604030504040204" pitchFamily="50" charset="-128"/>
              </a:rPr>
              <a:t>の解決</a:t>
            </a:r>
            <a:r>
              <a:rPr lang="ja-JP" altLang="en-US" sz="2800" dirty="0" smtClean="0">
                <a:latin typeface="Meiryo UI" panose="020B0604030504040204" pitchFamily="50" charset="-128"/>
                <a:ea typeface="Meiryo UI" panose="020B0604030504040204" pitchFamily="50" charset="-128"/>
              </a:rPr>
              <a:t>、経済</a:t>
            </a:r>
            <a:r>
              <a:rPr lang="ja-JP" altLang="en-US" sz="2800" dirty="0">
                <a:latin typeface="Meiryo UI" panose="020B0604030504040204" pitchFamily="50" charset="-128"/>
                <a:ea typeface="Meiryo UI" panose="020B0604030504040204" pitchFamily="50" charset="-128"/>
              </a:rPr>
              <a:t>の活性化</a:t>
            </a:r>
          </a:p>
          <a:p>
            <a:pPr marL="514350" indent="-514350">
              <a:spcBef>
                <a:spcPts val="1200"/>
              </a:spcBef>
              <a:spcAft>
                <a:spcPts val="1200"/>
              </a:spcAft>
              <a:buFont typeface="Wingdings" panose="05000000000000000000" pitchFamily="2" charset="2"/>
              <a:buChar char="n"/>
            </a:pPr>
            <a:r>
              <a:rPr lang="ja-JP" altLang="en-US" sz="2800" dirty="0">
                <a:latin typeface="Meiryo UI" panose="020B0604030504040204" pitchFamily="50" charset="-128"/>
                <a:ea typeface="Meiryo UI" panose="020B0604030504040204" pitchFamily="50" charset="-128"/>
              </a:rPr>
              <a:t>行政の高度化・効率化</a:t>
            </a:r>
          </a:p>
          <a:p>
            <a:pPr marL="514350" indent="-514350">
              <a:spcBef>
                <a:spcPts val="1200"/>
              </a:spcBef>
              <a:spcAft>
                <a:spcPts val="1200"/>
              </a:spcAft>
              <a:buFont typeface="Wingdings" panose="05000000000000000000" pitchFamily="2" charset="2"/>
              <a:buChar char="n"/>
            </a:pPr>
            <a:r>
              <a:rPr lang="ja-JP" altLang="en-US" sz="2800" dirty="0">
                <a:latin typeface="Meiryo UI" panose="020B0604030504040204" pitchFamily="50" charset="-128"/>
                <a:ea typeface="Meiryo UI" panose="020B0604030504040204" pitchFamily="50" charset="-128"/>
              </a:rPr>
              <a:t>透明性・信頼性の</a:t>
            </a:r>
            <a:r>
              <a:rPr lang="ja-JP" altLang="en-US" sz="2800" dirty="0" smtClean="0">
                <a:latin typeface="Meiryo UI" panose="020B0604030504040204" pitchFamily="50" charset="-128"/>
                <a:ea typeface="Meiryo UI" panose="020B0604030504040204" pitchFamily="50" charset="-128"/>
              </a:rPr>
              <a:t>向上</a:t>
            </a:r>
            <a:endParaRPr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852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20</a:t>
            </a:fld>
            <a:endParaRPr kumimoji="1" lang="ja-JP" altLang="en-US" dirty="0"/>
          </a:p>
        </p:txBody>
      </p:sp>
      <p:sp>
        <p:nvSpPr>
          <p:cNvPr id="6" name="正方形/長方形 5"/>
          <p:cNvSpPr/>
          <p:nvPr/>
        </p:nvSpPr>
        <p:spPr>
          <a:xfrm>
            <a:off x="697818" y="2874505"/>
            <a:ext cx="7230779" cy="769441"/>
          </a:xfrm>
          <a:prstGeom prst="rect">
            <a:avLst/>
          </a:prstGeom>
        </p:spPr>
        <p:txBody>
          <a:bodyPr wrap="square">
            <a:spAutoFit/>
          </a:bodyPr>
          <a:lstStyle/>
          <a:p>
            <a:pPr algn="ctr"/>
            <a:r>
              <a:rPr lang="ja-JP" altLang="en-US" sz="4400" b="1" dirty="0" smtClean="0">
                <a:latin typeface="Meiryo UI" panose="020B0604030504040204" pitchFamily="50" charset="-128"/>
                <a:ea typeface="Meiryo UI" panose="020B0604030504040204" pitchFamily="50" charset="-128"/>
              </a:rPr>
              <a:t>情報</a:t>
            </a:r>
            <a:r>
              <a:rPr lang="ja-JP" altLang="en-US" sz="4400" b="1" dirty="0">
                <a:latin typeface="Meiryo UI" panose="020B0604030504040204" pitchFamily="50" charset="-128"/>
                <a:ea typeface="Meiryo UI" panose="020B0604030504040204" pitchFamily="50" charset="-128"/>
              </a:rPr>
              <a:t>提供</a:t>
            </a:r>
          </a:p>
        </p:txBody>
      </p:sp>
    </p:spTree>
    <p:extLst>
      <p:ext uri="{BB962C8B-B14F-4D97-AF65-F5344CB8AC3E}">
        <p14:creationId xmlns:p14="http://schemas.microsoft.com/office/powerpoint/2010/main" val="39954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21</a:t>
            </a:fld>
            <a:endParaRPr kumimoji="1" lang="ja-JP" altLang="en-US" dirty="0"/>
          </a:p>
        </p:txBody>
      </p:sp>
      <p:sp>
        <p:nvSpPr>
          <p:cNvPr id="6" name="正方形/長方形 5"/>
          <p:cNvSpPr/>
          <p:nvPr/>
        </p:nvSpPr>
        <p:spPr>
          <a:xfrm>
            <a:off x="654685" y="489452"/>
            <a:ext cx="7894092"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知っておいていただきたいこと（国関係）</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560717" y="799355"/>
            <a:ext cx="8229600" cy="5663089"/>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endParaRPr lang="en-US" altLang="ja-JP" sz="28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研修等の講師派遣</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800" dirty="0" smtClean="0">
                <a:latin typeface="Meiryo UI" panose="020B0604030504040204" pitchFamily="50" charset="-128"/>
                <a:ea typeface="Meiryo UI" panose="020B0604030504040204" pitchFamily="50" charset="-128"/>
              </a:rPr>
              <a:t>⇒オープンデータ伝道師、地域情報化アドバイザー</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24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ドキュメント類が充実</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ja-JP" altLang="en-US" sz="2800" dirty="0" smtClean="0">
                <a:latin typeface="Meiryo UI" panose="020B0604030504040204" pitchFamily="50" charset="-128"/>
                <a:ea typeface="Meiryo UI" panose="020B0604030504040204" pitchFamily="50" charset="-128"/>
              </a:rPr>
              <a:t>⇒政府</a:t>
            </a:r>
            <a:r>
              <a:rPr lang="en-US" altLang="ja-JP" sz="2800" dirty="0" smtClean="0">
                <a:latin typeface="Meiryo UI" panose="020B0604030504040204" pitchFamily="50" charset="-128"/>
                <a:ea typeface="Meiryo UI" panose="020B0604030504040204" pitchFamily="50" charset="-128"/>
              </a:rPr>
              <a:t>CIO</a:t>
            </a:r>
            <a:r>
              <a:rPr lang="ja-JP" altLang="en-US" sz="2800" dirty="0" smtClean="0">
                <a:latin typeface="Meiryo UI" panose="020B0604030504040204" pitchFamily="50" charset="-128"/>
                <a:ea typeface="Meiryo UI" panose="020B0604030504040204" pitchFamily="50" charset="-128"/>
              </a:rPr>
              <a:t>ポータルに掲載、</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各種ガイド</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2400"/>
              </a:spcBef>
              <a:spcAft>
                <a:spcPts val="1200"/>
              </a:spcAft>
              <a:buFont typeface="Wingdings" panose="05000000000000000000" pitchFamily="2" charset="2"/>
              <a:buChar char="n"/>
            </a:pPr>
            <a:r>
              <a:rPr lang="ja-JP" altLang="en-US" sz="2800" dirty="0">
                <a:latin typeface="Meiryo UI" panose="020B0604030504040204" pitchFamily="50" charset="-128"/>
                <a:ea typeface="Meiryo UI" panose="020B0604030504040204" pitchFamily="50" charset="-128"/>
              </a:rPr>
              <a:t>国</a:t>
            </a:r>
            <a:r>
              <a:rPr lang="ja-JP" altLang="en-US" sz="2800" dirty="0" smtClean="0">
                <a:latin typeface="Meiryo UI" panose="020B0604030504040204" pitchFamily="50" charset="-128"/>
                <a:ea typeface="Meiryo UI" panose="020B0604030504040204" pitchFamily="50" charset="-128"/>
              </a:rPr>
              <a:t>の推奨データセット・</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フォーマットが公開</a:t>
            </a:r>
            <a:endParaRPr lang="en-US" altLang="ja-JP" sz="2800" dirty="0">
              <a:latin typeface="Meiryo UI" panose="020B0604030504040204" pitchFamily="50" charset="-128"/>
              <a:ea typeface="Meiryo UI" panose="020B0604030504040204" pitchFamily="50" charset="-128"/>
            </a:endParaRPr>
          </a:p>
          <a:p>
            <a:pPr lvl="1">
              <a:spcAft>
                <a:spcPts val="1200"/>
              </a:spcAft>
            </a:pPr>
            <a:r>
              <a:rPr lang="ja-JP" altLang="en-US" sz="2800" dirty="0" smtClean="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政府</a:t>
            </a:r>
            <a:r>
              <a:rPr lang="en-US" altLang="ja-JP" sz="2800" dirty="0">
                <a:latin typeface="Meiryo UI" panose="020B0604030504040204" pitchFamily="50" charset="-128"/>
                <a:ea typeface="Meiryo UI" panose="020B0604030504040204" pitchFamily="50" charset="-128"/>
              </a:rPr>
              <a:t>CIO</a:t>
            </a:r>
            <a:r>
              <a:rPr lang="ja-JP" altLang="en-US" sz="2800" dirty="0">
                <a:latin typeface="Meiryo UI" panose="020B0604030504040204" pitchFamily="50" charset="-128"/>
                <a:ea typeface="Meiryo UI" panose="020B0604030504040204" pitchFamily="50" charset="-128"/>
              </a:rPr>
              <a:t>ポータルに掲載</a:t>
            </a:r>
            <a:endParaRPr lang="en-US" altLang="ja-JP" sz="2800" dirty="0" smtClean="0">
              <a:latin typeface="Meiryo UI" panose="020B0604030504040204" pitchFamily="50" charset="-128"/>
              <a:ea typeface="Meiryo UI" panose="020B0604030504040204" pitchFamily="50" charset="-128"/>
            </a:endParaRPr>
          </a:p>
        </p:txBody>
      </p:sp>
      <p:pic>
        <p:nvPicPr>
          <p:cNvPr id="5" name="図プレースホルダー 4" descr="仮想デスクトップ - Desktop View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265782" y="3433315"/>
            <a:ext cx="3784027" cy="2119055"/>
          </a:xfrm>
          <a:prstGeom prst="rect">
            <a:avLst/>
          </a:prstGeom>
          <a:ln>
            <a:solidFill>
              <a:schemeClr val="bg1">
                <a:lumMod val="75000"/>
              </a:schemeClr>
            </a:solidFill>
          </a:ln>
        </p:spPr>
      </p:pic>
      <p:sp>
        <p:nvSpPr>
          <p:cNvPr id="9" name="テキスト ボックス 8"/>
          <p:cNvSpPr txBox="1"/>
          <p:nvPr/>
        </p:nvSpPr>
        <p:spPr>
          <a:xfrm>
            <a:off x="5265783" y="5589488"/>
            <a:ext cx="2058577" cy="507831"/>
          </a:xfrm>
          <a:prstGeom prst="rect">
            <a:avLst/>
          </a:prstGeom>
          <a:noFill/>
        </p:spPr>
        <p:txBody>
          <a:bodyPr wrap="none" rtlCol="0">
            <a:spAutoFit/>
          </a:bodyPr>
          <a:lstStyle/>
          <a:p>
            <a:pPr>
              <a:lnSpc>
                <a:spcPct val="100000"/>
              </a:lnSpc>
              <a:spcBef>
                <a:spcPts val="0"/>
              </a:spcBef>
              <a:spcAft>
                <a:spcPts val="0"/>
              </a:spcAft>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出所</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政府</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CIO</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ポータル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en-US" altLang="ja-JP" sz="900" dirty="0">
                <a:latin typeface="Meiryo UI" panose="020B0604030504040204" pitchFamily="50" charset="-128"/>
                <a:ea typeface="Meiryo UI" panose="020B0604030504040204" pitchFamily="50" charset="-128"/>
                <a:cs typeface="Meiryo UI" panose="020B0604030504040204" pitchFamily="50" charset="-128"/>
                <a:hlinkClick r:id="rId4"/>
              </a:rPr>
              <a:t>https://</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hlinkClick r:id="rId4"/>
              </a:rPr>
              <a:t>cio.go.jp/policy-opendata</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0" y="6609020"/>
            <a:ext cx="8379069"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注</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CIO</a:t>
            </a:r>
            <a:r>
              <a:rPr lang="ja-JP" altLang="en-US" sz="900" dirty="0">
                <a:latin typeface="Meiryo UI" panose="020B0604030504040204" pitchFamily="50" charset="-128"/>
                <a:ea typeface="Meiryo UI" panose="020B0604030504040204" pitchFamily="50" charset="-128"/>
              </a:rPr>
              <a:t>とは、</a:t>
            </a:r>
            <a:r>
              <a:rPr lang="en-US" altLang="ja-JP" sz="900" dirty="0">
                <a:latin typeface="Meiryo UI" panose="020B0604030504040204" pitchFamily="50" charset="-128"/>
                <a:ea typeface="Meiryo UI" panose="020B0604030504040204" pitchFamily="50" charset="-128"/>
              </a:rPr>
              <a:t>Chief Information Officer</a:t>
            </a:r>
            <a:r>
              <a:rPr lang="ja-JP" altLang="en-US" sz="900" dirty="0">
                <a:latin typeface="Meiryo UI" panose="020B0604030504040204" pitchFamily="50" charset="-128"/>
                <a:ea typeface="Meiryo UI" panose="020B0604030504040204" pitchFamily="50" charset="-128"/>
              </a:rPr>
              <a:t>の略で、最高情報</a:t>
            </a:r>
            <a:r>
              <a:rPr lang="ja-JP" altLang="en-US" sz="900" dirty="0" smtClean="0">
                <a:latin typeface="Meiryo UI" panose="020B0604030504040204" pitchFamily="50" charset="-128"/>
                <a:ea typeface="Meiryo UI" panose="020B0604030504040204" pitchFamily="50" charset="-128"/>
              </a:rPr>
              <a:t>責任者のこと</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819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22</a:t>
            </a:fld>
            <a:endParaRPr kumimoji="1" lang="ja-JP" altLang="en-US" dirty="0"/>
          </a:p>
        </p:txBody>
      </p:sp>
      <p:sp>
        <p:nvSpPr>
          <p:cNvPr id="6" name="正方形/長方形 5"/>
          <p:cNvSpPr/>
          <p:nvPr/>
        </p:nvSpPr>
        <p:spPr>
          <a:xfrm>
            <a:off x="904853" y="69011"/>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リンク集（国ほか）</a:t>
            </a:r>
            <a:endParaRPr lang="ja-JP" altLang="en-US" sz="3600"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15072043"/>
              </p:ext>
            </p:extLst>
          </p:nvPr>
        </p:nvGraphicFramePr>
        <p:xfrm>
          <a:off x="143770" y="1034692"/>
          <a:ext cx="8879459" cy="5669280"/>
        </p:xfrm>
        <a:graphic>
          <a:graphicData uri="http://schemas.openxmlformats.org/drawingml/2006/table">
            <a:tbl>
              <a:tblPr firstRow="1" bandRow="1">
                <a:tableStyleId>{5940675A-B579-460E-94D1-54222C63F5DA}</a:tableStyleId>
              </a:tblPr>
              <a:tblGrid>
                <a:gridCol w="1702282">
                  <a:extLst>
                    <a:ext uri="{9D8B030D-6E8A-4147-A177-3AD203B41FA5}">
                      <a16:colId xmlns:a16="http://schemas.microsoft.com/office/drawing/2014/main" val="2500696457"/>
                    </a:ext>
                  </a:extLst>
                </a:gridCol>
                <a:gridCol w="7177177">
                  <a:extLst>
                    <a:ext uri="{9D8B030D-6E8A-4147-A177-3AD203B41FA5}">
                      <a16:colId xmlns:a16="http://schemas.microsoft.com/office/drawing/2014/main" val="1314400773"/>
                    </a:ext>
                  </a:extLst>
                </a:gridCol>
              </a:tblGrid>
              <a:tr h="1886469">
                <a:tc>
                  <a:txBody>
                    <a:bodyPr/>
                    <a:lstStyle/>
                    <a:p>
                      <a:r>
                        <a:rPr kumimoji="1" lang="ja-JP" altLang="en-US" sz="2000" dirty="0" smtClean="0">
                          <a:latin typeface="Meiryo UI" panose="020B0604030504040204" pitchFamily="50" charset="-128"/>
                          <a:ea typeface="Meiryo UI" panose="020B0604030504040204" pitchFamily="50" charset="-128"/>
                        </a:rPr>
                        <a:t>政府のオープンデータサイト</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marL="342900" indent="-342900">
                        <a:buFont typeface="Wingdings" panose="05000000000000000000" pitchFamily="2" charset="2"/>
                        <a:buChar char="n"/>
                      </a:pPr>
                      <a:r>
                        <a:rPr kumimoji="1" lang="en-US" altLang="ja-JP" sz="2000" smtClean="0">
                          <a:latin typeface="Meiryo UI" panose="020B0604030504040204" pitchFamily="50" charset="-128"/>
                          <a:ea typeface="Meiryo UI" panose="020B0604030504040204" pitchFamily="50" charset="-128"/>
                        </a:rPr>
                        <a:t>DATA.GO.JP</a:t>
                      </a:r>
                      <a:r>
                        <a:rPr kumimoji="1" lang="ja-JP" altLang="en-US" sz="2000" dirty="0" smtClean="0">
                          <a:latin typeface="Meiryo UI" panose="020B0604030504040204" pitchFamily="50" charset="-128"/>
                          <a:ea typeface="Meiryo UI" panose="020B0604030504040204" pitchFamily="50" charset="-128"/>
                        </a:rPr>
                        <a:t>（日本政府のデータカタログサイト）</a:t>
                      </a:r>
                      <a:endParaRPr kumimoji="1" lang="en-US" altLang="ja-JP" sz="2000" dirty="0" smtClean="0">
                        <a:latin typeface="Meiryo UI" panose="020B0604030504040204" pitchFamily="50" charset="-128"/>
                        <a:ea typeface="Meiryo UI" panose="020B0604030504040204" pitchFamily="50" charset="-128"/>
                      </a:endParaRPr>
                    </a:p>
                    <a:p>
                      <a:pPr marL="457200" lvl="1" indent="0">
                        <a:buFont typeface="Wingdings" panose="05000000000000000000" pitchFamily="2" charset="2"/>
                        <a:buNone/>
                      </a:pPr>
                      <a:r>
                        <a:rPr kumimoji="1" lang="en-US" altLang="ja-JP" sz="2000" dirty="0" smtClean="0">
                          <a:latin typeface="Meiryo UI" panose="020B0604030504040204" pitchFamily="50" charset="-128"/>
                          <a:ea typeface="Meiryo UI" panose="020B0604030504040204" pitchFamily="50" charset="-128"/>
                          <a:hlinkClick r:id="rId3"/>
                        </a:rPr>
                        <a:t>http://www.data.go.jp/</a:t>
                      </a:r>
                      <a:endParaRPr kumimoji="1" lang="en-US" altLang="ja-JP" sz="2000" dirty="0" smtClean="0">
                        <a:latin typeface="Meiryo UI" panose="020B0604030504040204" pitchFamily="50" charset="-128"/>
                        <a:ea typeface="Meiryo UI" panose="020B0604030504040204" pitchFamily="50" charset="-128"/>
                      </a:endParaRPr>
                    </a:p>
                    <a:p>
                      <a:pPr marL="342900" indent="-342900">
                        <a:spcBef>
                          <a:spcPts val="1200"/>
                        </a:spcBef>
                        <a:buFont typeface="Wingdings" panose="05000000000000000000" pitchFamily="2" charset="2"/>
                        <a:buChar char="n"/>
                      </a:pPr>
                      <a:r>
                        <a:rPr kumimoji="1" lang="en-US" altLang="ja-JP" sz="2000" dirty="0" smtClean="0">
                          <a:latin typeface="Meiryo UI" panose="020B0604030504040204" pitchFamily="50" charset="-128"/>
                          <a:ea typeface="Meiryo UI" panose="020B0604030504040204" pitchFamily="50" charset="-128"/>
                        </a:rPr>
                        <a:t>RESAS</a:t>
                      </a:r>
                      <a:r>
                        <a:rPr kumimoji="1" lang="ja-JP" altLang="en-US" sz="2000" dirty="0" smtClean="0">
                          <a:latin typeface="Meiryo UI" panose="020B0604030504040204" pitchFamily="50" charset="-128"/>
                          <a:ea typeface="Meiryo UI" panose="020B0604030504040204" pitchFamily="50" charset="-128"/>
                        </a:rPr>
                        <a:t>（地域経済分析システム）</a:t>
                      </a:r>
                      <a:endParaRPr kumimoji="1" lang="en-US" altLang="ja-JP" sz="2000" dirty="0" smtClean="0">
                        <a:latin typeface="Meiryo UI" panose="020B0604030504040204" pitchFamily="50" charset="-128"/>
                        <a:ea typeface="Meiryo UI" panose="020B0604030504040204" pitchFamily="50" charset="-128"/>
                      </a:endParaRPr>
                    </a:p>
                    <a:p>
                      <a:pPr marL="457200" lvl="1" indent="0">
                        <a:spcBef>
                          <a:spcPts val="0"/>
                        </a:spcBef>
                        <a:buFont typeface="Wingdings" panose="05000000000000000000" pitchFamily="2" charset="2"/>
                        <a:buNone/>
                      </a:pPr>
                      <a:r>
                        <a:rPr kumimoji="1" lang="en-US" altLang="ja-JP" sz="2000" dirty="0" smtClean="0">
                          <a:latin typeface="Meiryo UI" panose="020B0604030504040204" pitchFamily="50" charset="-128"/>
                          <a:ea typeface="Meiryo UI" panose="020B0604030504040204" pitchFamily="50" charset="-128"/>
                          <a:hlinkClick r:id="rId4"/>
                        </a:rPr>
                        <a:t>https://resas.go.jp/</a:t>
                      </a:r>
                      <a:endParaRPr kumimoji="1" lang="en-US" altLang="ja-JP" sz="2000" dirty="0" smtClean="0">
                        <a:latin typeface="Meiryo UI" panose="020B0604030504040204" pitchFamily="50" charset="-128"/>
                        <a:ea typeface="Meiryo UI" panose="020B0604030504040204" pitchFamily="50" charset="-128"/>
                      </a:endParaRPr>
                    </a:p>
                    <a:p>
                      <a:pPr marL="342900" indent="-342900">
                        <a:spcBef>
                          <a:spcPts val="1200"/>
                        </a:spcBef>
                        <a:buFont typeface="Wingdings" panose="05000000000000000000" pitchFamily="2" charset="2"/>
                        <a:buChar char="n"/>
                      </a:pPr>
                      <a:r>
                        <a:rPr kumimoji="1" lang="en-US" altLang="ja-JP" sz="2000" dirty="0" smtClean="0">
                          <a:latin typeface="Meiryo UI" panose="020B0604030504040204" pitchFamily="50" charset="-128"/>
                          <a:ea typeface="Meiryo UI" panose="020B0604030504040204" pitchFamily="50" charset="-128"/>
                        </a:rPr>
                        <a:t>E-STAT</a:t>
                      </a:r>
                      <a:r>
                        <a:rPr kumimoji="1" lang="ja-JP" altLang="en-US" sz="2000" dirty="0" smtClean="0">
                          <a:latin typeface="Meiryo UI" panose="020B0604030504040204" pitchFamily="50" charset="-128"/>
                          <a:ea typeface="Meiryo UI" panose="020B0604030504040204" pitchFamily="50" charset="-128"/>
                        </a:rPr>
                        <a:t>（政府統計の総合窓口）</a:t>
                      </a:r>
                      <a:endParaRPr kumimoji="1" lang="en-US" altLang="ja-JP" sz="2000" dirty="0" smtClean="0">
                        <a:latin typeface="Meiryo UI" panose="020B0604030504040204" pitchFamily="50" charset="-128"/>
                        <a:ea typeface="Meiryo UI" panose="020B0604030504040204" pitchFamily="50" charset="-128"/>
                      </a:endParaRPr>
                    </a:p>
                    <a:p>
                      <a:pPr marL="457200" lvl="1" indent="0">
                        <a:buFont typeface="Wingdings" panose="05000000000000000000" pitchFamily="2" charset="2"/>
                        <a:buNone/>
                      </a:pPr>
                      <a:r>
                        <a:rPr kumimoji="1" lang="en-US" altLang="ja-JP" sz="2000" dirty="0" smtClean="0">
                          <a:latin typeface="Meiryo UI" panose="020B0604030504040204" pitchFamily="50" charset="-128"/>
                          <a:ea typeface="Meiryo UI" panose="020B0604030504040204" pitchFamily="50" charset="-128"/>
                          <a:hlinkClick r:id="rId5"/>
                        </a:rPr>
                        <a:t>https://www.e-stat.go.jp/</a:t>
                      </a:r>
                      <a:endParaRPr kumimoji="1" lang="en-US" altLang="ja-JP" sz="2000" dirty="0" smtClean="0">
                        <a:latin typeface="Meiryo UI" panose="020B0604030504040204" pitchFamily="50" charset="-128"/>
                        <a:ea typeface="Meiryo UI" panose="020B0604030504040204" pitchFamily="50" charset="-128"/>
                      </a:endParaRPr>
                    </a:p>
                    <a:p>
                      <a:pPr marL="457200" lvl="1" indent="0">
                        <a:buFont typeface="Wingdings" panose="05000000000000000000" pitchFamily="2" charset="2"/>
                        <a:buNone/>
                      </a:pP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56475902"/>
                  </a:ext>
                </a:extLst>
              </a:tr>
              <a:tr h="1886469">
                <a:tc>
                  <a:txBody>
                    <a:bodyPr/>
                    <a:lstStyle/>
                    <a:p>
                      <a:r>
                        <a:rPr kumimoji="1" lang="ja-JP" altLang="en-US" sz="2000" dirty="0" smtClean="0">
                          <a:solidFill>
                            <a:schemeClr val="tx1"/>
                          </a:solidFill>
                          <a:latin typeface="Meiryo UI" panose="020B0604030504040204" pitchFamily="50" charset="-128"/>
                          <a:ea typeface="Meiryo UI" panose="020B0604030504040204" pitchFamily="50" charset="-128"/>
                        </a:rPr>
                        <a:t>政府や関連機構の参考情報</a:t>
                      </a:r>
                      <a:endParaRPr kumimoji="1" lang="ja-JP" altLang="en-US" sz="2000" dirty="0">
                        <a:solidFill>
                          <a:schemeClr val="tx1"/>
                        </a:solidFill>
                        <a:latin typeface="Meiryo UI" panose="020B0604030504040204" pitchFamily="50" charset="-128"/>
                        <a:ea typeface="Meiryo UI" panose="020B0604030504040204" pitchFamily="50" charset="-128"/>
                      </a:endParaRPr>
                    </a:p>
                  </a:txBody>
                  <a:tcPr/>
                </a:tc>
                <a:tc>
                  <a:txBody>
                    <a:bodyPr/>
                    <a:lstStyle/>
                    <a:p>
                      <a:pPr marL="342900" indent="-342900">
                        <a:buFont typeface="Wingdings" panose="05000000000000000000" pitchFamily="2" charset="2"/>
                        <a:buChar char="n"/>
                      </a:pPr>
                      <a:r>
                        <a:rPr kumimoji="1" lang="ja-JP" altLang="en-US" sz="2000" dirty="0" smtClean="0">
                          <a:solidFill>
                            <a:schemeClr val="tx1"/>
                          </a:solidFill>
                          <a:latin typeface="Meiryo UI" panose="020B0604030504040204" pitchFamily="50" charset="-128"/>
                          <a:ea typeface="Meiryo UI" panose="020B0604030504040204" pitchFamily="50" charset="-128"/>
                        </a:rPr>
                        <a:t>政府</a:t>
                      </a:r>
                      <a:r>
                        <a:rPr kumimoji="1" lang="en-US" altLang="ja-JP" sz="2000" dirty="0" smtClean="0">
                          <a:solidFill>
                            <a:schemeClr val="tx1"/>
                          </a:solidFill>
                          <a:latin typeface="Meiryo UI" panose="020B0604030504040204" pitchFamily="50" charset="-128"/>
                          <a:ea typeface="Meiryo UI" panose="020B0604030504040204" pitchFamily="50" charset="-128"/>
                        </a:rPr>
                        <a:t>CIO</a:t>
                      </a:r>
                      <a:r>
                        <a:rPr kumimoji="1" lang="ja-JP" altLang="en-US" sz="2000" dirty="0" smtClean="0">
                          <a:solidFill>
                            <a:schemeClr val="tx1"/>
                          </a:solidFill>
                          <a:latin typeface="Meiryo UI" panose="020B0604030504040204" pitchFamily="50" charset="-128"/>
                          <a:ea typeface="Meiryo UI" panose="020B0604030504040204" pitchFamily="50" charset="-128"/>
                        </a:rPr>
                        <a:t>ポータル（内閣官房</a:t>
                      </a:r>
                      <a:r>
                        <a:rPr kumimoji="1" lang="en-US" altLang="ja-JP" sz="2000" dirty="0" smtClean="0">
                          <a:solidFill>
                            <a:schemeClr val="tx1"/>
                          </a:solidFill>
                          <a:latin typeface="Meiryo UI" panose="020B0604030504040204" pitchFamily="50" charset="-128"/>
                          <a:ea typeface="Meiryo UI" panose="020B0604030504040204" pitchFamily="50" charset="-128"/>
                        </a:rPr>
                        <a:t>IT</a:t>
                      </a:r>
                      <a:r>
                        <a:rPr kumimoji="1" lang="ja-JP" altLang="en-US" sz="2000" dirty="0" smtClean="0">
                          <a:solidFill>
                            <a:schemeClr val="tx1"/>
                          </a:solidFill>
                          <a:latin typeface="Meiryo UI" panose="020B0604030504040204" pitchFamily="50" charset="-128"/>
                          <a:ea typeface="Meiryo UI" panose="020B0604030504040204" pitchFamily="50" charset="-128"/>
                        </a:rPr>
                        <a:t>総合戦略室）</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457200" lvl="1" indent="0">
                        <a:buFont typeface="Wingdings" panose="05000000000000000000" pitchFamily="2" charset="2"/>
                        <a:buNone/>
                      </a:pPr>
                      <a:r>
                        <a:rPr kumimoji="1" lang="en-US" altLang="ja-JP" sz="2000" dirty="0" smtClean="0">
                          <a:solidFill>
                            <a:schemeClr val="tx1"/>
                          </a:solidFill>
                          <a:latin typeface="Meiryo UI" panose="020B0604030504040204" pitchFamily="50" charset="-128"/>
                          <a:ea typeface="Meiryo UI" panose="020B0604030504040204" pitchFamily="50" charset="-128"/>
                          <a:hlinkClick r:id="rId6"/>
                        </a:rPr>
                        <a:t>https://cio.go.jp/policy-opendata</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342900" indent="-342900">
                        <a:spcBef>
                          <a:spcPts val="1200"/>
                        </a:spcBef>
                        <a:buFont typeface="Wingdings" panose="05000000000000000000" pitchFamily="2" charset="2"/>
                        <a:buChar char="n"/>
                      </a:pPr>
                      <a:r>
                        <a:rPr kumimoji="1" lang="ja-JP" altLang="en-US" sz="2000" dirty="0" smtClean="0">
                          <a:solidFill>
                            <a:schemeClr val="tx1"/>
                          </a:solidFill>
                          <a:latin typeface="Meiryo UI" panose="020B0604030504040204" pitchFamily="50" charset="-128"/>
                          <a:ea typeface="Meiryo UI" panose="020B0604030504040204" pitchFamily="50" charset="-128"/>
                        </a:rPr>
                        <a:t>オープンデータ戦略の推進（総務省）</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457200" lvl="1" indent="0">
                        <a:buFont typeface="Wingdings" panose="05000000000000000000" pitchFamily="2" charset="2"/>
                        <a:buNone/>
                      </a:pPr>
                      <a:r>
                        <a:rPr kumimoji="1" lang="en-US" altLang="ja-JP" sz="2000" dirty="0" smtClean="0">
                          <a:solidFill>
                            <a:schemeClr val="tx1"/>
                          </a:solidFill>
                          <a:latin typeface="Meiryo UI" panose="020B0604030504040204" pitchFamily="50" charset="-128"/>
                          <a:ea typeface="Meiryo UI" panose="020B0604030504040204" pitchFamily="50" charset="-128"/>
                          <a:hlinkClick r:id="rId7"/>
                        </a:rPr>
                        <a:t>http://www.soumu.go.jp/menu_seisaku/ictseisaku/ictriyou/opendata/</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342900" indent="-342900">
                        <a:spcBef>
                          <a:spcPts val="1200"/>
                        </a:spcBef>
                        <a:buFont typeface="Wingdings" panose="05000000000000000000" pitchFamily="2" charset="2"/>
                        <a:buChar char="n"/>
                      </a:pPr>
                      <a:r>
                        <a:rPr kumimoji="1" lang="ja-JP" altLang="en-US" sz="2000" dirty="0" smtClean="0">
                          <a:solidFill>
                            <a:schemeClr val="tx1"/>
                          </a:solidFill>
                          <a:latin typeface="Meiryo UI" panose="020B0604030504040204" pitchFamily="50" charset="-128"/>
                          <a:ea typeface="Meiryo UI" panose="020B0604030504040204" pitchFamily="50" charset="-128"/>
                        </a:rPr>
                        <a:t>一般社団法人オープン＆ビッグデータ活用・地方創生推進機構</a:t>
                      </a:r>
                      <a:r>
                        <a:rPr kumimoji="1" lang="en-US" altLang="ja-JP" sz="2000" dirty="0" smtClean="0">
                          <a:solidFill>
                            <a:schemeClr val="tx1"/>
                          </a:solidFill>
                          <a:latin typeface="Meiryo UI" panose="020B0604030504040204" pitchFamily="50" charset="-128"/>
                          <a:ea typeface="Meiryo UI" panose="020B0604030504040204" pitchFamily="50" charset="-128"/>
                        </a:rPr>
                        <a:t/>
                      </a:r>
                      <a:br>
                        <a:rPr kumimoji="1" lang="en-US" altLang="ja-JP" sz="2000" dirty="0" smtClean="0">
                          <a:solidFill>
                            <a:schemeClr val="tx1"/>
                          </a:solidFill>
                          <a:latin typeface="Meiryo UI" panose="020B0604030504040204" pitchFamily="50" charset="-128"/>
                          <a:ea typeface="Meiryo UI" panose="020B0604030504040204" pitchFamily="50" charset="-128"/>
                        </a:rPr>
                      </a:br>
                      <a:r>
                        <a:rPr kumimoji="1" lang="ja-JP" altLang="en-US" sz="2000" dirty="0" smtClean="0">
                          <a:solidFill>
                            <a:schemeClr val="tx1"/>
                          </a:solidFill>
                          <a:latin typeface="Meiryo UI" panose="020B0604030504040204" pitchFamily="50" charset="-128"/>
                          <a:ea typeface="Meiryo UI" panose="020B0604030504040204" pitchFamily="50" charset="-128"/>
                        </a:rPr>
                        <a:t>（</a:t>
                      </a:r>
                      <a:r>
                        <a:rPr kumimoji="1" lang="en-US" altLang="ja-JP" sz="2000" dirty="0" smtClean="0">
                          <a:solidFill>
                            <a:schemeClr val="tx1"/>
                          </a:solidFill>
                          <a:latin typeface="Meiryo UI" panose="020B0604030504040204" pitchFamily="50" charset="-128"/>
                          <a:ea typeface="Meiryo UI" panose="020B0604030504040204" pitchFamily="50" charset="-128"/>
                        </a:rPr>
                        <a:t>VLED</a:t>
                      </a:r>
                      <a:r>
                        <a:rPr kumimoji="1" lang="ja-JP" altLang="en-US" sz="2000" dirty="0" smtClean="0">
                          <a:solidFill>
                            <a:schemeClr val="tx1"/>
                          </a:solidFill>
                          <a:latin typeface="Meiryo UI" panose="020B0604030504040204" pitchFamily="50" charset="-128"/>
                          <a:ea typeface="Meiryo UI" panose="020B0604030504040204" pitchFamily="50" charset="-128"/>
                        </a:rPr>
                        <a:t>：ブイレッド）</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457200" lvl="1" indent="0">
                        <a:buFont typeface="Wingdings" panose="05000000000000000000" pitchFamily="2" charset="2"/>
                        <a:buNone/>
                      </a:pPr>
                      <a:r>
                        <a:rPr kumimoji="1" lang="en-US" altLang="ja-JP" sz="2000" dirty="0" smtClean="0">
                          <a:solidFill>
                            <a:schemeClr val="tx1"/>
                          </a:solidFill>
                          <a:latin typeface="Meiryo UI" panose="020B0604030504040204" pitchFamily="50" charset="-128"/>
                          <a:ea typeface="Meiryo UI" panose="020B0604030504040204" pitchFamily="50" charset="-128"/>
                          <a:hlinkClick r:id="rId8"/>
                        </a:rPr>
                        <a:t>http://www.vled.or.jp/</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457200" lvl="1" indent="0">
                        <a:buFont typeface="Wingdings" panose="05000000000000000000" pitchFamily="2" charset="2"/>
                        <a:buNone/>
                      </a:pPr>
                      <a:endParaRPr kumimoji="1" lang="ja-JP" altLang="en-US" sz="200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72385983"/>
                  </a:ext>
                </a:extLst>
              </a:tr>
            </a:tbl>
          </a:graphicData>
        </a:graphic>
      </p:graphicFrame>
    </p:spTree>
    <p:extLst>
      <p:ext uri="{BB962C8B-B14F-4D97-AF65-F5344CB8AC3E}">
        <p14:creationId xmlns:p14="http://schemas.microsoft.com/office/powerpoint/2010/main" val="46014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23</a:t>
            </a:fld>
            <a:endParaRPr kumimoji="1" lang="ja-JP" altLang="en-US" dirty="0"/>
          </a:p>
        </p:txBody>
      </p:sp>
      <p:sp>
        <p:nvSpPr>
          <p:cNvPr id="6" name="正方形/長方形 5"/>
          <p:cNvSpPr/>
          <p:nvPr/>
        </p:nvSpPr>
        <p:spPr>
          <a:xfrm>
            <a:off x="904853" y="69011"/>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リンク集（ドキュメント類）</a:t>
            </a:r>
            <a:endParaRPr lang="ja-JP" altLang="en-US" sz="3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73655" y="1267059"/>
            <a:ext cx="8220974" cy="5447645"/>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a:latin typeface="Meiryo UI" panose="020B0604030504040204" pitchFamily="50" charset="-128"/>
                <a:ea typeface="Meiryo UI" panose="020B0604030504040204" pitchFamily="50" charset="-128"/>
              </a:rPr>
              <a:t>オープンデータをはじめよう～地方公共団体のための最初の手引書</a:t>
            </a:r>
            <a:r>
              <a:rPr lang="ja-JP" altLang="en-US" sz="2800" dirty="0" smtClean="0">
                <a:latin typeface="Meiryo UI" panose="020B0604030504040204" pitchFamily="50" charset="-128"/>
                <a:ea typeface="Meiryo UI" panose="020B0604030504040204" pitchFamily="50" charset="-128"/>
              </a:rPr>
              <a:t>～（内閣官房</a:t>
            </a:r>
            <a:r>
              <a:rPr lang="en-US" altLang="ja-JP" sz="2800" dirty="0" smtClean="0">
                <a:latin typeface="Meiryo UI" panose="020B0604030504040204" pitchFamily="50" charset="-128"/>
                <a:ea typeface="Meiryo UI" panose="020B0604030504040204" pitchFamily="50" charset="-128"/>
              </a:rPr>
              <a:t>IT</a:t>
            </a:r>
            <a:r>
              <a:rPr lang="ja-JP" altLang="en-US" sz="2800" dirty="0" smtClean="0">
                <a:latin typeface="Meiryo UI" panose="020B0604030504040204" pitchFamily="50" charset="-128"/>
                <a:ea typeface="Meiryo UI" panose="020B0604030504040204" pitchFamily="50" charset="-128"/>
              </a:rPr>
              <a:t>総合戦略室）</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en-US" altLang="ja-JP" sz="2000" dirty="0" smtClean="0">
                <a:latin typeface="Meiryo UI" panose="020B0604030504040204" pitchFamily="50" charset="-128"/>
                <a:ea typeface="Meiryo UI" panose="020B0604030504040204" pitchFamily="50" charset="-128"/>
                <a:hlinkClick r:id="rId3"/>
              </a:rPr>
              <a:t>https://shimane-opendata.jp/</a:t>
            </a:r>
            <a:endParaRPr lang="en-US" altLang="ja-JP" sz="2000" dirty="0" smtClean="0">
              <a:latin typeface="Meiryo UI" panose="020B0604030504040204" pitchFamily="50" charset="-128"/>
              <a:ea typeface="Meiryo UI" panose="020B0604030504040204" pitchFamily="50" charset="-128"/>
            </a:endParaRPr>
          </a:p>
          <a:p>
            <a:pPr marL="514350" indent="-514350">
              <a:spcBef>
                <a:spcPts val="24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地方</a:t>
            </a:r>
            <a:r>
              <a:rPr lang="ja-JP" altLang="en-US" sz="2800" dirty="0">
                <a:latin typeface="Meiryo UI" panose="020B0604030504040204" pitchFamily="50" charset="-128"/>
                <a:ea typeface="Meiryo UI" panose="020B0604030504040204" pitchFamily="50" charset="-128"/>
              </a:rPr>
              <a:t>公共団体におけるデータ利活用</a:t>
            </a:r>
            <a:r>
              <a:rPr lang="ja-JP" altLang="en-US" sz="2800" dirty="0" smtClean="0">
                <a:latin typeface="Meiryo UI" panose="020B0604030504040204" pitchFamily="50" charset="-128"/>
                <a:ea typeface="Meiryo UI" panose="020B0604030504040204" pitchFamily="50" charset="-128"/>
              </a:rPr>
              <a:t>ガイドブック</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総務省）</a:t>
            </a:r>
            <a:br>
              <a:rPr lang="ja-JP" altLang="en-US" sz="28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hlinkClick r:id="rId4"/>
              </a:rPr>
              <a:t>http://</a:t>
            </a:r>
            <a:r>
              <a:rPr lang="en-US" altLang="ja-JP" sz="2000" dirty="0" smtClean="0">
                <a:latin typeface="Meiryo UI" panose="020B0604030504040204" pitchFamily="50" charset="-128"/>
                <a:ea typeface="Meiryo UI" panose="020B0604030504040204" pitchFamily="50" charset="-128"/>
                <a:hlinkClick r:id="rId4"/>
              </a:rPr>
              <a:t>www.soumu.go.jp/menu_news/s-news/01ryutsu06_02000167.html</a:t>
            </a:r>
            <a:endParaRPr lang="en-US" altLang="ja-JP" sz="20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オープンデータガイド～オープンデータ</a:t>
            </a:r>
            <a:r>
              <a:rPr lang="ja-JP" altLang="en-US" sz="2800" dirty="0">
                <a:latin typeface="Meiryo UI" panose="020B0604030504040204" pitchFamily="50" charset="-128"/>
                <a:ea typeface="Meiryo UI" panose="020B0604030504040204" pitchFamily="50" charset="-128"/>
              </a:rPr>
              <a:t>のためのルール・技術の手引き</a:t>
            </a:r>
            <a:r>
              <a:rPr lang="ja-JP" altLang="en-US" sz="2800" dirty="0" smtClean="0">
                <a:latin typeface="Meiryo UI" panose="020B0604030504040204" pitchFamily="50" charset="-128"/>
                <a:ea typeface="Meiryo UI" panose="020B0604030504040204" pitchFamily="50" charset="-128"/>
              </a:rPr>
              <a:t>～第 </a:t>
            </a:r>
            <a:r>
              <a:rPr lang="en-US" altLang="ja-JP" sz="2800" dirty="0">
                <a:latin typeface="Meiryo UI" panose="020B0604030504040204" pitchFamily="50" charset="-128"/>
                <a:ea typeface="Meiryo UI" panose="020B0604030504040204" pitchFamily="50" charset="-128"/>
              </a:rPr>
              <a:t>2.1 </a:t>
            </a:r>
            <a:r>
              <a:rPr lang="ja-JP" altLang="en-US" sz="2800" dirty="0" smtClean="0">
                <a:latin typeface="Meiryo UI" panose="020B0604030504040204" pitchFamily="50" charset="-128"/>
                <a:ea typeface="Meiryo UI" panose="020B0604030504040204" pitchFamily="50" charset="-128"/>
              </a:rPr>
              <a:t>版（</a:t>
            </a:r>
            <a:r>
              <a:rPr lang="en-US" altLang="ja-JP" sz="2800" dirty="0" smtClean="0">
                <a:latin typeface="Meiryo UI" panose="020B0604030504040204" pitchFamily="50" charset="-128"/>
                <a:ea typeface="Meiryo UI" panose="020B0604030504040204" pitchFamily="50" charset="-128"/>
              </a:rPr>
              <a:t>VLED</a:t>
            </a:r>
            <a:r>
              <a:rPr lang="ja-JP" altLang="en-US" sz="2800" dirty="0" smtClean="0">
                <a:latin typeface="Meiryo UI" panose="020B0604030504040204" pitchFamily="50" charset="-128"/>
                <a:ea typeface="Meiryo UI" panose="020B0604030504040204" pitchFamily="50" charset="-128"/>
              </a:rPr>
              <a:t>）</a:t>
            </a:r>
            <a:endParaRPr lang="en-US" altLang="ja-JP" sz="2800" dirty="0">
              <a:latin typeface="Meiryo UI" panose="020B0604030504040204" pitchFamily="50" charset="-128"/>
              <a:ea typeface="Meiryo UI" panose="020B0604030504040204" pitchFamily="50" charset="-128"/>
            </a:endParaRPr>
          </a:p>
          <a:p>
            <a:pPr lvl="1">
              <a:spcAft>
                <a:spcPts val="1200"/>
              </a:spcAft>
            </a:pPr>
            <a:r>
              <a:rPr lang="en-US" altLang="ja-JP" sz="2000" dirty="0">
                <a:latin typeface="Meiryo UI" panose="020B0604030504040204" pitchFamily="50" charset="-128"/>
                <a:ea typeface="Meiryo UI" panose="020B0604030504040204" pitchFamily="50" charset="-128"/>
                <a:hlinkClick r:id="rId5"/>
              </a:rPr>
              <a:t>http://</a:t>
            </a:r>
            <a:r>
              <a:rPr lang="en-US" altLang="ja-JP" sz="2000" dirty="0" smtClean="0">
                <a:latin typeface="Meiryo UI" panose="020B0604030504040204" pitchFamily="50" charset="-128"/>
                <a:ea typeface="Meiryo UI" panose="020B0604030504040204" pitchFamily="50" charset="-128"/>
                <a:hlinkClick r:id="rId5"/>
              </a:rPr>
              <a:t>www.vled.or.jp/results/OpenDataGuide_v21_fix.pdf</a:t>
            </a:r>
            <a:endParaRPr lang="en-US" altLang="ja-JP" sz="2000" dirty="0" smtClean="0">
              <a:latin typeface="Meiryo UI" panose="020B0604030504040204" pitchFamily="50" charset="-128"/>
              <a:ea typeface="Meiryo UI" panose="020B0604030504040204" pitchFamily="50" charset="-128"/>
            </a:endParaRPr>
          </a:p>
          <a:p>
            <a:pPr lvl="1">
              <a:spcAft>
                <a:spcPts val="1200"/>
              </a:spcAft>
            </a:pP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506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24</a:t>
            </a:fld>
            <a:endParaRPr kumimoji="1" lang="ja-JP" altLang="en-US" dirty="0"/>
          </a:p>
        </p:txBody>
      </p:sp>
      <p:sp>
        <p:nvSpPr>
          <p:cNvPr id="6" name="正方形/長方形 5"/>
          <p:cNvSpPr/>
          <p:nvPr/>
        </p:nvSpPr>
        <p:spPr>
          <a:xfrm>
            <a:off x="956610" y="115784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リンク集（県）</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461512" y="2526515"/>
            <a:ext cx="8220974" cy="3724096"/>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島根県オープンデータカタログサイトを公開中</a:t>
            </a:r>
            <a:endParaRPr lang="en-US" altLang="ja-JP" sz="2800" dirty="0" smtClean="0">
              <a:latin typeface="Meiryo UI" panose="020B0604030504040204" pitchFamily="50" charset="-128"/>
              <a:ea typeface="Meiryo UI" panose="020B0604030504040204" pitchFamily="50" charset="-128"/>
            </a:endParaRPr>
          </a:p>
          <a:p>
            <a:pPr lvl="1">
              <a:spcAft>
                <a:spcPts val="1200"/>
              </a:spcAft>
            </a:pPr>
            <a:r>
              <a:rPr lang="en-US" altLang="ja-JP" sz="2000" dirty="0">
                <a:latin typeface="Meiryo UI" panose="020B0604030504040204" pitchFamily="50" charset="-128"/>
                <a:ea typeface="Meiryo UI" panose="020B0604030504040204" pitchFamily="50" charset="-128"/>
                <a:hlinkClick r:id="rId3"/>
              </a:rPr>
              <a:t>https://shimane-opendata.jp</a:t>
            </a:r>
            <a:r>
              <a:rPr lang="en-US" altLang="ja-JP" sz="2000" dirty="0" smtClean="0">
                <a:latin typeface="Meiryo UI" panose="020B0604030504040204" pitchFamily="50" charset="-128"/>
                <a:ea typeface="Meiryo UI" panose="020B0604030504040204" pitchFamily="50" charset="-128"/>
                <a:hlinkClick r:id="rId3"/>
              </a:rPr>
              <a:t>/</a:t>
            </a:r>
            <a:endParaRPr lang="en-US" altLang="ja-JP" sz="2000" dirty="0" smtClean="0">
              <a:latin typeface="Meiryo UI" panose="020B0604030504040204" pitchFamily="50" charset="-128"/>
              <a:ea typeface="Meiryo UI" panose="020B0604030504040204" pitchFamily="50" charset="-128"/>
            </a:endParaRPr>
          </a:p>
          <a:p>
            <a:pPr marL="514350" indent="-514350">
              <a:spcBef>
                <a:spcPts val="24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中国</a:t>
            </a:r>
            <a:r>
              <a:rPr lang="ja-JP" altLang="en-US" sz="2800" dirty="0">
                <a:latin typeface="Meiryo UI" panose="020B0604030504040204" pitchFamily="50" charset="-128"/>
                <a:ea typeface="Meiryo UI" panose="020B0604030504040204" pitchFamily="50" charset="-128"/>
              </a:rPr>
              <a:t>地域における</a:t>
            </a:r>
            <a:r>
              <a:rPr lang="en-US" altLang="ja-JP" sz="2800" dirty="0" err="1">
                <a:latin typeface="Meiryo UI" panose="020B0604030504040204" pitchFamily="50" charset="-128"/>
                <a:ea typeface="Meiryo UI" panose="020B0604030504040204" pitchFamily="50" charset="-128"/>
              </a:rPr>
              <a:t>IoT</a:t>
            </a:r>
            <a:r>
              <a:rPr lang="en-US" altLang="ja-JP" sz="2800" dirty="0">
                <a:latin typeface="Meiryo UI" panose="020B0604030504040204" pitchFamily="50" charset="-128"/>
                <a:ea typeface="Meiryo UI" panose="020B0604030504040204" pitchFamily="50" charset="-128"/>
              </a:rPr>
              <a:t>/ICT</a:t>
            </a:r>
            <a:r>
              <a:rPr lang="ja-JP" altLang="en-US" sz="2800" dirty="0">
                <a:latin typeface="Meiryo UI" panose="020B0604030504040204" pitchFamily="50" charset="-128"/>
                <a:ea typeface="Meiryo UI" panose="020B0604030504040204" pitchFamily="50" charset="-128"/>
              </a:rPr>
              <a:t>利活用</a:t>
            </a:r>
            <a:r>
              <a:rPr lang="ja-JP" altLang="en-US" sz="2800" dirty="0" smtClean="0">
                <a:latin typeface="Meiryo UI" panose="020B0604030504040204" pitchFamily="50" charset="-128"/>
                <a:ea typeface="Meiryo UI" panose="020B0604030504040204" pitchFamily="50" charset="-128"/>
              </a:rPr>
              <a:t>事例</a:t>
            </a:r>
            <a:endParaRPr lang="en-US" altLang="ja-JP" sz="2800" dirty="0" smtClean="0">
              <a:latin typeface="Meiryo UI" panose="020B0604030504040204" pitchFamily="50" charset="-128"/>
              <a:ea typeface="Meiryo UI" panose="020B0604030504040204" pitchFamily="50" charset="-128"/>
            </a:endParaRPr>
          </a:p>
          <a:p>
            <a:pPr lvl="1">
              <a:spcBef>
                <a:spcPts val="1200"/>
              </a:spcBef>
              <a:spcAft>
                <a:spcPts val="1200"/>
              </a:spcAft>
            </a:pPr>
            <a:r>
              <a:rPr lang="ja-JP" altLang="en-US" sz="2000" dirty="0" smtClean="0">
                <a:latin typeface="Meiryo UI" panose="020B0604030504040204" pitchFamily="50" charset="-128"/>
                <a:ea typeface="Meiryo UI" panose="020B0604030504040204" pitchFamily="50" charset="-128"/>
              </a:rPr>
              <a:t>「島根県</a:t>
            </a:r>
            <a:r>
              <a:rPr lang="ja-JP" altLang="en-US" sz="2000" dirty="0">
                <a:latin typeface="Meiryo UI" panose="020B0604030504040204" pitchFamily="50" charset="-128"/>
                <a:ea typeface="Meiryo UI" panose="020B0604030504040204" pitchFamily="50" charset="-128"/>
              </a:rPr>
              <a:t>オープンデータを活用した官民協働型県産品プロモーション行政</a:t>
            </a:r>
            <a:r>
              <a:rPr lang="ja-JP" altLang="en-US" sz="2000" dirty="0" smtClean="0">
                <a:latin typeface="Meiryo UI" panose="020B0604030504040204" pitchFamily="50" charset="-128"/>
                <a:ea typeface="Meiryo UI" panose="020B0604030504040204" pitchFamily="50" charset="-128"/>
              </a:rPr>
              <a:t>の</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rPr>
              <a:t>高度化</a:t>
            </a:r>
            <a:r>
              <a:rPr lang="ja-JP" altLang="en-US"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効率化」</a:t>
            </a:r>
            <a:endParaRPr lang="en-US" altLang="ja-JP" sz="2000" dirty="0" smtClean="0">
              <a:latin typeface="Meiryo UI" panose="020B0604030504040204" pitchFamily="50" charset="-128"/>
              <a:ea typeface="Meiryo UI" panose="020B0604030504040204" pitchFamily="50" charset="-128"/>
            </a:endParaRPr>
          </a:p>
          <a:p>
            <a:pPr lvl="1">
              <a:spcAft>
                <a:spcPts val="1200"/>
              </a:spcAft>
            </a:pPr>
            <a:r>
              <a:rPr lang="en-US" altLang="ja-JP" sz="2000" dirty="0">
                <a:latin typeface="Meiryo UI" panose="020B0604030504040204" pitchFamily="50" charset="-128"/>
                <a:ea typeface="Meiryo UI" panose="020B0604030504040204" pitchFamily="50" charset="-128"/>
                <a:hlinkClick r:id="rId4"/>
              </a:rPr>
              <a:t>http://</a:t>
            </a:r>
            <a:r>
              <a:rPr lang="en-US" altLang="ja-JP" sz="2000" dirty="0" smtClean="0">
                <a:latin typeface="Meiryo UI" panose="020B0604030504040204" pitchFamily="50" charset="-128"/>
                <a:ea typeface="Meiryo UI" panose="020B0604030504040204" pitchFamily="50" charset="-128"/>
                <a:hlinkClick r:id="rId4"/>
              </a:rPr>
              <a:t>www.soumu.go.jp/main_content/000535698.pdf</a:t>
            </a:r>
            <a:endParaRPr lang="en-US" altLang="ja-JP" sz="2000" dirty="0" smtClean="0">
              <a:latin typeface="Meiryo UI" panose="020B0604030504040204" pitchFamily="50" charset="-128"/>
              <a:ea typeface="Meiryo UI" panose="020B0604030504040204" pitchFamily="50" charset="-128"/>
            </a:endParaRPr>
          </a:p>
          <a:p>
            <a:pPr lvl="1">
              <a:spcAft>
                <a:spcPts val="1200"/>
              </a:spcAft>
            </a:pP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70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25</a:t>
            </a:fld>
            <a:endParaRPr kumimoji="1" lang="ja-JP" altLang="en-US" dirty="0"/>
          </a:p>
        </p:txBody>
      </p:sp>
      <p:sp>
        <p:nvSpPr>
          <p:cNvPr id="6" name="正方形/長方形 5"/>
          <p:cNvSpPr/>
          <p:nvPr/>
        </p:nvSpPr>
        <p:spPr>
          <a:xfrm>
            <a:off x="697818" y="2874505"/>
            <a:ext cx="7230779" cy="1200329"/>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島根県オープンデータカタログサイトの</a:t>
            </a:r>
            <a:endParaRPr lang="en-US" altLang="ja-JP" sz="3600" b="1" dirty="0" smtClean="0">
              <a:latin typeface="Meiryo UI" panose="020B0604030504040204" pitchFamily="50" charset="-128"/>
              <a:ea typeface="Meiryo UI" panose="020B0604030504040204" pitchFamily="50" charset="-128"/>
            </a:endParaRPr>
          </a:p>
          <a:p>
            <a:pPr algn="ctr"/>
            <a:r>
              <a:rPr lang="ja-JP" altLang="en-US" sz="3600" b="1" dirty="0" smtClean="0">
                <a:latin typeface="Meiryo UI" panose="020B0604030504040204" pitchFamily="50" charset="-128"/>
                <a:ea typeface="Meiryo UI" panose="020B0604030504040204" pitchFamily="50" charset="-128"/>
              </a:rPr>
              <a:t>利用につい</a:t>
            </a:r>
            <a:r>
              <a:rPr lang="ja-JP" altLang="en-US" sz="3600" b="1" dirty="0">
                <a:latin typeface="Meiryo UI" panose="020B0604030504040204" pitchFamily="50" charset="-128"/>
                <a:ea typeface="Meiryo UI" panose="020B0604030504040204" pitchFamily="50" charset="-128"/>
              </a:rPr>
              <a:t>て</a:t>
            </a:r>
          </a:p>
        </p:txBody>
      </p:sp>
    </p:spTree>
    <p:extLst>
      <p:ext uri="{BB962C8B-B14F-4D97-AF65-F5344CB8AC3E}">
        <p14:creationId xmlns:p14="http://schemas.microsoft.com/office/powerpoint/2010/main" val="207127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26</a:t>
            </a:fld>
            <a:endParaRPr kumimoji="1" lang="ja-JP" altLang="en-US" dirty="0"/>
          </a:p>
        </p:txBody>
      </p:sp>
      <p:pic>
        <p:nvPicPr>
          <p:cNvPr id="5" name="図プレースホルダー 4" descr="仮想デスクトップ - Desktop Viewer"/>
          <p:cNvPicPr>
            <a:picLocks noChangeAspect="1"/>
          </p:cNvPicPr>
          <p:nvPr/>
        </p:nvPicPr>
        <p:blipFill rotWithShape="1">
          <a:blip r:embed="rId3">
            <a:extLst>
              <a:ext uri="{28A0092B-C50C-407E-A947-70E740481C1C}">
                <a14:useLocalDpi xmlns:a14="http://schemas.microsoft.com/office/drawing/2010/main" val="0"/>
              </a:ext>
            </a:extLst>
          </a:blip>
          <a:srcRect l="19719" r="19533"/>
          <a:stretch/>
        </p:blipFill>
        <p:spPr>
          <a:xfrm>
            <a:off x="4773666" y="1492985"/>
            <a:ext cx="4356340" cy="4999890"/>
          </a:xfrm>
          <a:prstGeom prst="rect">
            <a:avLst/>
          </a:prstGeom>
          <a:ln>
            <a:solidFill>
              <a:schemeClr val="bg1">
                <a:lumMod val="50000"/>
              </a:schemeClr>
            </a:solidFill>
          </a:ln>
        </p:spPr>
      </p:pic>
      <p:sp>
        <p:nvSpPr>
          <p:cNvPr id="2" name="正方形/長方形 1"/>
          <p:cNvSpPr/>
          <p:nvPr/>
        </p:nvSpPr>
        <p:spPr>
          <a:xfrm>
            <a:off x="4773666" y="6483984"/>
            <a:ext cx="3952942"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https://shimane-opendata.jp/</a:t>
            </a:r>
          </a:p>
        </p:txBody>
      </p:sp>
      <p:sp>
        <p:nvSpPr>
          <p:cNvPr id="6" name="正方形/長方形 5"/>
          <p:cNvSpPr/>
          <p:nvPr/>
        </p:nvSpPr>
        <p:spPr>
          <a:xfrm>
            <a:off x="937970" y="88173"/>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利用方針</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72262" y="1593545"/>
            <a:ext cx="4381097" cy="2985433"/>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en-US" altLang="ja-JP" sz="2800" dirty="0" smtClean="0">
                <a:latin typeface="Meiryo UI" panose="020B0604030504040204" pitchFamily="50" charset="-128"/>
                <a:ea typeface="Meiryo UI" panose="020B0604030504040204" pitchFamily="50" charset="-128"/>
              </a:rPr>
              <a:t>19</a:t>
            </a:r>
            <a:r>
              <a:rPr lang="ja-JP" altLang="en-US" sz="2800" dirty="0" smtClean="0">
                <a:latin typeface="Meiryo UI" panose="020B0604030504040204" pitchFamily="50" charset="-128"/>
                <a:ea typeface="Meiryo UI" panose="020B0604030504040204" pitchFamily="50" charset="-128"/>
              </a:rPr>
              <a:t>市町村にアカウントの発行を検討中</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国の推奨データセット・フォーマットを活用し、全県で統一的なデータ登録を実施</a:t>
            </a:r>
            <a:endParaRPr lang="en-US" altLang="ja-JP" sz="28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741871" y="4661604"/>
            <a:ext cx="3918189" cy="2108269"/>
          </a:xfrm>
          <a:prstGeom prst="rect">
            <a:avLst/>
          </a:prstGeom>
          <a:solidFill>
            <a:schemeClr val="accent1">
              <a:lumMod val="20000"/>
              <a:lumOff val="80000"/>
            </a:schemeClr>
          </a:solidFill>
        </p:spPr>
        <p:txBody>
          <a:bodyPr wrap="square">
            <a:spAutoFit/>
          </a:bodyPr>
          <a:lstStyle/>
          <a:p>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内閣</a:t>
            </a:r>
            <a:r>
              <a:rPr lang="ja-JP" altLang="en-US" dirty="0" smtClean="0">
                <a:latin typeface="Meiryo UI" panose="020B0604030504040204" pitchFamily="50" charset="-128"/>
                <a:ea typeface="Meiryo UI" panose="020B0604030504040204" pitchFamily="50" charset="-128"/>
              </a:rPr>
              <a:t>官房IT総合</a:t>
            </a:r>
            <a:r>
              <a:rPr lang="ja-JP" altLang="en-US" dirty="0">
                <a:latin typeface="Meiryo UI" panose="020B0604030504040204" pitchFamily="50" charset="-128"/>
                <a:ea typeface="Meiryo UI" panose="020B0604030504040204" pitchFamily="50" charset="-128"/>
              </a:rPr>
              <a:t>戦略室における「オープンデータ取組済自治体」の定義】</a:t>
            </a:r>
          </a:p>
          <a:p>
            <a:pPr>
              <a:spcBef>
                <a:spcPts val="600"/>
              </a:spcBef>
            </a:pPr>
            <a:r>
              <a:rPr lang="ja-JP" altLang="en-US" dirty="0" smtClean="0">
                <a:latin typeface="Meiryo UI" panose="020B0604030504040204" pitchFamily="50" charset="-128"/>
                <a:ea typeface="Meiryo UI" panose="020B0604030504040204" pitchFamily="50" charset="-128"/>
              </a:rPr>
              <a:t>　自らのホームページにおいて「オープンデータとしての利用規約を適用し、データを公開」又は「オープンデータの説明を掲載し、データの公開先を提示」を行っている都道府県及び市区町村</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64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27</a:t>
            </a:fld>
            <a:endParaRPr kumimoji="1" lang="ja-JP" altLang="en-US" dirty="0"/>
          </a:p>
        </p:txBody>
      </p:sp>
      <p:sp>
        <p:nvSpPr>
          <p:cNvPr id="6" name="正方形/長方形 5"/>
          <p:cNvSpPr/>
          <p:nvPr/>
        </p:nvSpPr>
        <p:spPr>
          <a:xfrm>
            <a:off x="956610" y="88196"/>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さいごに</a:t>
            </a:r>
            <a:endParaRPr lang="ja-JP" altLang="en-US" sz="36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956610" y="2522557"/>
            <a:ext cx="7258783" cy="3970318"/>
          </a:xfrm>
          <a:prstGeom prst="rect">
            <a:avLst/>
          </a:prstGeom>
        </p:spPr>
        <p:txBody>
          <a:bodyPr wrap="square">
            <a:spAutoFit/>
          </a:bodyPr>
          <a:lstStyle/>
          <a:p>
            <a:r>
              <a:rPr lang="ja-JP" altLang="en-US" sz="2400" dirty="0">
                <a:latin typeface="HGP明朝E" panose="02020900000000000000" pitchFamily="18" charset="-128"/>
                <a:ea typeface="HGP明朝E" panose="02020900000000000000" pitchFamily="18" charset="-128"/>
                <a:cs typeface="Meiryo UI" panose="020B0604030504040204" pitchFamily="50" charset="-128"/>
              </a:rPr>
              <a:t>オープンデータについては、</a:t>
            </a:r>
          </a:p>
          <a:p>
            <a:r>
              <a:rPr lang="ja-JP" altLang="en-US" sz="2400" dirty="0">
                <a:latin typeface="HGP明朝E" panose="02020900000000000000" pitchFamily="18" charset="-128"/>
                <a:ea typeface="HGP明朝E" panose="02020900000000000000" pitchFamily="18" charset="-128"/>
                <a:cs typeface="Meiryo UI" panose="020B0604030504040204" pitchFamily="50" charset="-128"/>
              </a:rPr>
              <a:t>どこの自治体も「</a:t>
            </a:r>
            <a:r>
              <a:rPr lang="ja-JP" altLang="en-US" sz="2400" u="sng" dirty="0">
                <a:solidFill>
                  <a:srgbClr val="0070C0"/>
                </a:solidFill>
                <a:latin typeface="HGP明朝E" panose="02020900000000000000" pitchFamily="18" charset="-128"/>
                <a:ea typeface="HGP明朝E" panose="02020900000000000000" pitchFamily="18" charset="-128"/>
                <a:cs typeface="Meiryo UI" panose="020B0604030504040204" pitchFamily="50" charset="-128"/>
              </a:rPr>
              <a:t>やらされ感</a:t>
            </a:r>
            <a:r>
              <a:rPr lang="ja-JP" altLang="en-US" sz="2400" dirty="0">
                <a:latin typeface="HGP明朝E" panose="02020900000000000000" pitchFamily="18" charset="-128"/>
                <a:ea typeface="HGP明朝E" panose="02020900000000000000" pitchFamily="18" charset="-128"/>
                <a:cs typeface="Meiryo UI" panose="020B0604030504040204" pitchFamily="50" charset="-128"/>
              </a:rPr>
              <a:t>」が強いですが、</a:t>
            </a:r>
          </a:p>
          <a:p>
            <a:r>
              <a:rPr lang="ja-JP" altLang="en-US" sz="2400" dirty="0">
                <a:latin typeface="HGP明朝E" panose="02020900000000000000" pitchFamily="18" charset="-128"/>
                <a:ea typeface="HGP明朝E" panose="02020900000000000000" pitchFamily="18" charset="-128"/>
                <a:cs typeface="Meiryo UI" panose="020B0604030504040204" pitchFamily="50" charset="-128"/>
              </a:rPr>
              <a:t>これを今後の</a:t>
            </a:r>
            <a:r>
              <a:rPr lang="ja-JP" altLang="en-US" sz="2400" u="sng" dirty="0">
                <a:solidFill>
                  <a:srgbClr val="0070C0"/>
                </a:solidFill>
                <a:latin typeface="HGP明朝E" panose="02020900000000000000" pitchFamily="18" charset="-128"/>
                <a:ea typeface="HGP明朝E" panose="02020900000000000000" pitchFamily="18" charset="-128"/>
                <a:cs typeface="Meiryo UI" panose="020B0604030504040204" pitchFamily="50" charset="-128"/>
              </a:rPr>
              <a:t>地域経営戦略</a:t>
            </a:r>
            <a:r>
              <a:rPr lang="ja-JP" altLang="en-US" sz="2400" dirty="0">
                <a:latin typeface="HGP明朝E" panose="02020900000000000000" pitchFamily="18" charset="-128"/>
                <a:ea typeface="HGP明朝E" panose="02020900000000000000" pitchFamily="18" charset="-128"/>
                <a:cs typeface="Meiryo UI" panose="020B0604030504040204" pitchFamily="50" charset="-128"/>
              </a:rPr>
              <a:t>のひとつとして位置づけ、</a:t>
            </a:r>
            <a:endParaRPr lang="en-US" altLang="ja-JP" sz="2400" dirty="0">
              <a:latin typeface="HGP明朝E" panose="02020900000000000000" pitchFamily="18" charset="-128"/>
              <a:ea typeface="HGP明朝E" panose="02020900000000000000" pitchFamily="18" charset="-128"/>
              <a:cs typeface="Meiryo UI" panose="020B0604030504040204" pitchFamily="50" charset="-128"/>
            </a:endParaRPr>
          </a:p>
          <a:p>
            <a:endParaRPr lang="ja-JP" altLang="en-US" sz="1200" dirty="0">
              <a:latin typeface="HGP明朝E" panose="02020900000000000000" pitchFamily="18" charset="-128"/>
              <a:ea typeface="HGP明朝E" panose="02020900000000000000" pitchFamily="18" charset="-128"/>
              <a:cs typeface="Meiryo UI" panose="020B0604030504040204" pitchFamily="50" charset="-128"/>
            </a:endParaRPr>
          </a:p>
          <a:p>
            <a:pPr indent="179388"/>
            <a:r>
              <a:rPr lang="ja-JP" altLang="en-US" sz="2400" dirty="0">
                <a:solidFill>
                  <a:srgbClr val="0070C0"/>
                </a:solidFill>
                <a:latin typeface="HGP明朝E" panose="02020900000000000000" pitchFamily="18" charset="-128"/>
                <a:ea typeface="HGP明朝E" panose="02020900000000000000" pitchFamily="18" charset="-128"/>
                <a:cs typeface="Meiryo UI" panose="020B0604030504040204" pitchFamily="50" charset="-128"/>
              </a:rPr>
              <a:t>・住民への情報伝達・サービス提供の最適化</a:t>
            </a:r>
          </a:p>
          <a:p>
            <a:pPr indent="179388"/>
            <a:r>
              <a:rPr lang="ja-JP" altLang="en-US" sz="2400" dirty="0">
                <a:solidFill>
                  <a:srgbClr val="0070C0"/>
                </a:solidFill>
                <a:latin typeface="HGP明朝E" panose="02020900000000000000" pitchFamily="18" charset="-128"/>
                <a:ea typeface="HGP明朝E" panose="02020900000000000000" pitchFamily="18" charset="-128"/>
                <a:cs typeface="Meiryo UI" panose="020B0604030504040204" pitchFamily="50" charset="-128"/>
              </a:rPr>
              <a:t>・行政職員の業務効率化・本来業務への集中</a:t>
            </a:r>
          </a:p>
          <a:p>
            <a:pPr indent="179388"/>
            <a:r>
              <a:rPr lang="ja-JP" altLang="en-US" sz="2400" dirty="0">
                <a:solidFill>
                  <a:srgbClr val="0070C0"/>
                </a:solidFill>
                <a:latin typeface="HGP明朝E" panose="02020900000000000000" pitchFamily="18" charset="-128"/>
                <a:ea typeface="HGP明朝E" panose="02020900000000000000" pitchFamily="18" charset="-128"/>
                <a:cs typeface="Meiryo UI" panose="020B0604030504040204" pitchFamily="50" charset="-128"/>
              </a:rPr>
              <a:t>・新たな官民・住民と行政の関係構築</a:t>
            </a:r>
          </a:p>
          <a:p>
            <a:pPr indent="179388"/>
            <a:r>
              <a:rPr lang="ja-JP" altLang="en-US" sz="2400" dirty="0">
                <a:solidFill>
                  <a:srgbClr val="0070C0"/>
                </a:solidFill>
                <a:latin typeface="HGP明朝E" panose="02020900000000000000" pitchFamily="18" charset="-128"/>
                <a:ea typeface="HGP明朝E" panose="02020900000000000000" pitchFamily="18" charset="-128"/>
                <a:cs typeface="Meiryo UI" panose="020B0604030504040204" pitchFamily="50" charset="-128"/>
              </a:rPr>
              <a:t>・データ活用による政策立案・評価の高度化</a:t>
            </a:r>
            <a:endParaRPr lang="en-US" altLang="ja-JP" sz="2400" dirty="0">
              <a:solidFill>
                <a:srgbClr val="0070C0"/>
              </a:solidFill>
              <a:latin typeface="HGP明朝E" panose="02020900000000000000" pitchFamily="18" charset="-128"/>
              <a:ea typeface="HGP明朝E" panose="02020900000000000000" pitchFamily="18" charset="-128"/>
              <a:cs typeface="Meiryo UI" panose="020B0604030504040204" pitchFamily="50" charset="-128"/>
            </a:endParaRPr>
          </a:p>
          <a:p>
            <a:endParaRPr lang="ja-JP" altLang="en-US" dirty="0">
              <a:latin typeface="HGP明朝E" panose="02020900000000000000" pitchFamily="18" charset="-128"/>
              <a:ea typeface="HGP明朝E" panose="02020900000000000000" pitchFamily="18" charset="-128"/>
              <a:cs typeface="Meiryo UI" panose="020B0604030504040204" pitchFamily="50" charset="-128"/>
            </a:endParaRPr>
          </a:p>
          <a:p>
            <a:r>
              <a:rPr lang="ja-JP" altLang="en-US" sz="2400" dirty="0">
                <a:latin typeface="HGP明朝E" panose="02020900000000000000" pitchFamily="18" charset="-128"/>
                <a:ea typeface="HGP明朝E" panose="02020900000000000000" pitchFamily="18" charset="-128"/>
                <a:cs typeface="Meiryo UI" panose="020B0604030504040204" pitchFamily="50" charset="-128"/>
              </a:rPr>
              <a:t>を目的とした「</a:t>
            </a:r>
            <a:r>
              <a:rPr lang="ja-JP" altLang="en-US" sz="2400" u="sng" dirty="0">
                <a:solidFill>
                  <a:srgbClr val="0070C0"/>
                </a:solidFill>
                <a:latin typeface="HGP明朝E" panose="02020900000000000000" pitchFamily="18" charset="-128"/>
                <a:ea typeface="HGP明朝E" panose="02020900000000000000" pitchFamily="18" charset="-128"/>
                <a:cs typeface="Meiryo UI" panose="020B0604030504040204" pitchFamily="50" charset="-128"/>
              </a:rPr>
              <a:t>官民データ活用推進計画</a:t>
            </a:r>
            <a:r>
              <a:rPr lang="ja-JP" altLang="en-US" sz="2400" dirty="0">
                <a:latin typeface="HGP明朝E" panose="02020900000000000000" pitchFamily="18" charset="-128"/>
                <a:ea typeface="HGP明朝E" panose="02020900000000000000" pitchFamily="18" charset="-128"/>
                <a:cs typeface="Meiryo UI" panose="020B0604030504040204" pitchFamily="50" charset="-128"/>
              </a:rPr>
              <a:t>」を策定して</a:t>
            </a:r>
            <a:endParaRPr lang="en-US" altLang="ja-JP" sz="2400" dirty="0">
              <a:latin typeface="HGP明朝E" panose="02020900000000000000" pitchFamily="18" charset="-128"/>
              <a:ea typeface="HGP明朝E" panose="02020900000000000000" pitchFamily="18" charset="-128"/>
              <a:cs typeface="Meiryo UI" panose="020B0604030504040204" pitchFamily="50" charset="-128"/>
            </a:endParaRPr>
          </a:p>
          <a:p>
            <a:r>
              <a:rPr lang="ja-JP" altLang="en-US" sz="2400" dirty="0">
                <a:latin typeface="HGP明朝E" panose="02020900000000000000" pitchFamily="18" charset="-128"/>
                <a:ea typeface="HGP明朝E" panose="02020900000000000000" pitchFamily="18" charset="-128"/>
                <a:cs typeface="Meiryo UI" panose="020B0604030504040204" pitchFamily="50" charset="-128"/>
              </a:rPr>
              <a:t>取組むといいと思います。</a:t>
            </a:r>
          </a:p>
        </p:txBody>
      </p:sp>
      <p:sp>
        <p:nvSpPr>
          <p:cNvPr id="2" name="雲 1"/>
          <p:cNvSpPr/>
          <p:nvPr/>
        </p:nvSpPr>
        <p:spPr>
          <a:xfrm>
            <a:off x="956610" y="590203"/>
            <a:ext cx="7111319" cy="1526260"/>
          </a:xfrm>
          <a:prstGeom prst="cloud">
            <a:avLst/>
          </a:prstGeom>
          <a:solidFill>
            <a:srgbClr val="C0C0C0">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正方形/長方形 6"/>
          <p:cNvSpPr/>
          <p:nvPr/>
        </p:nvSpPr>
        <p:spPr>
          <a:xfrm>
            <a:off x="2022344" y="805721"/>
            <a:ext cx="5735034" cy="1169551"/>
          </a:xfrm>
          <a:prstGeom prst="rect">
            <a:avLst/>
          </a:prstGeom>
        </p:spPr>
        <p:txBody>
          <a:bodyPr wrap="square">
            <a:spAutoFit/>
          </a:bodyPr>
          <a:lstStyle/>
          <a:p>
            <a:pPr marL="342900" indent="-342900">
              <a:spcAft>
                <a:spcPts val="600"/>
              </a:spcAft>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官デ基本法で取組みが義務付け</a:t>
            </a:r>
            <a:r>
              <a:rPr lang="en-US" altLang="ja-JP" sz="2000" dirty="0" smtClean="0">
                <a:latin typeface="Meiryo UI" panose="020B0604030504040204" pitchFamily="50" charset="-128"/>
                <a:ea typeface="Meiryo UI" panose="020B0604030504040204" pitchFamily="50" charset="-128"/>
              </a:rPr>
              <a:t>…</a:t>
            </a:r>
          </a:p>
          <a:p>
            <a:pPr marL="342900" indent="-342900">
              <a:spcAft>
                <a:spcPts val="600"/>
              </a:spcAft>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国の</a:t>
            </a:r>
            <a:r>
              <a:rPr lang="en-US" altLang="ja-JP" sz="2000" dirty="0" smtClean="0">
                <a:latin typeface="Meiryo UI" panose="020B0604030504040204" pitchFamily="50" charset="-128"/>
                <a:ea typeface="Meiryo UI" panose="020B0604030504040204" pitchFamily="50" charset="-128"/>
              </a:rPr>
              <a:t>KPI</a:t>
            </a:r>
            <a:r>
              <a:rPr lang="ja-JP" altLang="en-US" sz="2000" dirty="0" smtClean="0">
                <a:latin typeface="Meiryo UI" panose="020B0604030504040204" pitchFamily="50" charset="-128"/>
                <a:ea typeface="Meiryo UI" panose="020B0604030504040204" pitchFamily="50" charset="-128"/>
              </a:rPr>
              <a:t>で</a:t>
            </a:r>
            <a:r>
              <a:rPr lang="en-US" altLang="ja-JP" sz="2000" dirty="0" smtClean="0">
                <a:latin typeface="Meiryo UI" panose="020B0604030504040204" pitchFamily="50" charset="-128"/>
                <a:ea typeface="Meiryo UI" panose="020B0604030504040204" pitchFamily="50" charset="-128"/>
              </a:rPr>
              <a:t>H32</a:t>
            </a:r>
            <a:r>
              <a:rPr lang="ja-JP" altLang="en-US" sz="2000" dirty="0" smtClean="0">
                <a:latin typeface="Meiryo UI" panose="020B0604030504040204" pitchFamily="50" charset="-128"/>
                <a:ea typeface="Meiryo UI" panose="020B0604030504040204" pitchFamily="50" charset="-128"/>
              </a:rPr>
              <a:t>年度までに取組み率</a:t>
            </a:r>
            <a:r>
              <a:rPr lang="en-US" altLang="ja-JP" sz="2000" dirty="0" smtClean="0">
                <a:latin typeface="Meiryo UI" panose="020B0604030504040204" pitchFamily="50" charset="-128"/>
                <a:ea typeface="Meiryo UI" panose="020B0604030504040204" pitchFamily="50" charset="-128"/>
              </a:rPr>
              <a:t>100</a:t>
            </a: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a:t>
            </a:r>
          </a:p>
          <a:p>
            <a:pPr marL="342900" indent="-342900">
              <a:spcAft>
                <a:spcPts val="600"/>
              </a:spcAft>
              <a:buFont typeface="Wingdings" panose="05000000000000000000" pitchFamily="2" charset="2"/>
              <a:buChar char="ü"/>
            </a:pPr>
            <a:r>
              <a:rPr lang="ja-JP" altLang="en-US" sz="2000" dirty="0">
                <a:latin typeface="Meiryo UI" panose="020B0604030504040204" pitchFamily="50" charset="-128"/>
                <a:ea typeface="Meiryo UI" panose="020B0604030504040204" pitchFamily="50" charset="-128"/>
              </a:rPr>
              <a:t>公務</a:t>
            </a:r>
            <a:r>
              <a:rPr lang="ja-JP" altLang="en-US" sz="2000" dirty="0" smtClean="0">
                <a:latin typeface="Meiryo UI" panose="020B0604030504040204" pitchFamily="50" charset="-128"/>
                <a:ea typeface="Meiryo UI" panose="020B0604030504040204" pitchFamily="50" charset="-128"/>
              </a:rPr>
              <a:t>で作ったデータ ⇒ 公共の資産</a:t>
            </a:r>
            <a:r>
              <a:rPr lang="en-US" altLang="ja-JP" sz="2000" dirty="0" smtClean="0">
                <a:latin typeface="Meiryo UI" panose="020B0604030504040204" pitchFamily="50" charset="-128"/>
                <a:ea typeface="Meiryo UI" panose="020B0604030504040204" pitchFamily="50" charset="-128"/>
              </a:rPr>
              <a:t>…</a:t>
            </a:r>
          </a:p>
        </p:txBody>
      </p:sp>
      <p:sp>
        <p:nvSpPr>
          <p:cNvPr id="10" name="下矢印 9"/>
          <p:cNvSpPr/>
          <p:nvPr/>
        </p:nvSpPr>
        <p:spPr>
          <a:xfrm>
            <a:off x="3189792" y="2178319"/>
            <a:ext cx="2644954" cy="27709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0" y="6627168"/>
            <a:ext cx="7811754" cy="230832"/>
          </a:xfrm>
          <a:prstGeom prst="rect">
            <a:avLst/>
          </a:prstGeom>
          <a:noFill/>
        </p:spPr>
        <p:txBody>
          <a:bodyPr wrap="none" rtlCol="0">
            <a:spAutoFit/>
          </a:bodyPr>
          <a:lstStyle/>
          <a:p>
            <a:pPr>
              <a:lnSpc>
                <a:spcPct val="100000"/>
              </a:lnSpc>
              <a:spcBef>
                <a:spcPts val="0"/>
              </a:spcBef>
              <a:spcAft>
                <a:spcPts val="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（出所）平成</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年度島根県オープンデータ推進説明会資料「データ活用で変わる社会」（株）三菱総合研究所 村上文洋（内閣官房オープンデータ伝道師）</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40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2</a:t>
            </a:fld>
            <a:endParaRPr kumimoji="1" lang="ja-JP" altLang="en-US" dirty="0"/>
          </a:p>
        </p:txBody>
      </p:sp>
      <p:sp>
        <p:nvSpPr>
          <p:cNvPr id="6" name="正方形/長方形 5"/>
          <p:cNvSpPr/>
          <p:nvPr/>
        </p:nvSpPr>
        <p:spPr>
          <a:xfrm>
            <a:off x="956610" y="700648"/>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研修会のねらい</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56610" y="2026182"/>
            <a:ext cx="8064298" cy="3754874"/>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背景：国</a:t>
            </a:r>
            <a:r>
              <a:rPr lang="ja-JP" altLang="en-US" sz="2800" dirty="0">
                <a:latin typeface="Meiryo UI" panose="020B0604030504040204" pitchFamily="50" charset="-128"/>
                <a:ea typeface="Meiryo UI" panose="020B0604030504040204" pitchFamily="50" charset="-128"/>
              </a:rPr>
              <a:t>の施策目標（取組み率</a:t>
            </a:r>
            <a:r>
              <a:rPr lang="en-US" altLang="ja-JP" sz="2800" dirty="0">
                <a:latin typeface="Meiryo UI" panose="020B0604030504040204" pitchFamily="50" charset="-128"/>
                <a:ea typeface="Meiryo UI" panose="020B0604030504040204" pitchFamily="50" charset="-128"/>
              </a:rPr>
              <a:t>100</a:t>
            </a:r>
            <a:r>
              <a:rPr lang="ja-JP" altLang="en-US" sz="2800" dirty="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目的：スムーズな取組み着手を支援</a:t>
            </a:r>
            <a:endParaRPr lang="ja-JP" altLang="en-US" sz="2800" dirty="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内容：</a:t>
            </a:r>
            <a:endParaRPr lang="en-US" altLang="ja-JP" sz="2800" dirty="0" smtClean="0">
              <a:latin typeface="Meiryo UI" panose="020B0604030504040204" pitchFamily="50" charset="-128"/>
              <a:ea typeface="Meiryo UI" panose="020B0604030504040204" pitchFamily="50" charset="-128"/>
            </a:endParaRPr>
          </a:p>
          <a:p>
            <a:pPr marL="971550" lvl="1" indent="-51435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説明（県、松江市、安来市）</a:t>
            </a:r>
            <a:endParaRPr lang="en-US" altLang="ja-JP" sz="2800" dirty="0" smtClean="0">
              <a:latin typeface="Meiryo UI" panose="020B0604030504040204" pitchFamily="50" charset="-128"/>
              <a:ea typeface="Meiryo UI" panose="020B0604030504040204" pitchFamily="50" charset="-128"/>
            </a:endParaRPr>
          </a:p>
          <a:p>
            <a:pPr marL="971550" lvl="1" indent="-51435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講義（島根大学 中野助教）</a:t>
            </a:r>
            <a:endParaRPr lang="en-US" altLang="ja-JP" sz="2800" dirty="0" smtClean="0">
              <a:latin typeface="Meiryo UI" panose="020B0604030504040204" pitchFamily="50" charset="-128"/>
              <a:ea typeface="Meiryo UI" panose="020B0604030504040204" pitchFamily="50" charset="-128"/>
            </a:endParaRPr>
          </a:p>
          <a:p>
            <a:pPr marL="971550" lvl="1" indent="-514350">
              <a:spcAft>
                <a:spcPts val="1200"/>
              </a:spcAft>
              <a:buFont typeface="Wingdings" panose="05000000000000000000" pitchFamily="2" charset="2"/>
              <a:buChar char="ü"/>
            </a:pPr>
            <a:r>
              <a:rPr lang="ja-JP" altLang="en-US" sz="2800" dirty="0" smtClean="0">
                <a:latin typeface="Meiryo UI" panose="020B0604030504040204" pitchFamily="50" charset="-128"/>
                <a:ea typeface="Meiryo UI" panose="020B0604030504040204" pitchFamily="50" charset="-128"/>
              </a:rPr>
              <a:t>ワークショップ：</a:t>
            </a:r>
            <a:r>
              <a:rPr lang="en-US" altLang="ja-JP" sz="2800" dirty="0" smtClean="0">
                <a:latin typeface="Meiryo UI" panose="020B0604030504040204" pitchFamily="50" charset="-128"/>
                <a:ea typeface="Meiryo UI" panose="020B0604030504040204" pitchFamily="50" charset="-128"/>
              </a:rPr>
              <a:t>OD</a:t>
            </a:r>
            <a:r>
              <a:rPr lang="ja-JP" altLang="en-US" sz="2800" dirty="0" smtClean="0">
                <a:latin typeface="Meiryo UI" panose="020B0604030504040204" pitchFamily="50" charset="-128"/>
                <a:ea typeface="Meiryo UI" panose="020B0604030504040204" pitchFamily="50" charset="-128"/>
              </a:rPr>
              <a:t>公開を推進するために</a:t>
            </a:r>
            <a:endParaRPr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55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3</a:t>
            </a:fld>
            <a:endParaRPr kumimoji="1" lang="ja-JP" altLang="en-US" dirty="0"/>
          </a:p>
        </p:txBody>
      </p:sp>
      <p:sp>
        <p:nvSpPr>
          <p:cNvPr id="6" name="正方形/長方形 5"/>
          <p:cNvSpPr/>
          <p:nvPr/>
        </p:nvSpPr>
        <p:spPr>
          <a:xfrm>
            <a:off x="697818" y="2874505"/>
            <a:ext cx="7230779" cy="769441"/>
          </a:xfrm>
          <a:prstGeom prst="rect">
            <a:avLst/>
          </a:prstGeom>
        </p:spPr>
        <p:txBody>
          <a:bodyPr wrap="square">
            <a:spAutoFit/>
          </a:bodyPr>
          <a:lstStyle/>
          <a:p>
            <a:pPr algn="ctr"/>
            <a:r>
              <a:rPr lang="ja-JP" altLang="en-US" sz="4400" b="1" dirty="0" smtClean="0">
                <a:latin typeface="Meiryo UI" panose="020B0604030504040204" pitchFamily="50" charset="-128"/>
                <a:ea typeface="Meiryo UI" panose="020B0604030504040204" pitchFamily="50" charset="-128"/>
              </a:rPr>
              <a:t>オープンデータ入門</a:t>
            </a:r>
            <a:endParaRPr lang="ja-JP" altLang="en-US" sz="4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90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999" y="3937403"/>
            <a:ext cx="3570060" cy="25307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4</a:t>
            </a:fld>
            <a:endParaRPr kumimoji="1" lang="ja-JP" altLang="en-US" dirty="0"/>
          </a:p>
        </p:txBody>
      </p:sp>
      <p:sp>
        <p:nvSpPr>
          <p:cNvPr id="6" name="正方形/長方形 5"/>
          <p:cNvSpPr/>
          <p:nvPr/>
        </p:nvSpPr>
        <p:spPr>
          <a:xfrm>
            <a:off x="1079702" y="225864"/>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何に使われるのか？</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498523" y="1173711"/>
            <a:ext cx="8393135" cy="5339923"/>
          </a:xfrm>
          <a:prstGeom prst="rect">
            <a:avLst/>
          </a:prstGeom>
        </p:spPr>
        <p:txBody>
          <a:bodyPr wrap="square">
            <a:spAutoFit/>
          </a:bodyPr>
          <a:lstStyle/>
          <a:p>
            <a:pPr>
              <a:spcBef>
                <a:spcPts val="1200"/>
              </a:spcBef>
              <a:spcAft>
                <a:spcPts val="1200"/>
              </a:spcAft>
            </a:pPr>
            <a:r>
              <a:rPr lang="ja-JP" altLang="en-US" sz="2800" dirty="0" smtClean="0">
                <a:latin typeface="Meiryo UI" panose="020B0604030504040204" pitchFamily="50" charset="-128"/>
                <a:ea typeface="Meiryo UI" panose="020B0604030504040204" pitchFamily="50" charset="-128"/>
              </a:rPr>
              <a:t>スマートフォン保有世帯</a:t>
            </a:r>
            <a:r>
              <a:rPr lang="ja-JP" altLang="en-US" sz="2800" dirty="0">
                <a:latin typeface="Meiryo UI" panose="020B0604030504040204" pitchFamily="50" charset="-128"/>
                <a:ea typeface="Meiryo UI" panose="020B0604030504040204" pitchFamily="50" charset="-128"/>
              </a:rPr>
              <a:t>率</a:t>
            </a:r>
            <a:endParaRPr lang="en-US" altLang="ja-JP" sz="2800" dirty="0" smtClean="0">
              <a:latin typeface="Meiryo UI" panose="020B0604030504040204" pitchFamily="50" charset="-128"/>
              <a:ea typeface="Meiryo UI" panose="020B0604030504040204" pitchFamily="50" charset="-128"/>
            </a:endParaRPr>
          </a:p>
          <a:p>
            <a:pPr>
              <a:spcBef>
                <a:spcPts val="1200"/>
              </a:spcBef>
              <a:spcAft>
                <a:spcPts val="1200"/>
              </a:spcAft>
            </a:pPr>
            <a:r>
              <a:rPr lang="ja-JP" altLang="en-US" sz="28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　　　　</a:t>
            </a:r>
            <a:r>
              <a:rPr lang="en-US" altLang="ja-JP" sz="2800" dirty="0" smtClean="0">
                <a:latin typeface="Meiryo UI" panose="020B0604030504040204" pitchFamily="50" charset="-128"/>
                <a:ea typeface="Meiryo UI" panose="020B0604030504040204" pitchFamily="50" charset="-128"/>
              </a:rPr>
              <a:t>9.7</a:t>
            </a:r>
            <a:r>
              <a:rPr lang="ja-JP" altLang="en-US" sz="2800" dirty="0" smtClean="0">
                <a:latin typeface="Meiryo UI" panose="020B0604030504040204" pitchFamily="50" charset="-128"/>
                <a:ea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rPr>
              <a:t>H22</a:t>
            </a:r>
            <a:r>
              <a:rPr lang="ja-JP" altLang="en-US" sz="2800" dirty="0" smtClean="0">
                <a:latin typeface="Meiryo UI" panose="020B0604030504040204" pitchFamily="50" charset="-128"/>
                <a:ea typeface="Meiryo UI" panose="020B0604030504040204" pitchFamily="50" charset="-128"/>
              </a:rPr>
              <a:t>）　→　　</a:t>
            </a:r>
            <a:r>
              <a:rPr lang="en-US" altLang="ja-JP" sz="4800" b="1" dirty="0" smtClean="0">
                <a:latin typeface="Meiryo UI" panose="020B0604030504040204" pitchFamily="50" charset="-128"/>
                <a:ea typeface="Meiryo UI" panose="020B0604030504040204" pitchFamily="50" charset="-128"/>
              </a:rPr>
              <a:t>75.1</a:t>
            </a:r>
            <a:r>
              <a:rPr lang="ja-JP" altLang="en-US" sz="4800" b="1"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rPr>
              <a:t>H29</a:t>
            </a:r>
            <a:r>
              <a:rPr lang="ja-JP" altLang="en-US" sz="2800" dirty="0" smtClean="0">
                <a:latin typeface="Meiryo UI" panose="020B0604030504040204" pitchFamily="50" charset="-128"/>
                <a:ea typeface="Meiryo UI" panose="020B0604030504040204" pitchFamily="50" charset="-128"/>
              </a:rPr>
              <a:t>）</a:t>
            </a:r>
          </a:p>
          <a:p>
            <a:pPr marL="514350" indent="-514350">
              <a:spcBef>
                <a:spcPts val="4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汎用アプリケーション、プラットフォームサイトへの取り込み</a:t>
            </a:r>
            <a:endParaRPr lang="en-US" altLang="ja-JP" sz="2800" dirty="0" smtClean="0">
              <a:latin typeface="Meiryo UI" panose="020B0604030504040204" pitchFamily="50" charset="-128"/>
              <a:ea typeface="Meiryo UI" panose="020B0604030504040204" pitchFamily="50" charset="-128"/>
            </a:endParaRPr>
          </a:p>
          <a:p>
            <a:pPr marL="914400" lvl="1" indent="-457200">
              <a:spcBef>
                <a:spcPts val="1200"/>
              </a:spcBef>
              <a:spcAft>
                <a:spcPts val="1200"/>
              </a:spcAft>
              <a:buFont typeface="Arial" panose="020B0604020202020204" pitchFamily="34" charset="0"/>
              <a:buChar char="•"/>
            </a:pPr>
            <a:r>
              <a:rPr lang="en-US" altLang="ja-JP" sz="2800" dirty="0">
                <a:latin typeface="Meiryo UI" panose="020B0604030504040204" pitchFamily="50" charset="-128"/>
                <a:ea typeface="Meiryo UI" panose="020B0604030504040204" pitchFamily="50" charset="-128"/>
              </a:rPr>
              <a:t>Google</a:t>
            </a:r>
            <a:r>
              <a:rPr lang="ja-JP" altLang="en-US" sz="2800" dirty="0" smtClean="0">
                <a:latin typeface="Meiryo UI" panose="020B0604030504040204" pitchFamily="50" charset="-128"/>
                <a:ea typeface="Meiryo UI" panose="020B0604030504040204" pitchFamily="50" charset="-128"/>
              </a:rPr>
              <a:t>マップ</a:t>
            </a:r>
            <a:endParaRPr lang="en-US" altLang="ja-JP" sz="2800" dirty="0" smtClean="0">
              <a:latin typeface="Meiryo UI" panose="020B0604030504040204" pitchFamily="50" charset="-128"/>
              <a:ea typeface="Meiryo UI" panose="020B0604030504040204" pitchFamily="50" charset="-128"/>
            </a:endParaRPr>
          </a:p>
          <a:p>
            <a:pPr marL="914400" lvl="1" indent="-457200">
              <a:spcBef>
                <a:spcPts val="1200"/>
              </a:spcBef>
              <a:spcAft>
                <a:spcPts val="1200"/>
              </a:spcAft>
              <a:buFont typeface="Arial" panose="020B0604020202020204" pitchFamily="34" charset="0"/>
              <a:buChar char="•"/>
            </a:pPr>
            <a:r>
              <a:rPr lang="en-US" altLang="ja-JP" sz="2800" dirty="0" smtClean="0">
                <a:latin typeface="Meiryo UI" panose="020B0604030504040204" pitchFamily="50" charset="-128"/>
                <a:ea typeface="Meiryo UI" panose="020B0604030504040204" pitchFamily="50" charset="-128"/>
              </a:rPr>
              <a:t>Yahoo!</a:t>
            </a:r>
            <a:r>
              <a:rPr lang="ja-JP" altLang="en-US" sz="2800" dirty="0" smtClean="0">
                <a:latin typeface="Meiryo UI" panose="020B0604030504040204" pitchFamily="50" charset="-128"/>
                <a:ea typeface="Meiryo UI" panose="020B0604030504040204" pitchFamily="50" charset="-128"/>
              </a:rPr>
              <a:t>防災速報</a:t>
            </a:r>
            <a:endParaRPr lang="en-US" altLang="ja-JP" sz="2800" dirty="0" smtClean="0">
              <a:latin typeface="Meiryo UI" panose="020B0604030504040204" pitchFamily="50" charset="-128"/>
              <a:ea typeface="Meiryo UI" panose="020B0604030504040204" pitchFamily="50" charset="-128"/>
            </a:endParaRPr>
          </a:p>
          <a:p>
            <a:pPr marL="914400" lvl="1" indent="-457200">
              <a:spcBef>
                <a:spcPts val="1200"/>
              </a:spcBef>
              <a:spcAft>
                <a:spcPts val="1200"/>
              </a:spcAft>
              <a:buFont typeface="Arial" panose="020B0604020202020204" pitchFamily="34" charset="0"/>
              <a:buChar char="•"/>
            </a:pPr>
            <a:r>
              <a:rPr lang="en-US" altLang="ja-JP" sz="2800" dirty="0" smtClean="0">
                <a:latin typeface="Meiryo UI" panose="020B0604030504040204" pitchFamily="50" charset="-128"/>
                <a:ea typeface="Meiryo UI" panose="020B0604030504040204" pitchFamily="50" charset="-128"/>
              </a:rPr>
              <a:t>AED</a:t>
            </a:r>
            <a:r>
              <a:rPr lang="ja-JP" altLang="en-US" sz="2800" dirty="0" smtClean="0">
                <a:latin typeface="Meiryo UI" panose="020B0604030504040204" pitchFamily="50" charset="-128"/>
                <a:ea typeface="Meiryo UI" panose="020B0604030504040204" pitchFamily="50" charset="-128"/>
              </a:rPr>
              <a:t>オープンデータ</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プラットフォーム　　など</a:t>
            </a:r>
            <a:endParaRPr lang="en-US" altLang="ja-JP" sz="28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047999" y="6488668"/>
            <a:ext cx="2667718" cy="369332"/>
          </a:xfrm>
          <a:prstGeom prst="rect">
            <a:avLst/>
          </a:prstGeom>
          <a:noFill/>
        </p:spPr>
        <p:txBody>
          <a:bodyPr wrap="none" rtlCol="0">
            <a:spAutoFit/>
          </a:bodyPr>
          <a:lstStyle/>
          <a:p>
            <a:pPr>
              <a:lnSpc>
                <a:spcPct val="100000"/>
              </a:lnSpc>
              <a:spcBef>
                <a:spcPts val="0"/>
              </a:spcBef>
              <a:spcAft>
                <a:spcPts val="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（出所）</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AED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オープンデータプラットフォーム</a:t>
            </a:r>
          </a:p>
          <a:p>
            <a:pPr>
              <a:lnSpc>
                <a:spcPct val="100000"/>
              </a:lnSpc>
              <a:spcBef>
                <a:spcPts val="0"/>
              </a:spcBef>
              <a:spcAft>
                <a:spcPts val="0"/>
              </a:spcAft>
            </a:pPr>
            <a:r>
              <a:rPr lang="en-US" altLang="ja-JP" sz="900" dirty="0">
                <a:latin typeface="Meiryo UI" panose="020B0604030504040204" pitchFamily="50" charset="-128"/>
                <a:ea typeface="Meiryo UI" panose="020B0604030504040204" pitchFamily="50" charset="-128"/>
                <a:cs typeface="Meiryo UI" panose="020B0604030504040204" pitchFamily="50" charset="-128"/>
                <a:hlinkClick r:id="rId4"/>
              </a:rPr>
              <a:t>http://hatsunejournal.jp/w8/AEDOpendata/</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下矢印 2"/>
          <p:cNvSpPr/>
          <p:nvPr/>
        </p:nvSpPr>
        <p:spPr>
          <a:xfrm>
            <a:off x="3459192" y="2889850"/>
            <a:ext cx="2260121" cy="33643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5757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5</a:t>
            </a:fld>
            <a:endParaRPr kumimoji="1" lang="ja-JP" altLang="en-US" dirty="0"/>
          </a:p>
        </p:txBody>
      </p:sp>
      <p:sp>
        <p:nvSpPr>
          <p:cNvPr id="6" name="正方形/長方形 5"/>
          <p:cNvSpPr/>
          <p:nvPr/>
        </p:nvSpPr>
        <p:spPr>
          <a:xfrm>
            <a:off x="887599" y="338340"/>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取組みの視点</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982489" y="1612115"/>
            <a:ext cx="8064298" cy="523220"/>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保有データを（利用しやすい形で）出す　だけ</a:t>
            </a:r>
            <a:endParaRPr lang="en-US" altLang="ja-JP" sz="2800" dirty="0" smtClean="0">
              <a:latin typeface="Meiryo UI" panose="020B0604030504040204" pitchFamily="50" charset="-128"/>
              <a:ea typeface="Meiryo UI" panose="020B0604030504040204" pitchFamily="50" charset="-128"/>
            </a:endParaRPr>
          </a:p>
        </p:txBody>
      </p:sp>
      <p:pic>
        <p:nvPicPr>
          <p:cNvPr id="5" name="図プレースホルダー 4" descr="10_（村上氏）データ活用で変わる社会（送付用）_20171030.pptx - PowerPoint"/>
          <p:cNvPicPr>
            <a:picLocks noChangeAspect="1"/>
          </p:cNvPicPr>
          <p:nvPr/>
        </p:nvPicPr>
        <p:blipFill rotWithShape="1">
          <a:blip r:embed="rId3" cstate="print">
            <a:extLst>
              <a:ext uri="{28A0092B-C50C-407E-A947-70E740481C1C}">
                <a14:useLocalDpi xmlns:a14="http://schemas.microsoft.com/office/drawing/2010/main" val="0"/>
              </a:ext>
            </a:extLst>
          </a:blip>
          <a:srcRect l="1940" t="10242" b="973"/>
          <a:stretch/>
        </p:blipFill>
        <p:spPr>
          <a:xfrm>
            <a:off x="1630391" y="2465335"/>
            <a:ext cx="5883214" cy="3857827"/>
          </a:xfrm>
          <a:prstGeom prst="rect">
            <a:avLst/>
          </a:prstGeom>
        </p:spPr>
      </p:pic>
      <p:sp>
        <p:nvSpPr>
          <p:cNvPr id="10" name="テキスト ボックス 9"/>
          <p:cNvSpPr txBox="1"/>
          <p:nvPr/>
        </p:nvSpPr>
        <p:spPr>
          <a:xfrm>
            <a:off x="1631938" y="6440408"/>
            <a:ext cx="5549917" cy="230832"/>
          </a:xfrm>
          <a:prstGeom prst="rect">
            <a:avLst/>
          </a:prstGeom>
          <a:noFill/>
        </p:spPr>
        <p:txBody>
          <a:bodyPr wrap="none" rtlCol="0">
            <a:spAutoFit/>
          </a:bodyPr>
          <a:lstStyle/>
          <a:p>
            <a:pPr>
              <a:lnSpc>
                <a:spcPct val="100000"/>
              </a:lnSpc>
              <a:spcBef>
                <a:spcPts val="0"/>
              </a:spcBef>
              <a:spcAft>
                <a:spcPts val="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（出所）平成</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年度島根県オープンデータ推進説明会資料「データ活用で変わる社会」（株）三菱総研 村上文洋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569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6</a:t>
            </a:fld>
            <a:endParaRPr kumimoji="1" lang="ja-JP" altLang="en-US" dirty="0"/>
          </a:p>
        </p:txBody>
      </p:sp>
      <p:sp>
        <p:nvSpPr>
          <p:cNvPr id="6" name="正方形/長方形 5"/>
          <p:cNvSpPr/>
          <p:nvPr/>
        </p:nvSpPr>
        <p:spPr>
          <a:xfrm>
            <a:off x="956610" y="1157849"/>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基本的な考え方</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741871" y="2716296"/>
            <a:ext cx="8117457" cy="2000548"/>
          </a:xfrm>
          <a:prstGeom prst="rect">
            <a:avLst/>
          </a:prstGeom>
        </p:spPr>
        <p:txBody>
          <a:bodyPr wrap="square">
            <a:spAutoFit/>
          </a:bodyPr>
          <a:lstStyle/>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行政の保有データすべてが対象</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見てもらう（閲覧）→　使ってもらう（利活用）へ</a:t>
            </a:r>
            <a:endParaRPr lang="en-US" altLang="ja-JP" sz="2800" dirty="0" smtClean="0">
              <a:latin typeface="Meiryo UI" panose="020B0604030504040204" pitchFamily="50" charset="-128"/>
              <a:ea typeface="Meiryo UI" panose="020B0604030504040204" pitchFamily="50" charset="-128"/>
            </a:endParaRPr>
          </a:p>
          <a:p>
            <a:pPr marL="514350" indent="-514350">
              <a:spcBef>
                <a:spcPts val="1200"/>
              </a:spcBef>
              <a:spcAft>
                <a:spcPts val="1200"/>
              </a:spcAft>
              <a:buFont typeface="Wingdings" panose="05000000000000000000" pitchFamily="2" charset="2"/>
              <a:buChar char="n"/>
            </a:pPr>
            <a:r>
              <a:rPr lang="ja-JP" altLang="en-US" sz="2800" dirty="0" smtClean="0">
                <a:latin typeface="Meiryo UI" panose="020B0604030504040204" pitchFamily="50" charset="-128"/>
                <a:ea typeface="Meiryo UI" panose="020B0604030504040204" pitchFamily="50" charset="-128"/>
              </a:rPr>
              <a:t>使ってもらえるデータ　＝　生データ</a:t>
            </a:r>
            <a:endParaRPr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985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7594948" y="6492875"/>
            <a:ext cx="1535058" cy="365125"/>
          </a:xfrm>
        </p:spPr>
        <p:txBody>
          <a:bodyPr/>
          <a:lstStyle/>
          <a:p>
            <a:fld id="{A4063A0E-3B31-4370-A13B-4E9ADFFBBB96}" type="slidenum">
              <a:rPr kumimoji="1" lang="ja-JP" altLang="en-US" smtClean="0"/>
              <a:t>7</a:t>
            </a:fld>
            <a:endParaRPr kumimoji="1" lang="ja-JP" altLang="en-US" dirty="0"/>
          </a:p>
        </p:txBody>
      </p:sp>
      <p:sp>
        <p:nvSpPr>
          <p:cNvPr id="6" name="正方形/長方形 5"/>
          <p:cNvSpPr/>
          <p:nvPr/>
        </p:nvSpPr>
        <p:spPr>
          <a:xfrm>
            <a:off x="956610" y="381472"/>
            <a:ext cx="7230779" cy="646331"/>
          </a:xfrm>
          <a:prstGeom prst="rect">
            <a:avLst/>
          </a:prstGeom>
        </p:spPr>
        <p:txBody>
          <a:bodyPr wrap="square">
            <a:spAutoFit/>
          </a:bodyPr>
          <a:lstStyle/>
          <a:p>
            <a:pPr algn="ctr"/>
            <a:r>
              <a:rPr lang="ja-JP" altLang="en-US" sz="3600" b="1" dirty="0" smtClean="0">
                <a:latin typeface="Meiryo UI" panose="020B0604030504040204" pitchFamily="50" charset="-128"/>
                <a:ea typeface="Meiryo UI" panose="020B0604030504040204" pitchFamily="50" charset="-128"/>
              </a:rPr>
              <a:t>オープンデータの対象</a:t>
            </a:r>
            <a:endParaRPr lang="ja-JP" altLang="en-US" sz="3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0" y="6591782"/>
            <a:ext cx="9144000"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（出所） 「データ主導社会と地方」平成</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14</a:t>
            </a:r>
            <a:r>
              <a:rPr lang="ja-JP" altLang="en-US" sz="900" dirty="0" smtClean="0">
                <a:latin typeface="Meiryo UI" panose="020B0604030504040204" pitchFamily="50" charset="-128"/>
                <a:ea typeface="Meiryo UI" panose="020B0604030504040204" pitchFamily="50" charset="-128"/>
              </a:rPr>
              <a:t>日総務省地方情報化推進室長松田氏資料</a:t>
            </a:r>
            <a:endParaRPr lang="en-US" altLang="ja-JP" sz="900" dirty="0" smtClean="0">
              <a:latin typeface="Meiryo UI" panose="020B0604030504040204" pitchFamily="50" charset="-128"/>
              <a:ea typeface="Meiryo UI" panose="020B0604030504040204" pitchFamily="50" charset="-128"/>
            </a:endParaRPr>
          </a:p>
        </p:txBody>
      </p:sp>
      <p:pic>
        <p:nvPicPr>
          <p:cNvPr id="9" name="図プレースホルダー 4" descr="Program Manag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2143" y="1074101"/>
            <a:ext cx="8712680" cy="5517681"/>
          </a:xfrm>
          <a:prstGeom prst="rect">
            <a:avLst/>
          </a:prstGeom>
        </p:spPr>
      </p:pic>
    </p:spTree>
    <p:extLst>
      <p:ext uri="{BB962C8B-B14F-4D97-AF65-F5344CB8AC3E}">
        <p14:creationId xmlns:p14="http://schemas.microsoft.com/office/powerpoint/2010/main" val="4602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0" y="518747"/>
            <a:ext cx="9144000" cy="0"/>
          </a:xfrm>
          <a:prstGeom prst="line">
            <a:avLst/>
          </a:prstGeom>
          <a:ln w="381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8" name="スライド番号プレースホルダー 7"/>
          <p:cNvSpPr>
            <a:spLocks noGrp="1"/>
          </p:cNvSpPr>
          <p:nvPr>
            <p:ph type="sldNum" sz="quarter" idx="12"/>
          </p:nvPr>
        </p:nvSpPr>
        <p:spPr>
          <a:xfrm>
            <a:off x="7608942" y="6492875"/>
            <a:ext cx="1535058" cy="365125"/>
          </a:xfrm>
        </p:spPr>
        <p:txBody>
          <a:bodyPr/>
          <a:lstStyle/>
          <a:p>
            <a:fld id="{A4063A0E-3B31-4370-A13B-4E9ADFFBBB96}" type="slidenum">
              <a:rPr kumimoji="1" lang="ja-JP" altLang="en-US" smtClean="0"/>
              <a:t>8</a:t>
            </a:fld>
            <a:endParaRPr kumimoji="1" lang="ja-JP" altLang="en-US" dirty="0"/>
          </a:p>
        </p:txBody>
      </p:sp>
      <p:sp>
        <p:nvSpPr>
          <p:cNvPr id="19" name="正方形/長方形 18"/>
          <p:cNvSpPr/>
          <p:nvPr/>
        </p:nvSpPr>
        <p:spPr>
          <a:xfrm>
            <a:off x="0" y="-4473"/>
            <a:ext cx="9144000" cy="523220"/>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オープンデータの定義</a:t>
            </a:r>
            <a:endParaRPr lang="ja-JP" altLang="en-US" sz="28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53694" y="673778"/>
            <a:ext cx="8902383" cy="830997"/>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sz="2400" dirty="0" smtClean="0">
                <a:latin typeface="Meiryo UI" panose="020B0604030504040204" pitchFamily="50" charset="-128"/>
                <a:ea typeface="Meiryo UI" panose="020B0604030504040204" pitchFamily="50" charset="-128"/>
              </a:rPr>
              <a:t>自治体が保有する公共データは、県民や企業が利用しやすい形で</a:t>
            </a: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rPr>
              <a:t>原則公開されることが義務付けられています</a:t>
            </a:r>
            <a:endParaRPr lang="en-US" altLang="ja-JP" sz="2400"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2945004" y="3143333"/>
            <a:ext cx="6111073" cy="1723549"/>
          </a:xfrm>
          <a:prstGeom prst="rect">
            <a:avLst/>
          </a:prstGeom>
          <a:solidFill>
            <a:schemeClr val="accent1">
              <a:lumMod val="20000"/>
              <a:lumOff val="80000"/>
            </a:schemeClr>
          </a:solidFill>
        </p:spPr>
        <p:txBody>
          <a:bodyPr wrap="square">
            <a:spAutoFit/>
          </a:bodyPr>
          <a:lstStyle/>
          <a:p>
            <a:pPr>
              <a:spcBef>
                <a:spcPts val="600"/>
              </a:spcBef>
            </a:pPr>
            <a:r>
              <a:rPr lang="ja-JP" altLang="en-US" sz="1600" u="sng" dirty="0" smtClean="0">
                <a:latin typeface="Meiryo UI" panose="020B0604030504040204" pitchFamily="50" charset="-128"/>
                <a:ea typeface="Meiryo UI" panose="020B0604030504040204" pitchFamily="50" charset="-128"/>
              </a:rPr>
              <a:t>オープンデータの定義</a:t>
            </a:r>
            <a:endParaRPr lang="en-US" altLang="ja-JP" sz="1600" u="sng" dirty="0" smtClean="0">
              <a:latin typeface="Meiryo UI" panose="020B0604030504040204" pitchFamily="50" charset="-128"/>
              <a:ea typeface="Meiryo UI" panose="020B0604030504040204" pitchFamily="50" charset="-128"/>
            </a:endParaRPr>
          </a:p>
          <a:p>
            <a:pPr>
              <a:spcBef>
                <a:spcPts val="600"/>
              </a:spcBef>
            </a:pPr>
            <a:r>
              <a:rPr lang="ja-JP" altLang="en-US" sz="1600" dirty="0" smtClean="0">
                <a:latin typeface="Meiryo UI" panose="020B0604030504040204" pitchFamily="50" charset="-128"/>
                <a:ea typeface="Meiryo UI" panose="020B0604030504040204" pitchFamily="50" charset="-128"/>
              </a:rPr>
              <a:t>誰もがインターネット等を通じて容易に利用（加工、編集、再配布等）できるよう、以下のいずれにも該当する形で公開されたデータ</a:t>
            </a:r>
            <a:endParaRPr lang="en-US" altLang="ja-JP" sz="1600" dirty="0">
              <a:latin typeface="Meiryo UI" panose="020B0604030504040204" pitchFamily="50" charset="-128"/>
              <a:ea typeface="Meiryo UI" panose="020B0604030504040204" pitchFamily="50" charset="-128"/>
            </a:endParaRPr>
          </a:p>
          <a:p>
            <a:pPr marL="457200" indent="-457200">
              <a:spcBef>
                <a:spcPts val="600"/>
              </a:spcBef>
              <a:buFont typeface="+mj-ea"/>
              <a:buAutoNum type="circleNumDbPlain"/>
            </a:pPr>
            <a:r>
              <a:rPr lang="ja-JP" altLang="en-US" sz="1600" dirty="0" smtClean="0">
                <a:latin typeface="Meiryo UI" panose="020B0604030504040204" pitchFamily="50" charset="-128"/>
                <a:ea typeface="Meiryo UI" panose="020B0604030504040204" pitchFamily="50" charset="-128"/>
              </a:rPr>
              <a:t>営利・非営利目的問わず二次利用可能なルールが適用されたもの</a:t>
            </a:r>
            <a:endParaRPr lang="en-US" altLang="ja-JP" sz="1600" dirty="0" smtClean="0">
              <a:latin typeface="Meiryo UI" panose="020B0604030504040204" pitchFamily="50" charset="-128"/>
              <a:ea typeface="Meiryo UI" panose="020B0604030504040204" pitchFamily="50" charset="-128"/>
            </a:endParaRPr>
          </a:p>
          <a:p>
            <a:pPr marL="457200" indent="-457200">
              <a:buFont typeface="+mj-ea"/>
              <a:buAutoNum type="circleNumDbPlain"/>
            </a:pPr>
            <a:r>
              <a:rPr lang="ja-JP" altLang="en-US" sz="1600" dirty="0" smtClean="0">
                <a:latin typeface="Meiryo UI" panose="020B0604030504040204" pitchFamily="50" charset="-128"/>
                <a:ea typeface="Meiryo UI" panose="020B0604030504040204" pitchFamily="50" charset="-128"/>
              </a:rPr>
              <a:t>機械判読に適したもの</a:t>
            </a:r>
            <a:endParaRPr lang="en-US" altLang="ja-JP" sz="1600" dirty="0" smtClean="0">
              <a:latin typeface="Meiryo UI" panose="020B0604030504040204" pitchFamily="50" charset="-128"/>
              <a:ea typeface="Meiryo UI" panose="020B0604030504040204" pitchFamily="50" charset="-128"/>
            </a:endParaRPr>
          </a:p>
          <a:p>
            <a:pPr marL="457200" indent="-457200">
              <a:buFont typeface="+mj-ea"/>
              <a:buAutoNum type="circleNumDbPlain"/>
            </a:pPr>
            <a:r>
              <a:rPr lang="ja-JP" altLang="en-US" sz="1600" dirty="0" smtClean="0">
                <a:latin typeface="Meiryo UI" panose="020B0604030504040204" pitchFamily="50" charset="-128"/>
                <a:ea typeface="Meiryo UI" panose="020B0604030504040204" pitchFamily="50" charset="-128"/>
              </a:rPr>
              <a:t>無償で利用できるもの</a:t>
            </a:r>
            <a:endParaRPr lang="en-US" altLang="ja-JP" sz="1600" dirty="0" smtClean="0">
              <a:latin typeface="Meiryo UI" panose="020B0604030504040204" pitchFamily="50" charset="-128"/>
              <a:ea typeface="Meiryo UI" panose="020B0604030504040204" pitchFamily="50" charset="-128"/>
            </a:endParaRPr>
          </a:p>
        </p:txBody>
      </p:sp>
      <p:sp>
        <p:nvSpPr>
          <p:cNvPr id="18" name="正方形/長方形 17"/>
          <p:cNvSpPr/>
          <p:nvPr/>
        </p:nvSpPr>
        <p:spPr>
          <a:xfrm>
            <a:off x="2945004" y="1960885"/>
            <a:ext cx="6111073" cy="907941"/>
          </a:xfrm>
          <a:prstGeom prst="rect">
            <a:avLst/>
          </a:prstGeom>
          <a:solidFill>
            <a:schemeClr val="accent1">
              <a:lumMod val="20000"/>
              <a:lumOff val="80000"/>
            </a:schemeClr>
          </a:solidFill>
        </p:spPr>
        <p:txBody>
          <a:bodyPr wrap="square">
            <a:spAutoFit/>
          </a:bodyPr>
          <a:lstStyle/>
          <a:p>
            <a:r>
              <a:rPr lang="ja-JP" altLang="en-US" sz="1600" u="sng" dirty="0" smtClean="0">
                <a:latin typeface="Meiryo UI" panose="020B0604030504040204" pitchFamily="50" charset="-128"/>
                <a:ea typeface="Meiryo UI" panose="020B0604030504040204" pitchFamily="50" charset="-128"/>
              </a:rPr>
              <a:t>オープンデータに関する基本的ルール</a:t>
            </a:r>
            <a:endParaRPr lang="en-US" altLang="ja-JP" sz="1600" u="sng" dirty="0" smtClean="0">
              <a:latin typeface="Meiryo UI" panose="020B0604030504040204" pitchFamily="50" charset="-128"/>
              <a:ea typeface="Meiryo UI" panose="020B0604030504040204" pitchFamily="50" charset="-128"/>
            </a:endParaRPr>
          </a:p>
          <a:p>
            <a:pPr marL="342900" indent="-342900">
              <a:spcBef>
                <a:spcPts val="600"/>
              </a:spcBef>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各府</a:t>
            </a:r>
            <a:r>
              <a:rPr lang="ja-JP" altLang="en-US" sz="1600" dirty="0">
                <a:latin typeface="Meiryo UI" panose="020B0604030504040204" pitchFamily="50" charset="-128"/>
                <a:ea typeface="Meiryo UI" panose="020B0604030504040204" pitchFamily="50" charset="-128"/>
              </a:rPr>
              <a:t>省庁が保有するデータは原則オープンデータとして公開</a:t>
            </a:r>
          </a:p>
          <a:p>
            <a:pPr marL="342900"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公開が適切でない公共データは、公開できない理由を原則公開</a:t>
            </a:r>
          </a:p>
        </p:txBody>
      </p:sp>
      <p:sp>
        <p:nvSpPr>
          <p:cNvPr id="20" name="正方形/長方形 19"/>
          <p:cNvSpPr/>
          <p:nvPr/>
        </p:nvSpPr>
        <p:spPr>
          <a:xfrm>
            <a:off x="0" y="6591782"/>
            <a:ext cx="9144000"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（出所） </a:t>
            </a:r>
            <a:r>
              <a:rPr lang="ja-JP" altLang="en-US" sz="900" dirty="0">
                <a:latin typeface="Meiryo UI" panose="020B0604030504040204" pitchFamily="50" charset="-128"/>
                <a:ea typeface="Meiryo UI" panose="020B0604030504040204" pitchFamily="50" charset="-128"/>
              </a:rPr>
              <a:t>「オープンデータ基本指針」（平成</a:t>
            </a:r>
            <a:r>
              <a:rPr lang="en-US" altLang="ja-JP" sz="900" dirty="0">
                <a:latin typeface="Meiryo UI" panose="020B0604030504040204" pitchFamily="50" charset="-128"/>
                <a:ea typeface="Meiryo UI" panose="020B0604030504040204" pitchFamily="50" charset="-128"/>
              </a:rPr>
              <a:t>29</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日、高度情報通信ネットワーク社会推進戦略本部決定</a:t>
            </a:r>
            <a:r>
              <a:rPr lang="ja-JP" altLang="en-US" sz="900" dirty="0" smtClean="0">
                <a:latin typeface="Meiryo UI" panose="020B0604030504040204" pitchFamily="50" charset="-128"/>
                <a:ea typeface="Meiryo UI" panose="020B0604030504040204" pitchFamily="50" charset="-128"/>
              </a:rPr>
              <a:t>）、　「官民データ活用推進基本法（平成</a:t>
            </a:r>
            <a:r>
              <a:rPr lang="en-US" altLang="ja-JP" sz="900" dirty="0" smtClean="0">
                <a:latin typeface="Meiryo UI" panose="020B0604030504040204" pitchFamily="50" charset="-128"/>
                <a:ea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rPr>
              <a:t>年法律第</a:t>
            </a:r>
            <a:r>
              <a:rPr lang="en-US" altLang="ja-JP" sz="900" dirty="0" smtClean="0">
                <a:latin typeface="Meiryo UI" panose="020B0604030504040204" pitchFamily="50" charset="-128"/>
                <a:ea typeface="Meiryo UI" panose="020B0604030504040204" pitchFamily="50" charset="-128"/>
              </a:rPr>
              <a:t>103</a:t>
            </a:r>
            <a:r>
              <a:rPr lang="ja-JP" altLang="en-US" sz="900" dirty="0" smtClean="0">
                <a:latin typeface="Meiryo UI" panose="020B0604030504040204" pitchFamily="50" charset="-128"/>
                <a:ea typeface="Meiryo UI" panose="020B0604030504040204" pitchFamily="50" charset="-128"/>
              </a:rPr>
              <a:t>）」を基に作成</a:t>
            </a:r>
            <a:endParaRPr lang="en-US" altLang="ja-JP" sz="900" dirty="0" smtClean="0">
              <a:latin typeface="Meiryo UI" panose="020B0604030504040204" pitchFamily="50" charset="-128"/>
              <a:ea typeface="Meiryo UI" panose="020B0604030504040204" pitchFamily="50" charset="-128"/>
            </a:endParaRPr>
          </a:p>
        </p:txBody>
      </p:sp>
      <p:sp>
        <p:nvSpPr>
          <p:cNvPr id="5" name="雲形吹き出し 4"/>
          <p:cNvSpPr/>
          <p:nvPr/>
        </p:nvSpPr>
        <p:spPr>
          <a:xfrm>
            <a:off x="203201" y="1872343"/>
            <a:ext cx="2177143" cy="92891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公共データの範囲は？</a:t>
            </a:r>
            <a:endParaRPr kumimoji="1" lang="ja-JP" altLang="en-US" dirty="0">
              <a:latin typeface="Meiryo UI" panose="020B0604030504040204" pitchFamily="50" charset="-128"/>
              <a:ea typeface="Meiryo UI" panose="020B0604030504040204" pitchFamily="50" charset="-128"/>
            </a:endParaRPr>
          </a:p>
        </p:txBody>
      </p:sp>
      <p:sp>
        <p:nvSpPr>
          <p:cNvPr id="24" name="雲形吹き出し 23"/>
          <p:cNvSpPr/>
          <p:nvPr/>
        </p:nvSpPr>
        <p:spPr>
          <a:xfrm>
            <a:off x="200759" y="3534368"/>
            <a:ext cx="2177143" cy="92891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利用しやすい形とは？</a:t>
            </a:r>
            <a:endParaRPr kumimoji="1" lang="ja-JP" altLang="en-US" dirty="0">
              <a:latin typeface="Meiryo UI" panose="020B0604030504040204" pitchFamily="50" charset="-128"/>
              <a:ea typeface="Meiryo UI" panose="020B0604030504040204" pitchFamily="50" charset="-128"/>
            </a:endParaRPr>
          </a:p>
        </p:txBody>
      </p:sp>
      <p:sp>
        <p:nvSpPr>
          <p:cNvPr id="25" name="雲形吹き出し 24"/>
          <p:cNvSpPr/>
          <p:nvPr/>
        </p:nvSpPr>
        <p:spPr>
          <a:xfrm>
            <a:off x="200758" y="5178491"/>
            <a:ext cx="2177143" cy="92891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義務付け？</a:t>
            </a:r>
            <a:endParaRPr kumimoji="1" lang="ja-JP" altLang="en-US" dirty="0">
              <a:latin typeface="Meiryo UI" panose="020B0604030504040204" pitchFamily="50" charset="-128"/>
              <a:ea typeface="Meiryo UI" panose="020B0604030504040204" pitchFamily="50" charset="-128"/>
            </a:endParaRPr>
          </a:p>
        </p:txBody>
      </p:sp>
      <p:sp>
        <p:nvSpPr>
          <p:cNvPr id="26" name="右矢印 25"/>
          <p:cNvSpPr/>
          <p:nvPr/>
        </p:nvSpPr>
        <p:spPr>
          <a:xfrm>
            <a:off x="2532464" y="2013164"/>
            <a:ext cx="348343" cy="7402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右矢印 26"/>
          <p:cNvSpPr/>
          <p:nvPr/>
        </p:nvSpPr>
        <p:spPr>
          <a:xfrm>
            <a:off x="2532464" y="3640921"/>
            <a:ext cx="348343" cy="7402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右矢印 27"/>
          <p:cNvSpPr/>
          <p:nvPr/>
        </p:nvSpPr>
        <p:spPr>
          <a:xfrm>
            <a:off x="2532464" y="5280861"/>
            <a:ext cx="348343" cy="7402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正方形/長方形 28"/>
          <p:cNvSpPr/>
          <p:nvPr/>
        </p:nvSpPr>
        <p:spPr>
          <a:xfrm>
            <a:off x="4753910" y="1548164"/>
            <a:ext cx="2332690" cy="369332"/>
          </a:xfrm>
          <a:prstGeom prst="rect">
            <a:avLst/>
          </a:prstGeom>
        </p:spPr>
        <p:txBody>
          <a:bodyPr wrap="none">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国指針等による定義</a:t>
            </a:r>
            <a:r>
              <a:rPr kumimoji="1" lang="en-US" altLang="ja-JP" dirty="0" smtClean="0">
                <a:latin typeface="Meiryo UI" panose="020B0604030504040204" pitchFamily="50" charset="-128"/>
                <a:ea typeface="Meiryo UI" panose="020B0604030504040204" pitchFamily="50" charset="-128"/>
              </a:rPr>
              <a:t>】</a:t>
            </a:r>
            <a:endParaRPr lang="ja-JP" altLang="en-US" dirty="0"/>
          </a:p>
        </p:txBody>
      </p:sp>
      <p:sp>
        <p:nvSpPr>
          <p:cNvPr id="30" name="正方形/長方形 29"/>
          <p:cNvSpPr/>
          <p:nvPr/>
        </p:nvSpPr>
        <p:spPr>
          <a:xfrm>
            <a:off x="2945004" y="5128821"/>
            <a:ext cx="6111073" cy="1354217"/>
          </a:xfrm>
          <a:prstGeom prst="rect">
            <a:avLst/>
          </a:prstGeom>
          <a:solidFill>
            <a:schemeClr val="accent1">
              <a:lumMod val="20000"/>
              <a:lumOff val="80000"/>
            </a:schemeClr>
          </a:solidFill>
        </p:spPr>
        <p:txBody>
          <a:bodyPr wrap="square">
            <a:spAutoFit/>
          </a:bodyPr>
          <a:lstStyle/>
          <a:p>
            <a:pPr>
              <a:spcBef>
                <a:spcPts val="600"/>
              </a:spcBef>
            </a:pPr>
            <a:r>
              <a:rPr lang="ja-JP" altLang="en-US" sz="1600" u="sng" dirty="0" smtClean="0">
                <a:solidFill>
                  <a:srgbClr val="000000"/>
                </a:solidFill>
                <a:latin typeface="Meiryo UI" panose="020B0604030504040204" pitchFamily="50" charset="-128"/>
                <a:ea typeface="Meiryo UI" panose="020B0604030504040204" pitchFamily="50" charset="-128"/>
              </a:rPr>
              <a:t>官民</a:t>
            </a:r>
            <a:r>
              <a:rPr lang="ja-JP" altLang="en-US" sz="1600" u="sng" dirty="0">
                <a:solidFill>
                  <a:srgbClr val="000000"/>
                </a:solidFill>
                <a:latin typeface="Meiryo UI" panose="020B0604030504040204" pitchFamily="50" charset="-128"/>
                <a:ea typeface="Meiryo UI" panose="020B0604030504040204" pitchFamily="50" charset="-128"/>
              </a:rPr>
              <a:t>データ活用推進</a:t>
            </a:r>
            <a:r>
              <a:rPr lang="ja-JP" altLang="en-US" sz="1600" u="sng" dirty="0" smtClean="0">
                <a:solidFill>
                  <a:srgbClr val="000000"/>
                </a:solidFill>
                <a:latin typeface="Meiryo UI" panose="020B0604030504040204" pitchFamily="50" charset="-128"/>
                <a:ea typeface="Meiryo UI" panose="020B0604030504040204" pitchFamily="50" charset="-128"/>
              </a:rPr>
              <a:t>基本法（第</a:t>
            </a:r>
            <a:r>
              <a:rPr lang="en-US" altLang="ja-JP" sz="1600" u="sng" dirty="0" smtClean="0">
                <a:solidFill>
                  <a:srgbClr val="000000"/>
                </a:solidFill>
                <a:latin typeface="Meiryo UI" panose="020B0604030504040204" pitchFamily="50" charset="-128"/>
                <a:ea typeface="Meiryo UI" panose="020B0604030504040204" pitchFamily="50" charset="-128"/>
              </a:rPr>
              <a:t>11</a:t>
            </a:r>
            <a:r>
              <a:rPr lang="ja-JP" altLang="en-US" sz="1600" u="sng" dirty="0" smtClean="0">
                <a:solidFill>
                  <a:srgbClr val="000000"/>
                </a:solidFill>
                <a:latin typeface="Meiryo UI" panose="020B0604030504040204" pitchFamily="50" charset="-128"/>
                <a:ea typeface="Meiryo UI" panose="020B0604030504040204" pitchFamily="50" charset="-128"/>
              </a:rPr>
              <a:t>条）</a:t>
            </a:r>
            <a:endParaRPr lang="en-US" altLang="ja-JP" sz="1600" u="sng" dirty="0" smtClean="0">
              <a:solidFill>
                <a:srgbClr val="000000"/>
              </a:solidFill>
              <a:latin typeface="Meiryo UI" panose="020B0604030504040204" pitchFamily="50" charset="-128"/>
              <a:ea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rPr>
              <a:t>国</a:t>
            </a:r>
            <a:r>
              <a:rPr lang="ja-JP" altLang="en-US" sz="1400" dirty="0">
                <a:latin typeface="Meiryo UI" panose="020B0604030504040204" pitchFamily="50" charset="-128"/>
                <a:ea typeface="Meiryo UI" panose="020B0604030504040204" pitchFamily="50" charset="-128"/>
              </a:rPr>
              <a:t>及び地方公共団体等が保有する官民データの容易な利用</a:t>
            </a:r>
            <a:r>
              <a:rPr lang="ja-JP" altLang="en-US" sz="1400" dirty="0" smtClean="0">
                <a:latin typeface="Meiryo UI" panose="020B0604030504040204" pitchFamily="50" charset="-128"/>
                <a:ea typeface="Meiryo UI" panose="020B0604030504040204" pitchFamily="50" charset="-128"/>
              </a:rPr>
              <a:t>等</a:t>
            </a:r>
            <a:endParaRPr lang="en-US" altLang="ja-JP" sz="1400" dirty="0" smtClean="0">
              <a:latin typeface="Meiryo UI" panose="020B0604030504040204" pitchFamily="50" charset="-128"/>
              <a:ea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rPr>
              <a:t>　国</a:t>
            </a:r>
            <a:r>
              <a:rPr lang="ja-JP" altLang="en-US" sz="1400" dirty="0">
                <a:latin typeface="Meiryo UI" panose="020B0604030504040204" pitchFamily="50" charset="-128"/>
                <a:ea typeface="Meiryo UI" panose="020B0604030504040204" pitchFamily="50" charset="-128"/>
              </a:rPr>
              <a:t>及び地方公共団体は、自らが保有する</a:t>
            </a:r>
            <a:r>
              <a:rPr lang="ja-JP" altLang="en-US" sz="1400" dirty="0" smtClean="0">
                <a:latin typeface="Meiryo UI" panose="020B0604030504040204" pitchFamily="50" charset="-128"/>
                <a:ea typeface="Meiryo UI" panose="020B0604030504040204" pitchFamily="50" charset="-128"/>
              </a:rPr>
              <a:t>官民ﾃﾞｰﾀに</a:t>
            </a:r>
            <a:r>
              <a:rPr lang="ja-JP" altLang="en-US" sz="1400" dirty="0">
                <a:latin typeface="Meiryo UI" panose="020B0604030504040204" pitchFamily="50" charset="-128"/>
                <a:ea typeface="Meiryo UI" panose="020B0604030504040204" pitchFamily="50" charset="-128"/>
              </a:rPr>
              <a:t>ついて、個人及び法人の権利利益、国の安全等が害されることのないようにしつつ、国民</a:t>
            </a:r>
            <a:r>
              <a:rPr lang="ja-JP" altLang="en-US" sz="1400" dirty="0" smtClean="0">
                <a:latin typeface="Meiryo UI" panose="020B0604030504040204" pitchFamily="50" charset="-128"/>
                <a:ea typeface="Meiryo UI" panose="020B0604030504040204" pitchFamily="50" charset="-128"/>
              </a:rPr>
              <a:t>がｲﾝﾀｰﾈｯﾄその他</a:t>
            </a:r>
            <a:r>
              <a:rPr lang="ja-JP" altLang="en-US" sz="1400" dirty="0">
                <a:latin typeface="Meiryo UI" panose="020B0604030504040204" pitchFamily="50" charset="-128"/>
                <a:ea typeface="Meiryo UI" panose="020B0604030504040204" pitchFamily="50" charset="-128"/>
              </a:rPr>
              <a:t>の高度情報</a:t>
            </a:r>
            <a:r>
              <a:rPr lang="ja-JP" altLang="en-US" sz="1400" dirty="0" smtClean="0">
                <a:latin typeface="Meiryo UI" panose="020B0604030504040204" pitchFamily="50" charset="-128"/>
                <a:ea typeface="Meiryo UI" panose="020B0604030504040204" pitchFamily="50" charset="-128"/>
              </a:rPr>
              <a:t>通信ﾈｯﾄﾜｰｸを</a:t>
            </a:r>
            <a:r>
              <a:rPr lang="ja-JP" altLang="en-US" sz="1400" dirty="0">
                <a:latin typeface="Meiryo UI" panose="020B0604030504040204" pitchFamily="50" charset="-128"/>
                <a:ea typeface="Meiryo UI" panose="020B0604030504040204" pitchFamily="50" charset="-128"/>
              </a:rPr>
              <a:t>通じて容易に利用できるよう、必要な措置を講ずるものとする</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7" name="正方形/長方形 16"/>
          <p:cNvSpPr/>
          <p:nvPr/>
        </p:nvSpPr>
        <p:spPr>
          <a:xfrm>
            <a:off x="5442560" y="4949707"/>
            <a:ext cx="3802644" cy="338554"/>
          </a:xfrm>
          <a:prstGeom prst="rect">
            <a:avLst/>
          </a:prstGeom>
        </p:spPr>
        <p:txBody>
          <a:bodyPr wrap="none">
            <a:spAutoFit/>
          </a:bodyPr>
          <a:lstStyle/>
          <a:p>
            <a:r>
              <a:rPr kumimoji="1" lang="ja-JP" altLang="en-US" sz="1600" dirty="0" smtClean="0">
                <a:solidFill>
                  <a:srgbClr val="FF0000"/>
                </a:solidFill>
                <a:latin typeface="Meiryo UI" panose="020B0604030504040204" pitchFamily="50" charset="-128"/>
                <a:ea typeface="Meiryo UI" panose="020B0604030504040204" pitchFamily="50" charset="-128"/>
              </a:rPr>
              <a:t>国目標：</a:t>
            </a:r>
            <a:r>
              <a:rPr kumimoji="1" lang="en-US" altLang="ja-JP" sz="1600" dirty="0" smtClean="0">
                <a:solidFill>
                  <a:srgbClr val="FF0000"/>
                </a:solidFill>
                <a:latin typeface="Meiryo UI" panose="020B0604030504040204" pitchFamily="50" charset="-128"/>
                <a:ea typeface="Meiryo UI" panose="020B0604030504040204" pitchFamily="50" charset="-128"/>
              </a:rPr>
              <a:t>2020</a:t>
            </a:r>
            <a:r>
              <a:rPr kumimoji="1" lang="ja-JP" altLang="en-US" sz="1600" dirty="0" smtClean="0">
                <a:solidFill>
                  <a:srgbClr val="FF0000"/>
                </a:solidFill>
                <a:latin typeface="Meiryo UI" panose="020B0604030504040204" pitchFamily="50" charset="-128"/>
                <a:ea typeface="Meiryo UI" panose="020B0604030504040204" pitchFamily="50" charset="-128"/>
              </a:rPr>
              <a:t>年度までに取組み率</a:t>
            </a:r>
            <a:r>
              <a:rPr kumimoji="1" lang="en-US" altLang="ja-JP" sz="1600" dirty="0" smtClean="0">
                <a:solidFill>
                  <a:srgbClr val="FF0000"/>
                </a:solidFill>
                <a:latin typeface="Meiryo UI" panose="020B0604030504040204" pitchFamily="50" charset="-128"/>
                <a:ea typeface="Meiryo UI" panose="020B0604030504040204" pitchFamily="50" charset="-128"/>
              </a:rPr>
              <a:t>100</a:t>
            </a:r>
            <a:r>
              <a:rPr kumimoji="1" lang="ja-JP" altLang="en-US" sz="1600" dirty="0" smtClean="0">
                <a:solidFill>
                  <a:srgbClr val="FF0000"/>
                </a:solidFill>
                <a:latin typeface="Meiryo UI" panose="020B0604030504040204" pitchFamily="50" charset="-128"/>
                <a:ea typeface="Meiryo UI" panose="020B0604030504040204" pitchFamily="50" charset="-128"/>
              </a:rPr>
              <a:t>％</a:t>
            </a:r>
            <a:endParaRPr lang="ja-JP" altLang="en-US" sz="1600" dirty="0">
              <a:solidFill>
                <a:srgbClr val="FF0000"/>
              </a:solidFill>
            </a:endParaRPr>
          </a:p>
        </p:txBody>
      </p:sp>
    </p:spTree>
    <p:extLst>
      <p:ext uri="{BB962C8B-B14F-4D97-AF65-F5344CB8AC3E}">
        <p14:creationId xmlns:p14="http://schemas.microsoft.com/office/powerpoint/2010/main" val="266841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4349</TotalTime>
  <Words>1521</Words>
  <Application>Microsoft Office PowerPoint</Application>
  <PresentationFormat>画面に合わせる (4:3)</PresentationFormat>
  <Paragraphs>249</Paragraphs>
  <Slides>28</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28</vt:i4>
      </vt:variant>
    </vt:vector>
  </HeadingPairs>
  <TitlesOfParts>
    <vt:vector size="38" baseType="lpstr">
      <vt:lpstr>HGP明朝E</vt:lpstr>
      <vt:lpstr>Meiryo UI</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442712</dc:creator>
  <cp:lastModifiedBy>442712</cp:lastModifiedBy>
  <cp:revision>370</cp:revision>
  <cp:lastPrinted>2018-10-04T05:54:40Z</cp:lastPrinted>
  <dcterms:created xsi:type="dcterms:W3CDTF">2017-12-14T10:59:21Z</dcterms:created>
  <dcterms:modified xsi:type="dcterms:W3CDTF">2018-10-15T04:30:27Z</dcterms:modified>
</cp:coreProperties>
</file>