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73" r:id="rId2"/>
    <p:sldId id="376" r:id="rId3"/>
    <p:sldId id="367" r:id="rId4"/>
    <p:sldId id="385" r:id="rId5"/>
    <p:sldId id="378" r:id="rId6"/>
    <p:sldId id="351" r:id="rId7"/>
    <p:sldId id="393" r:id="rId8"/>
    <p:sldId id="394" r:id="rId9"/>
    <p:sldId id="395" r:id="rId1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CC"/>
    <a:srgbClr val="0033CC"/>
    <a:srgbClr val="9900FF"/>
    <a:srgbClr val="FFFF66"/>
    <a:srgbClr val="FFCCFF"/>
    <a:srgbClr val="FF9933"/>
    <a:srgbClr val="F78009"/>
    <a:srgbClr val="CCFFCC"/>
    <a:srgbClr val="EB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1027" autoAdjust="0"/>
  </p:normalViewPr>
  <p:slideViewPr>
    <p:cSldViewPr>
      <p:cViewPr varScale="1">
        <p:scale>
          <a:sx n="73" d="100"/>
          <a:sy n="73" d="100"/>
        </p:scale>
        <p:origin x="17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26" y="-11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302" cy="493237"/>
          </a:xfrm>
          <a:prstGeom prst="rect">
            <a:avLst/>
          </a:prstGeom>
        </p:spPr>
        <p:txBody>
          <a:bodyPr vert="horz" lIns="90619" tIns="45309" rIns="90619" bIns="453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92" y="2"/>
            <a:ext cx="2919302" cy="493237"/>
          </a:xfrm>
          <a:prstGeom prst="rect">
            <a:avLst/>
          </a:prstGeom>
        </p:spPr>
        <p:txBody>
          <a:bodyPr vert="horz" lIns="90619" tIns="45309" rIns="90619" bIns="45309" rtlCol="0"/>
          <a:lstStyle>
            <a:lvl1pPr algn="r">
              <a:defRPr sz="1200"/>
            </a:lvl1pPr>
          </a:lstStyle>
          <a:p>
            <a:fld id="{C7D16025-3F60-4C29-9B62-583391EC83FA}" type="datetimeFigureOut">
              <a:rPr kumimoji="1" lang="ja-JP" altLang="en-US" smtClean="0"/>
              <a:pPr/>
              <a:t>2018/10/15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1502"/>
            <a:ext cx="2919302" cy="493236"/>
          </a:xfrm>
          <a:prstGeom prst="rect">
            <a:avLst/>
          </a:prstGeom>
        </p:spPr>
        <p:txBody>
          <a:bodyPr vert="horz" lIns="90619" tIns="45309" rIns="90619" bIns="453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92" y="9371502"/>
            <a:ext cx="2919302" cy="493236"/>
          </a:xfrm>
          <a:prstGeom prst="rect">
            <a:avLst/>
          </a:prstGeom>
        </p:spPr>
        <p:txBody>
          <a:bodyPr vert="horz" lIns="90619" tIns="45309" rIns="90619" bIns="45309" rtlCol="0" anchor="b"/>
          <a:lstStyle>
            <a:lvl1pPr algn="r">
              <a:defRPr sz="1200"/>
            </a:lvl1pPr>
          </a:lstStyle>
          <a:p>
            <a:fld id="{921B0B99-E1C9-4868-84B4-49F293BFD8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304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302" cy="493237"/>
          </a:xfrm>
          <a:prstGeom prst="rect">
            <a:avLst/>
          </a:prstGeom>
        </p:spPr>
        <p:txBody>
          <a:bodyPr vert="horz" lIns="90613" tIns="45306" rIns="90613" bIns="453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93" y="2"/>
            <a:ext cx="2919302" cy="493237"/>
          </a:xfrm>
          <a:prstGeom prst="rect">
            <a:avLst/>
          </a:prstGeom>
        </p:spPr>
        <p:txBody>
          <a:bodyPr vert="horz" lIns="90613" tIns="45306" rIns="90613" bIns="45306" rtlCol="0"/>
          <a:lstStyle>
            <a:lvl1pPr algn="r">
              <a:defRPr sz="1200"/>
            </a:lvl1pPr>
          </a:lstStyle>
          <a:p>
            <a:fld id="{DDB5A8A8-884E-4BF7-8033-E6842319E741}" type="datetimeFigureOut">
              <a:rPr kumimoji="1" lang="ja-JP" altLang="en-US" smtClean="0"/>
              <a:pPr/>
              <a:t>2018/10/15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3" tIns="45306" rIns="90613" bIns="453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050" y="4686538"/>
            <a:ext cx="5387667" cy="4439132"/>
          </a:xfrm>
          <a:prstGeom prst="rect">
            <a:avLst/>
          </a:prstGeom>
        </p:spPr>
        <p:txBody>
          <a:bodyPr vert="horz" lIns="90613" tIns="45306" rIns="90613" bIns="4530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503"/>
            <a:ext cx="2919302" cy="493236"/>
          </a:xfrm>
          <a:prstGeom prst="rect">
            <a:avLst/>
          </a:prstGeom>
        </p:spPr>
        <p:txBody>
          <a:bodyPr vert="horz" lIns="90613" tIns="45306" rIns="90613" bIns="453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93" y="9371503"/>
            <a:ext cx="2919302" cy="493236"/>
          </a:xfrm>
          <a:prstGeom prst="rect">
            <a:avLst/>
          </a:prstGeom>
        </p:spPr>
        <p:txBody>
          <a:bodyPr vert="horz" lIns="90613" tIns="45306" rIns="90613" bIns="45306" rtlCol="0" anchor="b"/>
          <a:lstStyle>
            <a:lvl1pPr algn="r">
              <a:defRPr sz="1200"/>
            </a:lvl1pPr>
          </a:lstStyle>
          <a:p>
            <a:fld id="{19AC2DE9-8E5F-4885-A5EA-B783AD2547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51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8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F9D1-C0BD-4996-BDC5-5AE9ED774E7C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9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C2DE9-8E5F-4885-A5EA-B783AD25475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90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93F7-E2AC-44EC-B9CD-9520E1F6B3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7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1" y="6"/>
            <a:ext cx="2171700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" y="6"/>
            <a:ext cx="6362700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D0B6-2531-4797-A99D-F5212BC642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1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1"/>
            <a:ext cx="8686800" cy="61261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5DA5-74CA-431F-9B55-9273BB8E736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5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7" indent="0">
              <a:buNone/>
              <a:defRPr sz="1800"/>
            </a:lvl2pPr>
            <a:lvl3pPr marL="914235" indent="0">
              <a:buNone/>
              <a:defRPr sz="1600"/>
            </a:lvl3pPr>
            <a:lvl4pPr marL="1371353" indent="0">
              <a:buNone/>
              <a:defRPr sz="1400"/>
            </a:lvl4pPr>
            <a:lvl5pPr marL="1828470" indent="0">
              <a:buNone/>
              <a:defRPr sz="1400"/>
            </a:lvl5pPr>
            <a:lvl6pPr marL="2285588" indent="0">
              <a:buNone/>
              <a:defRPr sz="1400"/>
            </a:lvl6pPr>
            <a:lvl7pPr marL="2742705" indent="0">
              <a:buNone/>
              <a:defRPr sz="1400"/>
            </a:lvl7pPr>
            <a:lvl8pPr marL="3199823" indent="0">
              <a:buNone/>
              <a:defRPr sz="1400"/>
            </a:lvl8pPr>
            <a:lvl9pPr marL="36569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AABA1-76F3-4E40-AB7E-ABEA943AFDA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0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5E0D-0AEF-458D-ACD0-A2370A47EB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0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F46-6E43-48D0-84C8-1DF7EA89B85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30252-513B-4271-8B81-0C301E04369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3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8937-19F6-43E0-81B6-DA3A154E5C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2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7715-FAE0-412E-9664-0AECB36B05D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3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6DFA-8E17-4EC4-A56D-0F1DD8F299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0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70E9-F452-4001-862C-8AF61D4C38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5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96DEE9-DA44-45D5-B47C-2C776CFF26A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21510" name="Group 18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pic>
          <p:nvPicPr>
            <p:cNvPr id="21512" name="Picture 9" descr="mlit_top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13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21514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5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6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702065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4882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117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235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353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470" algn="l" rtl="0" fontAlgn="base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838" indent="-342838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16" indent="-285699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794" indent="-2285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11" indent="-228559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029" indent="-22855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147" indent="-2285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264" indent="-2285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382" indent="-2285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499" indent="-2285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84" y="3524528"/>
            <a:ext cx="4123884" cy="27750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9" y="3631952"/>
            <a:ext cx="4143652" cy="28716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02" y="188640"/>
            <a:ext cx="4156556" cy="28856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346" y="1963770"/>
            <a:ext cx="8928992" cy="1872208"/>
          </a:xfrm>
          <a:effectLst>
            <a:glow rad="127000">
              <a:schemeClr val="accent1">
                <a:alpha val="25000"/>
              </a:schemeClr>
            </a:glow>
          </a:effectLst>
        </p:spPr>
        <p:txBody>
          <a:bodyPr/>
          <a:lstStyle/>
          <a:p>
            <a:pPr algn="ctr"/>
            <a:r>
              <a:rPr lang="ja-JP" altLang="en-US" sz="5400" b="0" dirty="0" smtClean="0">
                <a:solidFill>
                  <a:srgbClr val="0033CC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</a:rPr>
              <a:t>松江市のオープンデータ</a:t>
            </a:r>
            <a:r>
              <a:rPr lang="en-US" altLang="ja-JP" sz="5400" b="0" dirty="0" smtClean="0">
                <a:solidFill>
                  <a:srgbClr val="0033CC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altLang="ja-JP" sz="5400" b="0" dirty="0" smtClean="0">
                <a:solidFill>
                  <a:srgbClr val="0033CC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</a:rPr>
            </a:br>
            <a:r>
              <a:rPr lang="ja-JP" altLang="en-US" sz="5400" b="0" dirty="0">
                <a:solidFill>
                  <a:srgbClr val="0033CC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</a:rPr>
              <a:t>の</a:t>
            </a:r>
            <a:r>
              <a:rPr lang="ja-JP" altLang="en-US" sz="5400" b="0" dirty="0" smtClean="0">
                <a:solidFill>
                  <a:srgbClr val="0033CC"/>
                </a:solidFill>
                <a:effectLst>
                  <a:glow rad="533400">
                    <a:schemeClr val="bg1">
                      <a:alpha val="40000"/>
                    </a:schemeClr>
                  </a:glow>
                </a:effectLst>
              </a:rPr>
              <a:t>取組み</a:t>
            </a:r>
            <a:endParaRPr kumimoji="1" lang="ja-JP" altLang="en-US" sz="5400" b="0" dirty="0">
              <a:solidFill>
                <a:srgbClr val="0033CC"/>
              </a:solidFill>
              <a:effectLst>
                <a:glow rad="5334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ABA1-76F3-4E40-AB7E-ABEA943AFDA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4467180" y="6300727"/>
            <a:ext cx="4521616" cy="34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kern="0" cap="all" dirty="0" smtClean="0">
                <a:solidFill>
                  <a:srgbClr val="0070C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平成</a:t>
            </a:r>
            <a:r>
              <a:rPr lang="en-US" altLang="ja-JP" sz="1600" b="1" kern="0" cap="all" dirty="0" smtClean="0">
                <a:solidFill>
                  <a:srgbClr val="0070C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30</a:t>
            </a:r>
            <a:r>
              <a:rPr lang="ja-JP" altLang="en-US" sz="1600" b="1" kern="0" cap="all" dirty="0" smtClean="0">
                <a:solidFill>
                  <a:srgbClr val="0070C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年</a:t>
            </a:r>
            <a:r>
              <a:rPr lang="en-US" altLang="ja-JP" sz="1600" b="1" kern="0" cap="all" dirty="0" smtClean="0">
                <a:solidFill>
                  <a:srgbClr val="0070C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10</a:t>
            </a:r>
            <a:r>
              <a:rPr lang="ja-JP" altLang="en-US" sz="1600" b="1" kern="0" cap="all" dirty="0" smtClean="0">
                <a:solidFill>
                  <a:srgbClr val="0070C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月</a:t>
            </a:r>
            <a:r>
              <a:rPr lang="en-US" altLang="ja-JP" sz="1600" b="1" kern="0" cap="all" dirty="0" smtClean="0">
                <a:solidFill>
                  <a:srgbClr val="0070C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10</a:t>
            </a:r>
            <a:r>
              <a:rPr lang="ja-JP" altLang="en-US" sz="1600" b="1" kern="0" cap="all" dirty="0" smtClean="0">
                <a:solidFill>
                  <a:srgbClr val="0070C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日　松江市政策企画課</a:t>
            </a:r>
            <a:endParaRPr kumimoji="1" lang="ja-JP" altLang="en-US" sz="1600" b="1" i="0" u="none" strike="noStrike" kern="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ＭＳ ゴシック" pitchFamily="49" charset="-128"/>
              <a:ea typeface="ＭＳ ゴシック" pitchFamily="49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46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820471" cy="476250"/>
          </a:xfrm>
        </p:spPr>
        <p:txBody>
          <a:bodyPr/>
          <a:lstStyle/>
          <a:p>
            <a:r>
              <a:rPr lang="ja-JP" altLang="en-US" dirty="0" smtClean="0"/>
              <a:t>松江市のオープンデータ</a:t>
            </a:r>
            <a:endParaRPr kumimoji="1" lang="ja-JP" altLang="en-US" dirty="0"/>
          </a:p>
        </p:txBody>
      </p:sp>
      <p:sp>
        <p:nvSpPr>
          <p:cNvPr id="5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409134"/>
            <a:ext cx="2133600" cy="476250"/>
          </a:xfrm>
        </p:spPr>
        <p:txBody>
          <a:bodyPr/>
          <a:lstStyle/>
          <a:p>
            <a:pPr>
              <a:defRPr/>
            </a:pPr>
            <a:fld id="{0E6AABA1-76F3-4E40-AB7E-ABEA943AFDA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AutoShape 2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6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1" name="AutoShape 39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565638" y="3127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424961" y="821605"/>
            <a:ext cx="8352928" cy="5539978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ja-JP" sz="2400" b="1" dirty="0" smtClean="0"/>
          </a:p>
          <a:p>
            <a:r>
              <a:rPr lang="ja-JP" altLang="en-US" sz="2000" b="1" dirty="0" smtClean="0"/>
              <a:t>平成１１年</a:t>
            </a:r>
            <a:r>
              <a:rPr lang="ja-JP" altLang="en-US" sz="2000" b="1" dirty="0"/>
              <a:t>　　</a:t>
            </a:r>
            <a:r>
              <a:rPr lang="ja-JP" altLang="en-US" sz="2000" dirty="0"/>
              <a:t>「</a:t>
            </a:r>
            <a:r>
              <a:rPr lang="ja-JP" altLang="en-US" sz="2000" dirty="0" smtClean="0"/>
              <a:t>松江百景」（写真データ）を</a:t>
            </a:r>
            <a:r>
              <a:rPr lang="ja-JP" altLang="en-US" sz="2000" dirty="0"/>
              <a:t>インターネット上で</a:t>
            </a:r>
            <a:r>
              <a:rPr lang="ja-JP" altLang="en-US" sz="2000" dirty="0" smtClean="0"/>
              <a:t>公開開始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</a:t>
            </a:r>
            <a:r>
              <a:rPr lang="ja-JP" altLang="en-US" sz="2000" dirty="0"/>
              <a:t>松江の写真を誰もが自由に利用できるよう</a:t>
            </a:r>
            <a:r>
              <a:rPr lang="ja-JP" altLang="en-US" sz="2000" dirty="0" smtClean="0"/>
              <a:t>になった</a:t>
            </a:r>
            <a:endParaRPr lang="en-US" altLang="ja-JP" sz="2000" dirty="0"/>
          </a:p>
          <a:p>
            <a:endParaRPr lang="ja-JP" altLang="en-US" sz="1400" dirty="0"/>
          </a:p>
          <a:p>
            <a:r>
              <a:rPr lang="ja-JP" altLang="en-US" sz="2000" b="1" dirty="0" smtClean="0"/>
              <a:t>平成１８年</a:t>
            </a:r>
            <a:r>
              <a:rPr lang="ja-JP" altLang="en-US" sz="2000" dirty="0"/>
              <a:t>　　</a:t>
            </a:r>
            <a:r>
              <a:rPr lang="en-US" altLang="ja-JP" sz="2000" dirty="0" smtClean="0"/>
              <a:t>Ruby</a:t>
            </a:r>
            <a:r>
              <a:rPr lang="ja-JP" altLang="en-US" sz="2000" dirty="0" smtClean="0"/>
              <a:t>で構築したシステム等のソースコード随時公開</a:t>
            </a:r>
          </a:p>
          <a:p>
            <a:r>
              <a:rPr lang="ja-JP" altLang="en-US" sz="2000" dirty="0" smtClean="0"/>
              <a:t>　　　　　　　　　「Ｒｕｂｙ Ｃｉｔｙ ＭＡＴＳＵＥプロジェクト」開始</a:t>
            </a:r>
            <a:endParaRPr lang="en-US" altLang="ja-JP" sz="2000" dirty="0" smtClean="0"/>
          </a:p>
          <a:p>
            <a:endParaRPr lang="ja-JP" altLang="en-US" sz="1400" dirty="0"/>
          </a:p>
          <a:p>
            <a:r>
              <a:rPr lang="ja-JP" altLang="en-US" sz="2000" b="1" dirty="0" smtClean="0"/>
              <a:t>平成１９年</a:t>
            </a:r>
            <a:r>
              <a:rPr lang="ja-JP" altLang="en-US" sz="2000" dirty="0">
                <a:solidFill>
                  <a:srgbClr val="FF0000"/>
                </a:solidFill>
              </a:rPr>
              <a:t>　　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統計情報データベース 運用開始</a:t>
            </a:r>
            <a:r>
              <a:rPr lang="ja-JP" altLang="en-US" sz="2000" dirty="0" smtClean="0"/>
              <a:t>（インターネット上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公開）</a:t>
            </a:r>
            <a:endParaRPr lang="ja-JP" altLang="en-US" sz="2000" dirty="0"/>
          </a:p>
          <a:p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2000" b="1" dirty="0" smtClean="0"/>
              <a:t>平成２５年</a:t>
            </a:r>
            <a:r>
              <a:rPr lang="ja-JP" altLang="en-US" sz="2000" dirty="0">
                <a:solidFill>
                  <a:srgbClr val="FF0000"/>
                </a:solidFill>
              </a:rPr>
              <a:t>　　</a:t>
            </a:r>
            <a:r>
              <a:rPr lang="ja-JP" altLang="en-US" sz="2000" dirty="0"/>
              <a:t>オープンデータ</a:t>
            </a:r>
            <a:r>
              <a:rPr lang="ja-JP" altLang="en-US" sz="2000" dirty="0" smtClean="0"/>
              <a:t>の取組みを</a:t>
            </a:r>
            <a:r>
              <a:rPr lang="ja-JP" altLang="en-US" sz="2000" dirty="0"/>
              <a:t>島根</a:t>
            </a:r>
            <a:r>
              <a:rPr lang="ja-JP" altLang="en-US" sz="2000" dirty="0" smtClean="0"/>
              <a:t>大学、地元</a:t>
            </a:r>
            <a:r>
              <a:rPr lang="ja-JP" altLang="en-US" sz="2000" dirty="0"/>
              <a:t>ＩＴ企業と開始</a:t>
            </a:r>
          </a:p>
          <a:p>
            <a:r>
              <a:rPr lang="ja-JP" altLang="en-US" sz="2000" dirty="0">
                <a:solidFill>
                  <a:srgbClr val="FF0000"/>
                </a:solidFill>
              </a:rPr>
              <a:t>　　　　　　</a:t>
            </a:r>
            <a:r>
              <a:rPr lang="ja-JP" altLang="en-US" sz="20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/>
              <a:t>ビジネスプランコンテスト</a:t>
            </a:r>
            <a:r>
              <a:rPr lang="en-US" altLang="ja-JP" sz="2000" dirty="0"/>
              <a:t>2014</a:t>
            </a:r>
            <a:r>
              <a:rPr lang="ja-JP" altLang="en-US" sz="2000" dirty="0"/>
              <a:t>（実行委員会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endParaRPr lang="en-US" altLang="ja-JP" sz="1400" dirty="0" smtClean="0"/>
          </a:p>
          <a:p>
            <a:r>
              <a:rPr lang="ja-JP" altLang="en-US" sz="2000" b="1" dirty="0" smtClean="0"/>
              <a:t>平成２６年</a:t>
            </a:r>
            <a:r>
              <a:rPr lang="ja-JP" altLang="en-US" sz="2000" dirty="0" smtClean="0"/>
              <a:t>　　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松江ソーシャルネットワークマップシステム開設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/>
              <a:t>　　　　　　　　　　　　</a:t>
            </a:r>
            <a:endParaRPr lang="en-US" altLang="ja-JP" sz="2000" dirty="0" smtClean="0"/>
          </a:p>
          <a:p>
            <a:r>
              <a:rPr lang="ja-JP" altLang="en-US" sz="2000" b="1" dirty="0" smtClean="0"/>
              <a:t>平成２７年　</a:t>
            </a:r>
            <a:r>
              <a:rPr lang="ja-JP" altLang="en-US" sz="2000" dirty="0" smtClean="0"/>
              <a:t>　地元ＩＴ企業と連携し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Matsue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オープンデータバンク開設</a:t>
            </a:r>
            <a:r>
              <a:rPr lang="ja-JP" altLang="en-US" sz="2000" dirty="0" smtClean="0"/>
              <a:t>　</a:t>
            </a:r>
            <a:endParaRPr lang="en-US" altLang="ja-JP" sz="2000" dirty="0" smtClean="0"/>
          </a:p>
          <a:p>
            <a:r>
              <a:rPr lang="ja-JP" altLang="en-US" sz="2000" dirty="0" smtClean="0"/>
              <a:t>　</a:t>
            </a:r>
            <a:endParaRPr lang="en-US" altLang="ja-JP" sz="2000" dirty="0" smtClean="0"/>
          </a:p>
          <a:p>
            <a:r>
              <a:rPr lang="ja-JP" altLang="en-US" sz="2000" b="1" dirty="0" smtClean="0"/>
              <a:t>平成２８年～</a:t>
            </a:r>
            <a:r>
              <a:rPr lang="ja-JP" altLang="en-US" sz="2000" b="1" dirty="0"/>
              <a:t>　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広報紙のオープンデータ化に向けた実証</a:t>
            </a:r>
            <a:r>
              <a:rPr lang="ja-JP" altLang="en-US" sz="2000" b="1" dirty="0">
                <a:solidFill>
                  <a:srgbClr val="FF0000"/>
                </a:solidFill>
              </a:rPr>
              <a:t>「マイ広報紙」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　　　　　　　　　</a:t>
            </a:r>
            <a:endParaRPr lang="ja-JP" altLang="en-US" sz="2000" dirty="0"/>
          </a:p>
        </p:txBody>
      </p:sp>
      <p:sp>
        <p:nvSpPr>
          <p:cNvPr id="18" name="下矢印 17"/>
          <p:cNvSpPr/>
          <p:nvPr/>
        </p:nvSpPr>
        <p:spPr>
          <a:xfrm>
            <a:off x="143606" y="1124744"/>
            <a:ext cx="360449" cy="48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3607" y="550800"/>
            <a:ext cx="8892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取組の歴史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820471" cy="476250"/>
          </a:xfrm>
        </p:spPr>
        <p:txBody>
          <a:bodyPr/>
          <a:lstStyle/>
          <a:p>
            <a:r>
              <a:rPr lang="ja-JP" altLang="en-US" dirty="0" smtClean="0"/>
              <a:t> 松江市のオープンデータ</a:t>
            </a:r>
            <a:endParaRPr kumimoji="1" lang="ja-JP" altLang="en-US" dirty="0"/>
          </a:p>
        </p:txBody>
      </p:sp>
      <p:sp>
        <p:nvSpPr>
          <p:cNvPr id="5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203380"/>
            <a:ext cx="2133600" cy="476250"/>
          </a:xfrm>
        </p:spPr>
        <p:txBody>
          <a:bodyPr/>
          <a:lstStyle/>
          <a:p>
            <a:pPr>
              <a:defRPr/>
            </a:pPr>
            <a:fld id="{0E6AABA1-76F3-4E40-AB7E-ABEA943AFDA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AutoShape 2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6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1" name="AutoShape 39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565638" y="3127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000" y="550800"/>
            <a:ext cx="8892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松江市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オープンデータサイトの</a:t>
            </a:r>
            <a:r>
              <a:rPr lang="ja-JP" altLang="en-US" sz="2400" b="1" dirty="0">
                <a:solidFill>
                  <a:schemeClr val="bg1"/>
                </a:solidFill>
              </a:rPr>
              <a:t>開設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5544" y="1130014"/>
            <a:ext cx="820891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「統計情報データベース」</a:t>
            </a:r>
            <a:r>
              <a:rPr lang="ja-JP" altLang="en-US" sz="2400" b="1" dirty="0" smtClean="0"/>
              <a:t>をインターネットで公開</a:t>
            </a:r>
            <a:r>
              <a:rPr lang="ja-JP" altLang="en-US" sz="2000" b="1" dirty="0" smtClean="0"/>
              <a:t>（平成</a:t>
            </a:r>
            <a:r>
              <a:rPr lang="en-US" altLang="ja-JP" sz="2000" b="1" dirty="0" smtClean="0"/>
              <a:t>19</a:t>
            </a:r>
            <a:r>
              <a:rPr lang="ja-JP" altLang="en-US" sz="2000" b="1" dirty="0" smtClean="0"/>
              <a:t>年～）</a:t>
            </a:r>
            <a:endParaRPr lang="en-US" altLang="ja-JP" dirty="0" smtClean="0"/>
          </a:p>
          <a:p>
            <a:pPr marL="342900" indent="-342900"/>
            <a:r>
              <a:rPr lang="ja-JP" altLang="en-US" sz="2000" dirty="0" smtClean="0">
                <a:latin typeface="+mn-ea"/>
              </a:rPr>
              <a:t>■</a:t>
            </a:r>
            <a:r>
              <a:rPr lang="en-US" altLang="ja-JP" sz="2000" dirty="0" smtClean="0"/>
              <a:t>429</a:t>
            </a:r>
            <a:r>
              <a:rPr lang="ja-JP" altLang="en-US" sz="2000" dirty="0" smtClean="0"/>
              <a:t>件のデータを</a:t>
            </a:r>
            <a:r>
              <a:rPr lang="ja-JP" altLang="en-US" sz="2000" dirty="0"/>
              <a:t>公開中</a:t>
            </a:r>
            <a:endParaRPr lang="en-US" altLang="ja-JP" sz="2000" dirty="0" smtClean="0"/>
          </a:p>
          <a:p>
            <a:pPr marL="342900" indent="-342900"/>
            <a:r>
              <a:rPr lang="ja-JP" altLang="en-US" sz="2000" dirty="0" smtClean="0">
                <a:latin typeface="+mn-ea"/>
              </a:rPr>
              <a:t>■</a:t>
            </a:r>
            <a:r>
              <a:rPr lang="ja-JP" altLang="en-US" sz="2000" dirty="0" smtClean="0">
                <a:solidFill>
                  <a:srgbClr val="FF0000"/>
                </a:solidFill>
              </a:rPr>
              <a:t>担当課で自由にデータ登録、更新できる仕組み</a:t>
            </a:r>
            <a:endParaRPr lang="en-US" altLang="ja-JP" sz="1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569" r="60272" b="6260"/>
          <a:stretch/>
        </p:blipFill>
        <p:spPr bwMode="auto">
          <a:xfrm>
            <a:off x="565638" y="2781348"/>
            <a:ext cx="3070257" cy="342203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楕円 12"/>
          <p:cNvSpPr/>
          <p:nvPr/>
        </p:nvSpPr>
        <p:spPr>
          <a:xfrm>
            <a:off x="571458" y="3204376"/>
            <a:ext cx="1000125" cy="542925"/>
          </a:xfrm>
          <a:prstGeom prst="ellipse">
            <a:avLst/>
          </a:prstGeom>
          <a:noFill/>
          <a:ln w="38100" cap="flat" cmpd="sng" algn="ctr">
            <a:solidFill>
              <a:srgbClr val="FF66CC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15" name="図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13400" r="85451" b="32028"/>
          <a:stretch/>
        </p:blipFill>
        <p:spPr bwMode="auto">
          <a:xfrm>
            <a:off x="4018098" y="2797494"/>
            <a:ext cx="1691554" cy="3091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楕円 17"/>
          <p:cNvSpPr/>
          <p:nvPr/>
        </p:nvSpPr>
        <p:spPr>
          <a:xfrm>
            <a:off x="4178808" y="3560004"/>
            <a:ext cx="1303294" cy="343535"/>
          </a:xfrm>
          <a:prstGeom prst="ellipse">
            <a:avLst/>
          </a:prstGeom>
          <a:noFill/>
          <a:ln w="38100" cap="flat" cmpd="sng" algn="ctr">
            <a:solidFill>
              <a:srgbClr val="FF66CC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20" name="図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t="28551" r="72630" b="26954"/>
          <a:stretch/>
        </p:blipFill>
        <p:spPr bwMode="auto">
          <a:xfrm>
            <a:off x="6279865" y="2781348"/>
            <a:ext cx="1792297" cy="3126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下矢印 18"/>
          <p:cNvSpPr/>
          <p:nvPr/>
        </p:nvSpPr>
        <p:spPr>
          <a:xfrm rot="16200000">
            <a:off x="5387932" y="3843247"/>
            <a:ext cx="1019415" cy="446525"/>
          </a:xfrm>
          <a:prstGeom prst="downArrow">
            <a:avLst/>
          </a:prstGeom>
          <a:solidFill>
            <a:srgbClr val="FF66CC"/>
          </a:solidFill>
          <a:ln w="28575" cap="flat" cmpd="sng" algn="ctr">
            <a:solidFill>
              <a:srgbClr val="FF66CC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1" name="下矢印 20"/>
          <p:cNvSpPr/>
          <p:nvPr/>
        </p:nvSpPr>
        <p:spPr>
          <a:xfrm rot="16200000">
            <a:off x="3423265" y="3843310"/>
            <a:ext cx="1019415" cy="446400"/>
          </a:xfrm>
          <a:prstGeom prst="downArrow">
            <a:avLst/>
          </a:prstGeom>
          <a:solidFill>
            <a:srgbClr val="FF66CC"/>
          </a:solidFill>
          <a:ln w="28575" cap="flat" cmpd="sng" algn="ctr">
            <a:solidFill>
              <a:srgbClr val="FF66CC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2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203380"/>
            <a:ext cx="2133600" cy="476250"/>
          </a:xfrm>
        </p:spPr>
        <p:txBody>
          <a:bodyPr/>
          <a:lstStyle/>
          <a:p>
            <a:pPr>
              <a:defRPr/>
            </a:pPr>
            <a:fld id="{0E6AABA1-76F3-4E40-AB7E-ABEA943AFDA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AutoShape 2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6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1" name="AutoShape 39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565638" y="3127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188640"/>
            <a:ext cx="828092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「統計情報データベース」の統計情報を選択すると・・・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764704"/>
            <a:ext cx="828092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公開しているデータは、主に</a:t>
            </a:r>
            <a:r>
              <a:rPr lang="ja-JP" altLang="en-US" sz="2000" b="1" u="sng" dirty="0" smtClean="0"/>
              <a:t>統計（数値）データ</a:t>
            </a:r>
            <a:endParaRPr lang="en-US" altLang="ja-JP" sz="2000" b="1" dirty="0" smtClean="0"/>
          </a:p>
          <a:p>
            <a:endParaRPr lang="en-US" altLang="ja-JP" sz="1100" dirty="0" smtClean="0"/>
          </a:p>
          <a:p>
            <a:r>
              <a:rPr lang="ja-JP" altLang="en-US" sz="2000" dirty="0" smtClean="0"/>
              <a:t>例えば・・・</a:t>
            </a:r>
            <a:endParaRPr lang="en-US" altLang="ja-JP" sz="2000" dirty="0" smtClean="0"/>
          </a:p>
          <a:p>
            <a:r>
              <a:rPr lang="ja-JP" altLang="en-US" sz="2000" b="1" dirty="0" smtClean="0"/>
              <a:t>町丁別年齢別人口や公民館区別のデータ等</a:t>
            </a:r>
            <a:r>
              <a:rPr lang="ja-JP" altLang="en-US" sz="2000" dirty="0" smtClean="0"/>
              <a:t>を公開中</a:t>
            </a:r>
            <a:endParaRPr lang="en-US" altLang="ja-JP" sz="2000" dirty="0" smtClean="0"/>
          </a:p>
        </p:txBody>
      </p:sp>
      <p:pic>
        <p:nvPicPr>
          <p:cNvPr id="15" name="Picture 4" descr="統計データ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56183"/>
            <a:ext cx="5616624" cy="3379268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539552" y="5877272"/>
            <a:ext cx="8280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担当部署で随時データの更新ができ、</a:t>
            </a:r>
            <a:r>
              <a:rPr lang="ja-JP" altLang="en-US" sz="2000" dirty="0" smtClean="0"/>
              <a:t>決裁文書も同時に出力される仕組み。</a:t>
            </a:r>
            <a:endParaRPr lang="en-US" altLang="ja-JP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903" y="2090385"/>
            <a:ext cx="4287566" cy="2563330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6174161" y="4764731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町丁別・年齢別人口集計表</a:t>
            </a:r>
            <a:endParaRPr kumimoji="1" lang="ja-JP" altLang="en-US" sz="1100" dirty="0"/>
          </a:p>
        </p:txBody>
      </p:sp>
      <p:sp>
        <p:nvSpPr>
          <p:cNvPr id="2" name="曲折矢印 1"/>
          <p:cNvSpPr/>
          <p:nvPr/>
        </p:nvSpPr>
        <p:spPr>
          <a:xfrm>
            <a:off x="2627784" y="2974596"/>
            <a:ext cx="1728192" cy="1167882"/>
          </a:xfrm>
          <a:prstGeom prst="bentArrow">
            <a:avLst>
              <a:gd name="adj1" fmla="val 25000"/>
              <a:gd name="adj2" fmla="val 24433"/>
              <a:gd name="adj3" fmla="val 25000"/>
              <a:gd name="adj4" fmla="val 43750"/>
            </a:avLst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820471" cy="476250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松江市のオープンデータ</a:t>
            </a:r>
            <a:endParaRPr kumimoji="1" lang="ja-JP" altLang="en-US" dirty="0"/>
          </a:p>
        </p:txBody>
      </p:sp>
      <p:sp>
        <p:nvSpPr>
          <p:cNvPr id="5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203380"/>
            <a:ext cx="2133600" cy="476250"/>
          </a:xfrm>
        </p:spPr>
        <p:txBody>
          <a:bodyPr/>
          <a:lstStyle/>
          <a:p>
            <a:pPr>
              <a:defRPr/>
            </a:pPr>
            <a:fld id="{0E6AABA1-76F3-4E40-AB7E-ABEA943AFDA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AutoShape 2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6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1" name="AutoShape 39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565638" y="3127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000" y="550800"/>
            <a:ext cx="8892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オープンデータを活用した地域産業振興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（平成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25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年～</a:t>
            </a:r>
            <a:r>
              <a:rPr lang="ja-JP" altLang="en-US" sz="2000" b="1" dirty="0">
                <a:solidFill>
                  <a:schemeClr val="bg1"/>
                </a:solidFill>
              </a:rPr>
              <a:t>平成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29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年）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8000" y="1080120"/>
            <a:ext cx="828092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/>
              <a:t>島根大学との共同研究</a:t>
            </a:r>
            <a:endParaRPr lang="en-US" altLang="ja-JP" sz="2000" dirty="0" smtClean="0"/>
          </a:p>
          <a:p>
            <a:pPr marL="342900" indent="-342900"/>
            <a:r>
              <a:rPr lang="ja-JP" altLang="en-US" sz="20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「松江ソーシャルネットワークマップシステム」</a:t>
            </a:r>
            <a:r>
              <a:rPr lang="ja-JP" altLang="en-US" sz="2400" dirty="0" smtClean="0"/>
              <a:t>構築</a:t>
            </a:r>
            <a:endParaRPr lang="en-US" altLang="ja-JP" sz="2400" dirty="0" smtClean="0"/>
          </a:p>
          <a:p>
            <a:r>
              <a:rPr lang="ja-JP" altLang="en-US" sz="2000" dirty="0" smtClean="0"/>
              <a:t>　　観光情報、歴史・文化情報のオープンデータ化に取り組んだ</a:t>
            </a:r>
            <a:endParaRPr lang="en-US" altLang="ja-JP" sz="2000" dirty="0" smtClean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l="14109" r="14499" b="13544"/>
          <a:stretch>
            <a:fillRect/>
          </a:stretch>
        </p:blipFill>
        <p:spPr bwMode="auto">
          <a:xfrm>
            <a:off x="395536" y="2492896"/>
            <a:ext cx="5711135" cy="3888432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 l="7939" t="22454" r="7386" b="4011"/>
          <a:stretch>
            <a:fillRect/>
          </a:stretch>
        </p:blipFill>
        <p:spPr bwMode="auto">
          <a:xfrm>
            <a:off x="4283968" y="2348880"/>
            <a:ext cx="4655889" cy="2808312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1378895" y="648373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松江ソーシャルネットワークマップシステム</a:t>
            </a:r>
            <a:endParaRPr kumimoji="1" lang="ja-JP" altLang="en-US" sz="1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79704" y="522920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イベントカレンダー</a:t>
            </a:r>
            <a:endParaRPr kumimoji="1" lang="ja-JP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292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820471" cy="476250"/>
          </a:xfrm>
        </p:spPr>
        <p:txBody>
          <a:bodyPr/>
          <a:lstStyle/>
          <a:p>
            <a:r>
              <a:rPr lang="ja-JP" altLang="en-US" dirty="0"/>
              <a:t>取組事例（オープンデータに関する取組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203380"/>
            <a:ext cx="2133600" cy="476250"/>
          </a:xfrm>
        </p:spPr>
        <p:txBody>
          <a:bodyPr/>
          <a:lstStyle/>
          <a:p>
            <a:pPr>
              <a:defRPr/>
            </a:pPr>
            <a:fld id="{0E6AABA1-76F3-4E40-AB7E-ABEA943AFDA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AutoShape 2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6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1" name="AutoShape 39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565638" y="3127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087159"/>
            <a:ext cx="828092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「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Matsue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オープンデータバンク」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(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自治体データカタログサイト）</a:t>
            </a:r>
            <a:endParaRPr lang="en-US" altLang="ja-JP" sz="1600" b="1" dirty="0" smtClean="0"/>
          </a:p>
          <a:p>
            <a:pPr marL="285750" indent="-285750">
              <a:buFont typeface="Wingdings" pitchFamily="2" charset="2"/>
              <a:buChar char="n"/>
            </a:pPr>
            <a:r>
              <a:rPr lang="ja-JP" altLang="en-US" dirty="0" smtClean="0"/>
              <a:t>地元ＩＴ企業が経済産業省のオープンデータ実証事業を受託し、松江市の公共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データ公開に取り組んでいる</a:t>
            </a:r>
            <a:endParaRPr lang="en-US" altLang="ja-JP" dirty="0" smtClean="0"/>
          </a:p>
          <a:p>
            <a:r>
              <a:rPr lang="ja-JP" altLang="en-US" sz="1400" dirty="0" smtClean="0"/>
              <a:t>■</a:t>
            </a:r>
            <a:r>
              <a:rPr lang="ja-JP" altLang="en-US" dirty="0" smtClean="0"/>
              <a:t>「統計情報データベース」に登録しているデータを、よりオープンデータにふさわしい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形式で公開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/>
              <a:t>目的のデータを効率良く探し、活用することのできるデータカタログサイト（施設情報・統計情報がメイン）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/>
              <a:t>開発は松江市の地域資源である「</a:t>
            </a:r>
            <a:r>
              <a:rPr lang="en-US" altLang="ja-JP" dirty="0" smtClean="0"/>
              <a:t>Ruby</a:t>
            </a:r>
            <a:r>
              <a:rPr lang="ja-JP" altLang="en-US" dirty="0" smtClean="0"/>
              <a:t>」を利用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3608" y="499568"/>
            <a:ext cx="8892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Matsue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オープンデータバンクの構築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（平成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27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年～）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22182" t="4932" r="23288" b="29313"/>
          <a:stretch>
            <a:fillRect/>
          </a:stretch>
        </p:blipFill>
        <p:spPr bwMode="auto">
          <a:xfrm>
            <a:off x="467544" y="3566532"/>
            <a:ext cx="5075593" cy="329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venter3 c13f030987f9dd552b04144b2389c5afeac55dc0f47d11cca046f2bf103ce1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6878" y="4289407"/>
            <a:ext cx="3379177" cy="2230257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5652120" y="6525344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アイデアコンテスト優秀賞作品「イベンター」</a:t>
            </a:r>
            <a:endParaRPr kumimoji="1" lang="ja-JP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292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取組事例（オープンデータに関する取組）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30252-513B-4271-8B81-0C301E0436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476672"/>
            <a:ext cx="8892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広報紙のオープンデータ化に向け 「マイ広報紙」実証（平成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28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年～）　　　　　　　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3457866"/>
            <a:ext cx="8892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アイデアソン、ハッカソンを開催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3288" y="4056450"/>
            <a:ext cx="8460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ja-JP" altLang="en-US" b="1" dirty="0" smtClean="0">
                <a:solidFill>
                  <a:srgbClr val="00B050"/>
                </a:solidFill>
              </a:rPr>
              <a:t>・オープンデータアイデアソン</a:t>
            </a:r>
            <a:r>
              <a:rPr lang="en-US" altLang="ja-JP" b="1" dirty="0" smtClean="0">
                <a:solidFill>
                  <a:srgbClr val="00B050"/>
                </a:solidFill>
              </a:rPr>
              <a:t>in</a:t>
            </a:r>
            <a:r>
              <a:rPr lang="ja-JP" altLang="en-US" b="1" dirty="0" smtClean="0">
                <a:solidFill>
                  <a:srgbClr val="00B050"/>
                </a:solidFill>
              </a:rPr>
              <a:t>松江（平成</a:t>
            </a:r>
            <a:r>
              <a:rPr lang="en-US" altLang="ja-JP" b="1" dirty="0" smtClean="0">
                <a:solidFill>
                  <a:srgbClr val="00B050"/>
                </a:solidFill>
              </a:rPr>
              <a:t>25</a:t>
            </a:r>
            <a:r>
              <a:rPr lang="ja-JP" altLang="en-US" b="1" dirty="0" smtClean="0">
                <a:solidFill>
                  <a:srgbClr val="00B050"/>
                </a:solidFill>
              </a:rPr>
              <a:t>年</a:t>
            </a:r>
            <a:r>
              <a:rPr lang="en-US" altLang="ja-JP" b="1" dirty="0" smtClean="0">
                <a:solidFill>
                  <a:srgbClr val="00B050"/>
                </a:solidFill>
              </a:rPr>
              <a:t>11</a:t>
            </a:r>
            <a:r>
              <a:rPr lang="ja-JP" altLang="en-US" b="1" dirty="0" smtClean="0">
                <a:solidFill>
                  <a:srgbClr val="00B050"/>
                </a:solidFill>
              </a:rPr>
              <a:t>月）</a:t>
            </a:r>
            <a:endParaRPr lang="en-US" altLang="ja-JP" b="1" dirty="0" smtClean="0">
              <a:solidFill>
                <a:srgbClr val="00B050"/>
              </a:solidFill>
            </a:endParaRPr>
          </a:p>
          <a:p>
            <a:pPr marL="0" lvl="1"/>
            <a:r>
              <a:rPr lang="ja-JP" altLang="en-US" b="1" dirty="0" smtClean="0">
                <a:solidFill>
                  <a:srgbClr val="00B050"/>
                </a:solidFill>
              </a:rPr>
              <a:t>・松江まちあるきオープンデータソン（平成</a:t>
            </a:r>
            <a:r>
              <a:rPr lang="en-US" altLang="ja-JP" b="1" dirty="0" smtClean="0">
                <a:solidFill>
                  <a:srgbClr val="00B050"/>
                </a:solidFill>
              </a:rPr>
              <a:t>26</a:t>
            </a:r>
            <a:r>
              <a:rPr lang="ja-JP" altLang="en-US" b="1" dirty="0" smtClean="0">
                <a:solidFill>
                  <a:srgbClr val="00B050"/>
                </a:solidFill>
              </a:rPr>
              <a:t>年</a:t>
            </a:r>
            <a:r>
              <a:rPr lang="en-US" altLang="ja-JP" b="1" dirty="0" smtClean="0">
                <a:solidFill>
                  <a:srgbClr val="00B050"/>
                </a:solidFill>
              </a:rPr>
              <a:t>12</a:t>
            </a:r>
            <a:r>
              <a:rPr lang="ja-JP" altLang="en-US" b="1" dirty="0" smtClean="0">
                <a:solidFill>
                  <a:srgbClr val="00B050"/>
                </a:solidFill>
              </a:rPr>
              <a:t>月）</a:t>
            </a:r>
            <a:endParaRPr lang="en-US" altLang="ja-JP" b="1" dirty="0" smtClean="0">
              <a:solidFill>
                <a:srgbClr val="00B050"/>
              </a:solidFill>
            </a:endParaRPr>
          </a:p>
          <a:p>
            <a:pPr marL="0" lvl="1"/>
            <a:r>
              <a:rPr lang="ja-JP" altLang="en-US" b="1" dirty="0" smtClean="0">
                <a:solidFill>
                  <a:srgbClr val="00B050"/>
                </a:solidFill>
              </a:rPr>
              <a:t>・オープンデータ活用歴史ハッカソン</a:t>
            </a:r>
            <a:r>
              <a:rPr lang="en-US" altLang="ja-JP" b="1" dirty="0" smtClean="0">
                <a:solidFill>
                  <a:srgbClr val="00B050"/>
                </a:solidFill>
              </a:rPr>
              <a:t>in</a:t>
            </a:r>
            <a:r>
              <a:rPr lang="ja-JP" altLang="en-US" b="1" dirty="0" smtClean="0">
                <a:solidFill>
                  <a:srgbClr val="00B050"/>
                </a:solidFill>
              </a:rPr>
              <a:t>松江（平成</a:t>
            </a:r>
            <a:r>
              <a:rPr lang="en-US" altLang="ja-JP" b="1" dirty="0" smtClean="0">
                <a:solidFill>
                  <a:srgbClr val="00B050"/>
                </a:solidFill>
              </a:rPr>
              <a:t>27</a:t>
            </a:r>
            <a:r>
              <a:rPr lang="ja-JP" altLang="en-US" b="1" dirty="0" smtClean="0">
                <a:solidFill>
                  <a:srgbClr val="00B050"/>
                </a:solidFill>
              </a:rPr>
              <a:t>年</a:t>
            </a:r>
            <a:r>
              <a:rPr lang="en-US" altLang="ja-JP" b="1" dirty="0" smtClean="0">
                <a:solidFill>
                  <a:srgbClr val="00B050"/>
                </a:solidFill>
              </a:rPr>
              <a:t>11</a:t>
            </a:r>
            <a:r>
              <a:rPr lang="ja-JP" altLang="en-US" b="1" dirty="0" smtClean="0">
                <a:solidFill>
                  <a:srgbClr val="00B050"/>
                </a:solidFill>
              </a:rPr>
              <a:t>月）</a:t>
            </a:r>
            <a:endParaRPr lang="en-US" altLang="ja-JP" b="1" dirty="0" smtClean="0">
              <a:solidFill>
                <a:srgbClr val="00B050"/>
              </a:solidFill>
            </a:endParaRPr>
          </a:p>
          <a:p>
            <a:pPr marL="0" lvl="1"/>
            <a:r>
              <a:rPr lang="ja-JP" altLang="en-US" b="1" dirty="0" smtClean="0">
                <a:solidFill>
                  <a:srgbClr val="00B050"/>
                </a:solidFill>
              </a:rPr>
              <a:t>・</a:t>
            </a:r>
            <a:r>
              <a:rPr lang="ja-JP" altLang="ja-JP" b="1" dirty="0" smtClean="0">
                <a:solidFill>
                  <a:srgbClr val="00B050"/>
                </a:solidFill>
              </a:rPr>
              <a:t>歩行者移動支援</a:t>
            </a:r>
            <a:r>
              <a:rPr lang="ja-JP" altLang="en-US" b="1" dirty="0" smtClean="0">
                <a:solidFill>
                  <a:srgbClr val="00B050"/>
                </a:solidFill>
              </a:rPr>
              <a:t>アイデアソン</a:t>
            </a:r>
            <a:r>
              <a:rPr lang="ja-JP" altLang="ja-JP" b="1" dirty="0" smtClean="0">
                <a:solidFill>
                  <a:srgbClr val="00B050"/>
                </a:solidFill>
              </a:rPr>
              <a:t>＠松江</a:t>
            </a:r>
            <a:r>
              <a:rPr lang="ja-JP" altLang="en-US" b="1" dirty="0" smtClean="0">
                <a:solidFill>
                  <a:srgbClr val="00B050"/>
                </a:solidFill>
              </a:rPr>
              <a:t>（平成</a:t>
            </a:r>
            <a:r>
              <a:rPr lang="en-US" altLang="ja-JP" b="1" dirty="0" smtClean="0">
                <a:solidFill>
                  <a:srgbClr val="00B050"/>
                </a:solidFill>
              </a:rPr>
              <a:t>28</a:t>
            </a:r>
            <a:r>
              <a:rPr lang="ja-JP" altLang="en-US" b="1" dirty="0" smtClean="0">
                <a:solidFill>
                  <a:srgbClr val="00B050"/>
                </a:solidFill>
              </a:rPr>
              <a:t>年</a:t>
            </a:r>
            <a:r>
              <a:rPr lang="en-US" altLang="ja-JP" b="1" dirty="0" smtClean="0">
                <a:solidFill>
                  <a:srgbClr val="00B050"/>
                </a:solidFill>
              </a:rPr>
              <a:t>2</a:t>
            </a:r>
            <a:r>
              <a:rPr lang="ja-JP" altLang="en-US" b="1" dirty="0" smtClean="0">
                <a:solidFill>
                  <a:srgbClr val="00B050"/>
                </a:solidFill>
              </a:rPr>
              <a:t>月）</a:t>
            </a:r>
            <a:endParaRPr lang="en-US" altLang="ja-JP" b="1" dirty="0" smtClean="0">
              <a:solidFill>
                <a:srgbClr val="00B050"/>
              </a:solidFill>
            </a:endParaRPr>
          </a:p>
          <a:p>
            <a:pPr marL="0" lvl="1"/>
            <a:r>
              <a:rPr lang="ja-JP" altLang="en-US" sz="1400" dirty="0" smtClean="0"/>
              <a:t>　　移動シーンの様々なバリアを解消するために、オープンデータを用いたアイデア出しやアプリ開発を提案</a:t>
            </a:r>
            <a:endParaRPr lang="en-US" altLang="ja-JP" sz="1400" dirty="0" smtClean="0"/>
          </a:p>
          <a:p>
            <a:pPr marL="0" lvl="1"/>
            <a:r>
              <a:rPr lang="ja-JP" altLang="en-US" b="1" dirty="0" smtClean="0">
                <a:solidFill>
                  <a:srgbClr val="00B050"/>
                </a:solidFill>
              </a:rPr>
              <a:t>・Ｇ空間情報活用ワークショップへの参加（平成</a:t>
            </a:r>
            <a:r>
              <a:rPr lang="en-US" altLang="ja-JP" b="1" dirty="0" smtClean="0">
                <a:solidFill>
                  <a:srgbClr val="00B050"/>
                </a:solidFill>
              </a:rPr>
              <a:t>28</a:t>
            </a:r>
            <a:r>
              <a:rPr lang="ja-JP" altLang="en-US" b="1" dirty="0" smtClean="0">
                <a:solidFill>
                  <a:srgbClr val="00B050"/>
                </a:solidFill>
              </a:rPr>
              <a:t>年</a:t>
            </a:r>
            <a:r>
              <a:rPr lang="en-US" altLang="ja-JP" b="1" dirty="0" smtClean="0">
                <a:solidFill>
                  <a:srgbClr val="00B050"/>
                </a:solidFill>
              </a:rPr>
              <a:t>12</a:t>
            </a:r>
            <a:r>
              <a:rPr lang="ja-JP" altLang="en-US" b="1" dirty="0" smtClean="0">
                <a:solidFill>
                  <a:srgbClr val="00B050"/>
                </a:solidFill>
              </a:rPr>
              <a:t>月）</a:t>
            </a:r>
            <a:endParaRPr lang="en-US" altLang="ja-JP" b="1" dirty="0" smtClean="0">
              <a:solidFill>
                <a:srgbClr val="00B050"/>
              </a:solidFill>
            </a:endParaRPr>
          </a:p>
          <a:p>
            <a:pPr marL="0" lvl="1"/>
            <a:r>
              <a:rPr lang="ja-JP" altLang="en-US" sz="1400" dirty="0" smtClean="0"/>
              <a:t>　　松江市の観光課題解決をテーマにしたワークショップ</a:t>
            </a:r>
            <a:endParaRPr lang="en-US" altLang="ja-JP" sz="1400" dirty="0" smtClean="0"/>
          </a:p>
          <a:p>
            <a:pPr marL="0" lvl="1"/>
            <a:r>
              <a:rPr lang="ja-JP" altLang="en-US" b="1" dirty="0" smtClean="0">
                <a:solidFill>
                  <a:srgbClr val="00B050"/>
                </a:solidFill>
              </a:rPr>
              <a:t>・</a:t>
            </a:r>
            <a:r>
              <a:rPr lang="en-US" altLang="ja-JP" dirty="0">
                <a:solidFill>
                  <a:srgbClr val="00B050"/>
                </a:solidFill>
              </a:rPr>
              <a:t>FOSS4G</a:t>
            </a:r>
            <a:r>
              <a:rPr lang="ja-JP" altLang="en-US" dirty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rgbClr val="00B050"/>
                </a:solidFill>
              </a:rPr>
              <a:t>Matsue</a:t>
            </a:r>
            <a:r>
              <a:rPr lang="ja-JP" altLang="en-US" b="1" dirty="0">
                <a:solidFill>
                  <a:srgbClr val="00B050"/>
                </a:solidFill>
              </a:rPr>
              <a:t>（平成</a:t>
            </a:r>
            <a:r>
              <a:rPr lang="en-US" altLang="ja-JP" b="1" dirty="0">
                <a:solidFill>
                  <a:srgbClr val="00B050"/>
                </a:solidFill>
              </a:rPr>
              <a:t>29</a:t>
            </a:r>
            <a:r>
              <a:rPr lang="ja-JP" altLang="en-US" b="1" dirty="0">
                <a:solidFill>
                  <a:srgbClr val="00B050"/>
                </a:solidFill>
              </a:rPr>
              <a:t>年</a:t>
            </a:r>
            <a:r>
              <a:rPr lang="en-US" altLang="ja-JP" b="1" dirty="0">
                <a:solidFill>
                  <a:srgbClr val="00B050"/>
                </a:solidFill>
              </a:rPr>
              <a:t>11</a:t>
            </a:r>
            <a:r>
              <a:rPr lang="ja-JP" altLang="en-US" b="1" dirty="0" err="1">
                <a:solidFill>
                  <a:srgbClr val="00B050"/>
                </a:solidFill>
              </a:rPr>
              <a:t>、</a:t>
            </a:r>
            <a:r>
              <a:rPr lang="en-US" altLang="ja-JP" b="1" dirty="0">
                <a:solidFill>
                  <a:srgbClr val="00B050"/>
                </a:solidFill>
              </a:rPr>
              <a:t>12</a:t>
            </a:r>
            <a:r>
              <a:rPr lang="ja-JP" altLang="en-US" b="1" dirty="0">
                <a:solidFill>
                  <a:srgbClr val="00B050"/>
                </a:solidFill>
              </a:rPr>
              <a:t>月）</a:t>
            </a:r>
            <a:endParaRPr lang="en-US" altLang="ja-JP" b="1" dirty="0">
              <a:solidFill>
                <a:srgbClr val="00B050"/>
              </a:solidFill>
            </a:endParaRPr>
          </a:p>
          <a:p>
            <a:pPr marL="0" lvl="1"/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Matsue</a:t>
            </a:r>
            <a:r>
              <a:rPr lang="ja-JP" altLang="en-US" sz="1400" dirty="0" smtClean="0"/>
              <a:t>オープンデータバンク、地図情報ソフトウエア</a:t>
            </a:r>
            <a:r>
              <a:rPr lang="en-US" altLang="ja-JP" sz="1400" dirty="0" smtClean="0"/>
              <a:t>QGIS</a:t>
            </a:r>
            <a:r>
              <a:rPr lang="ja-JP" altLang="en-US" sz="1400" dirty="0" smtClean="0"/>
              <a:t>を活用した地域課題解決ワークショップ</a:t>
            </a:r>
            <a:endParaRPr lang="en-US" altLang="ja-JP" sz="1400" dirty="0" smtClean="0"/>
          </a:p>
          <a:p>
            <a:endParaRPr lang="en-US" altLang="ja-JP" dirty="0" smtClean="0"/>
          </a:p>
        </p:txBody>
      </p:sp>
      <p:sp>
        <p:nvSpPr>
          <p:cNvPr id="7" name="右矢印 6"/>
          <p:cNvSpPr/>
          <p:nvPr/>
        </p:nvSpPr>
        <p:spPr>
          <a:xfrm>
            <a:off x="2411760" y="1700808"/>
            <a:ext cx="638706" cy="1008112"/>
          </a:xfrm>
          <a:prstGeom prst="rightArrow">
            <a:avLst>
              <a:gd name="adj1" fmla="val 50000"/>
              <a:gd name="adj2" fmla="val 48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6847" y="299461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紙の広報紙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95209" y="303396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マイ広報</a:t>
            </a:r>
            <a:r>
              <a:rPr kumimoji="1" lang="ja-JP" altLang="en-US" sz="1400" dirty="0" smtClean="0"/>
              <a:t>紙実証</a:t>
            </a:r>
            <a:endParaRPr kumimoji="1" lang="ja-JP" altLang="en-US" sz="1400" dirty="0"/>
          </a:p>
        </p:txBody>
      </p:sp>
      <p:sp>
        <p:nvSpPr>
          <p:cNvPr id="16" name="右矢印 15"/>
          <p:cNvSpPr/>
          <p:nvPr/>
        </p:nvSpPr>
        <p:spPr>
          <a:xfrm>
            <a:off x="5796136" y="1700808"/>
            <a:ext cx="648072" cy="1008112"/>
          </a:xfrm>
          <a:prstGeom prst="rightArrow">
            <a:avLst>
              <a:gd name="adj1" fmla="val 50000"/>
              <a:gd name="adj2" fmla="val 48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4959" y="1343827"/>
            <a:ext cx="24245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（目標）</a:t>
            </a:r>
            <a:endParaRPr kumimoji="1" lang="en-US" altLang="ja-JP" dirty="0" smtClean="0"/>
          </a:p>
          <a:p>
            <a:r>
              <a:rPr lang="ja-JP" altLang="en-US" sz="1400" dirty="0" smtClean="0"/>
              <a:t>・アクセス、ダウンロード件数</a:t>
            </a:r>
            <a:endParaRPr lang="en-US" altLang="ja-JP" sz="1400" dirty="0" smtClean="0"/>
          </a:p>
          <a:p>
            <a:r>
              <a:rPr lang="ja-JP" altLang="en-US" sz="1400" dirty="0" smtClean="0"/>
              <a:t>　を分析し、より読んでもらえ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err="1" smtClean="0"/>
              <a:t>る</a:t>
            </a:r>
            <a:r>
              <a:rPr lang="ja-JP" altLang="en-US" sz="1400" dirty="0" smtClean="0"/>
              <a:t>記事を編集</a:t>
            </a:r>
            <a:endParaRPr lang="en-US" altLang="ja-JP" sz="1400" dirty="0" smtClean="0"/>
          </a:p>
          <a:p>
            <a:r>
              <a:rPr lang="ja-JP" altLang="en-US" sz="1400" dirty="0" smtClean="0"/>
              <a:t>・</a:t>
            </a:r>
            <a:r>
              <a:rPr lang="ja-JP" altLang="en-US" sz="1400" dirty="0"/>
              <a:t>読み手のニーズに合った</a:t>
            </a:r>
            <a:endParaRPr lang="en-US" altLang="ja-JP" sz="1400" dirty="0"/>
          </a:p>
          <a:p>
            <a:r>
              <a:rPr lang="ja-JP" altLang="en-US" sz="1400" dirty="0"/>
              <a:t>　情報を個別に発信</a:t>
            </a:r>
            <a:endParaRPr lang="en-US" altLang="ja-JP" sz="1400" dirty="0"/>
          </a:p>
          <a:p>
            <a:r>
              <a:rPr kumimoji="1" lang="ja-JP" altLang="en-US" sz="1400" dirty="0" smtClean="0"/>
              <a:t>・市の魅力を全国に発信</a:t>
            </a:r>
            <a:endParaRPr kumimoji="1" lang="ja-JP" altLang="en-US" sz="1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314"/>
            <a:ext cx="1399046" cy="1998618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5" t="12550" r="36148" b="45599"/>
          <a:stretch/>
        </p:blipFill>
        <p:spPr bwMode="auto">
          <a:xfrm>
            <a:off x="3203848" y="1040016"/>
            <a:ext cx="2294890" cy="2010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820471" cy="47625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6600"/>
                </a:solidFill>
              </a:rPr>
              <a:t>オープンデータに取り組むために①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5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203380"/>
            <a:ext cx="2133600" cy="476250"/>
          </a:xfrm>
        </p:spPr>
        <p:txBody>
          <a:bodyPr/>
          <a:lstStyle/>
          <a:p>
            <a:pPr>
              <a:defRPr/>
            </a:pPr>
            <a:fld id="{0E6AABA1-76F3-4E40-AB7E-ABEA943AFDA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AutoShape 2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6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1" name="AutoShape 39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565638" y="3127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4696" y="550800"/>
            <a:ext cx="828000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データ</a:t>
            </a:r>
            <a:r>
              <a:rPr lang="ja-JP" altLang="en-US" sz="2400" b="1" dirty="0">
                <a:solidFill>
                  <a:schemeClr val="bg1"/>
                </a:solidFill>
              </a:rPr>
              <a:t>公開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への壁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4697" y="1131334"/>
            <a:ext cx="8280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ja-JP" altLang="ja-JP" dirty="0"/>
              <a:t>庁内的に関心が</a:t>
            </a:r>
            <a:r>
              <a:rPr lang="ja-JP" altLang="ja-JP" dirty="0" smtClean="0"/>
              <a:t>ない</a:t>
            </a:r>
            <a:endParaRPr lang="en-US" altLang="ja-JP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ja-JP" altLang="ja-JP" dirty="0"/>
              <a:t>データが役立つ実感がない。どんなデータが必要とされているか</a:t>
            </a:r>
            <a:r>
              <a:rPr lang="ja-JP" altLang="ja-JP" dirty="0" smtClean="0"/>
              <a:t>わからない</a:t>
            </a:r>
            <a:endParaRPr lang="en-US" altLang="ja-JP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ja-JP" altLang="ja-JP" dirty="0"/>
              <a:t>公開することに労力がかかる。人員が</a:t>
            </a:r>
            <a:r>
              <a:rPr lang="ja-JP" altLang="ja-JP" dirty="0" smtClean="0"/>
              <a:t>いない</a:t>
            </a:r>
            <a:endParaRPr lang="en-US" altLang="ja-JP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ja-JP" altLang="ja-JP" dirty="0"/>
              <a:t>個人情報などプライバシーへ</a:t>
            </a:r>
            <a:r>
              <a:rPr lang="ja-JP" altLang="ja-JP" dirty="0" smtClean="0"/>
              <a:t>の</a:t>
            </a:r>
            <a:r>
              <a:rPr lang="ja-JP" altLang="en-US" dirty="0" smtClean="0"/>
              <a:t>配慮　　など</a:t>
            </a:r>
            <a:endParaRPr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4695" y="2958262"/>
            <a:ext cx="828000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ja-JP" altLang="ja-JP" dirty="0"/>
              <a:t>オープンデータに取り組む前</a:t>
            </a:r>
            <a:r>
              <a:rPr lang="ja-JP" altLang="ja-JP" dirty="0" smtClean="0"/>
              <a:t>に</a:t>
            </a:r>
            <a:r>
              <a:rPr lang="ja-JP" altLang="en-US" dirty="0" smtClean="0"/>
              <a:t>、データの大切さを実感しよう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4961" y="3513125"/>
            <a:ext cx="8280000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ja-JP" sz="1600" dirty="0" smtClean="0"/>
              <a:t>前例</a:t>
            </a:r>
            <a:r>
              <a:rPr lang="ja-JP" altLang="ja-JP" sz="1600" dirty="0"/>
              <a:t>、経験、思い込みだけで仕事を</a:t>
            </a:r>
            <a:r>
              <a:rPr lang="ja-JP" altLang="ja-JP" sz="1600" dirty="0" smtClean="0"/>
              <a:t>して</a:t>
            </a:r>
            <a:r>
              <a:rPr lang="ja-JP" altLang="en-US" sz="1600" dirty="0" smtClean="0"/>
              <a:t>おり、</a:t>
            </a:r>
            <a:r>
              <a:rPr lang="ja-JP" altLang="ja-JP" sz="1600" dirty="0" smtClean="0"/>
              <a:t>データ</a:t>
            </a:r>
            <a:r>
              <a:rPr lang="ja-JP" altLang="ja-JP" sz="1600" dirty="0"/>
              <a:t>が</a:t>
            </a:r>
            <a:r>
              <a:rPr lang="ja-JP" altLang="ja-JP" sz="1600" dirty="0" smtClean="0"/>
              <a:t>役立つ</a:t>
            </a:r>
            <a:r>
              <a:rPr lang="ja-JP" altLang="ja-JP" sz="1600" dirty="0"/>
              <a:t>という実感が乏しいのでは</a:t>
            </a:r>
            <a:r>
              <a:rPr lang="ja-JP" altLang="ja-JP" sz="1600" dirty="0" smtClean="0"/>
              <a:t>？</a:t>
            </a:r>
            <a:endParaRPr lang="en-US" altLang="ja-JP" sz="1600" dirty="0" smtClean="0"/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まずは</a:t>
            </a:r>
            <a:r>
              <a:rPr lang="ja-JP" altLang="ja-JP" b="1" dirty="0" smtClean="0">
                <a:solidFill>
                  <a:srgbClr val="FF0000"/>
                </a:solidFill>
              </a:rPr>
              <a:t>自分</a:t>
            </a:r>
            <a:r>
              <a:rPr lang="ja-JP" altLang="ja-JP" b="1" dirty="0">
                <a:solidFill>
                  <a:srgbClr val="FF0000"/>
                </a:solidFill>
              </a:rPr>
              <a:t>たちの意識を変えていこう</a:t>
            </a:r>
            <a:r>
              <a:rPr lang="ja-JP" altLang="en-US" b="1" dirty="0">
                <a:solidFill>
                  <a:srgbClr val="FF0000"/>
                </a:solidFill>
              </a:rPr>
              <a:t>！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dirty="0" smtClean="0"/>
              <a:t>① </a:t>
            </a:r>
            <a:r>
              <a:rPr lang="ja-JP" altLang="ja-JP" dirty="0" smtClean="0"/>
              <a:t>庁内</a:t>
            </a:r>
            <a:r>
              <a:rPr lang="ja-JP" altLang="ja-JP" dirty="0"/>
              <a:t>のどこにどんなデータ</a:t>
            </a:r>
            <a:r>
              <a:rPr lang="ja-JP" altLang="ja-JP" dirty="0" smtClean="0"/>
              <a:t>があるか・・・庁内のデータの棚卸し</a:t>
            </a:r>
            <a:endParaRPr lang="en-US" altLang="ja-JP" dirty="0" smtClean="0"/>
          </a:p>
          <a:p>
            <a:r>
              <a:rPr lang="ja-JP" altLang="en-US" dirty="0" smtClean="0"/>
              <a:t>② みつけた</a:t>
            </a:r>
            <a:r>
              <a:rPr lang="ja-JP" altLang="ja-JP" dirty="0" smtClean="0"/>
              <a:t>データ、統計を利用する習慣をつけよう！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  </a:t>
            </a:r>
            <a:r>
              <a:rPr lang="ja-JP" altLang="ja-JP" dirty="0" smtClean="0"/>
              <a:t>データ</a:t>
            </a:r>
            <a:r>
              <a:rPr lang="ja-JP" altLang="ja-JP" dirty="0"/>
              <a:t>は正直。政策立案、効果検証</a:t>
            </a:r>
            <a:r>
              <a:rPr lang="ja-JP" altLang="ja-JP" dirty="0" smtClean="0"/>
              <a:t>で利用</a:t>
            </a:r>
            <a:r>
              <a:rPr lang="ja-JP" altLang="ja-JP" dirty="0"/>
              <a:t>してみよう！</a:t>
            </a:r>
            <a:r>
              <a:rPr lang="ja-JP" altLang="en-US" dirty="0" smtClean="0"/>
              <a:t> </a:t>
            </a:r>
            <a:endParaRPr lang="en-US" altLang="ja-JP" dirty="0" err="1"/>
          </a:p>
          <a:p>
            <a:r>
              <a:rPr lang="ja-JP" altLang="en-US" dirty="0" smtClean="0"/>
              <a:t>③ </a:t>
            </a:r>
            <a:r>
              <a:rPr lang="ja-JP" altLang="ja-JP" dirty="0" smtClean="0"/>
              <a:t>住民</a:t>
            </a:r>
            <a:r>
              <a:rPr lang="ja-JP" altLang="ja-JP" dirty="0"/>
              <a:t>に同じ情報を提供</a:t>
            </a:r>
            <a:r>
              <a:rPr lang="ja-JP" altLang="ja-JP" dirty="0" smtClean="0"/>
              <a:t>して</a:t>
            </a:r>
            <a:r>
              <a:rPr lang="ja-JP" altLang="en-US" dirty="0" smtClean="0"/>
              <a:t>一緒に</a:t>
            </a:r>
            <a:r>
              <a:rPr lang="ja-JP" altLang="ja-JP" dirty="0" smtClean="0"/>
              <a:t>議論</a:t>
            </a:r>
            <a:r>
              <a:rPr lang="ja-JP" altLang="ja-JP" dirty="0"/>
              <a:t>しよう！・・・協働・共創にも</a:t>
            </a:r>
            <a:r>
              <a:rPr lang="ja-JP" altLang="ja-JP" dirty="0" smtClean="0"/>
              <a:t>効果的</a:t>
            </a:r>
            <a:endParaRPr lang="en-US" altLang="ja-JP" dirty="0"/>
          </a:p>
          <a:p>
            <a:endParaRPr lang="en-US" altLang="ja-JP" dirty="0" smtClean="0"/>
          </a:p>
          <a:p>
            <a:pPr algn="just">
              <a:spcAft>
                <a:spcPts val="0"/>
              </a:spcAft>
            </a:pPr>
            <a:r>
              <a:rPr lang="ja-JP" altLang="en-US" dirty="0" smtClean="0"/>
              <a:t>　　→</a:t>
            </a:r>
            <a:r>
              <a:rPr lang="ja-JP" altLang="ja-JP" sz="2000" b="1" dirty="0">
                <a:solidFill>
                  <a:srgbClr val="FF0000"/>
                </a:solidFill>
              </a:rPr>
              <a:t>データの</a:t>
            </a:r>
            <a:r>
              <a:rPr lang="ja-JP" altLang="en-US" sz="2000" b="1" dirty="0">
                <a:solidFill>
                  <a:srgbClr val="FF0000"/>
                </a:solidFill>
              </a:rPr>
              <a:t>大切さ</a:t>
            </a:r>
            <a:r>
              <a:rPr lang="ja-JP" altLang="ja-JP" sz="2000" b="1" dirty="0">
                <a:solidFill>
                  <a:srgbClr val="FF0000"/>
                </a:solidFill>
              </a:rPr>
              <a:t>、どんなデータが求められているのか</a:t>
            </a:r>
            <a:r>
              <a:rPr lang="ja-JP" altLang="ja-JP" sz="2000" b="1" dirty="0" smtClean="0">
                <a:solidFill>
                  <a:srgbClr val="FF0000"/>
                </a:solidFill>
              </a:rPr>
              <a:t>に</a:t>
            </a:r>
            <a:r>
              <a:rPr lang="ja-JP" altLang="en-US" sz="2000" b="1" dirty="0">
                <a:solidFill>
                  <a:srgbClr val="FF0000"/>
                </a:solidFill>
              </a:rPr>
              <a:t>気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が付く</a:t>
            </a:r>
            <a:endParaRPr lang="ja-JP" altLang="ja-JP" sz="2000" b="1" dirty="0">
              <a:solidFill>
                <a:srgbClr val="FF0000"/>
              </a:solidFill>
            </a:endParaRPr>
          </a:p>
          <a:p>
            <a:r>
              <a:rPr lang="ja-JP" altLang="en-US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　 </a:t>
            </a:r>
            <a:r>
              <a:rPr lang="ja-JP" altLang="ja-JP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→</a:t>
            </a:r>
            <a:r>
              <a:rPr lang="ja-JP" altLang="en-US" sz="2000" b="1" dirty="0">
                <a:solidFill>
                  <a:srgbClr val="FF0000"/>
                </a:solidFill>
              </a:rPr>
              <a:t>効果が上がれば、</a:t>
            </a:r>
            <a:r>
              <a:rPr lang="ja-JP" altLang="ja-JP" sz="2000" b="1" dirty="0">
                <a:solidFill>
                  <a:srgbClr val="FF0000"/>
                </a:solidFill>
              </a:rPr>
              <a:t>庁内の理解を得やすく</a:t>
            </a:r>
            <a:r>
              <a:rPr lang="ja-JP" altLang="ja-JP" sz="2000" b="1" dirty="0" smtClean="0">
                <a:solidFill>
                  <a:srgbClr val="FF0000"/>
                </a:solidFill>
              </a:rPr>
              <a:t>なる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978187" y="2411122"/>
            <a:ext cx="864096" cy="467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X:\政策企画課\平成３０年度\固有文書\11_統計関係\Ｂ　統計政策\03　オープンデータ\島根県\オープンデータ研修会(20181010）\発表資料\写真サンプル\20181002184547\20181002184526\イラストpresentation_kaigi_woma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1800200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3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820471" cy="47625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6600"/>
                </a:solidFill>
              </a:rPr>
              <a:t>オープンデータに取り組むために②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5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203380"/>
            <a:ext cx="2133600" cy="476250"/>
          </a:xfrm>
        </p:spPr>
        <p:txBody>
          <a:bodyPr/>
          <a:lstStyle/>
          <a:p>
            <a:pPr>
              <a:defRPr/>
            </a:pPr>
            <a:fld id="{0E6AABA1-76F3-4E40-AB7E-ABEA943AFDA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AutoShape 2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6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1" name="AutoShape 39" descr="http://www7.ocn.ne.jp/~barrier/SYUWATOORI.files/image010.jpg"/>
          <p:cNvSpPr>
            <a:spLocks noChangeAspect="1" noChangeArrowheads="1"/>
          </p:cNvSpPr>
          <p:nvPr/>
        </p:nvSpPr>
        <p:spPr bwMode="auto">
          <a:xfrm>
            <a:off x="565638" y="3127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4696" y="550800"/>
            <a:ext cx="828000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</a:rPr>
              <a:t>どんなデータを公開するか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～公開することが目的にならないために～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4962" y="1088379"/>
            <a:ext cx="82800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kern="100" dirty="0" smtClean="0"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■</a:t>
            </a:r>
            <a:r>
              <a:rPr lang="ja-JP" altLang="en-US" kern="100" dirty="0" smtClean="0"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</a:t>
            </a:r>
            <a:r>
              <a:rPr lang="ja-JP" altLang="ja-JP" dirty="0" smtClean="0"/>
              <a:t>ニーズ</a:t>
            </a:r>
            <a:r>
              <a:rPr lang="ja-JP" altLang="en-US" dirty="0"/>
              <a:t>を常に</a:t>
            </a:r>
            <a:r>
              <a:rPr lang="ja-JP" altLang="ja-JP" dirty="0"/>
              <a:t>把握</a:t>
            </a:r>
            <a:r>
              <a:rPr lang="ja-JP" altLang="en-US" dirty="0" smtClean="0"/>
              <a:t>する（</a:t>
            </a:r>
            <a:r>
              <a:rPr lang="ja-JP" altLang="ja-JP" dirty="0"/>
              <a:t>求められているデータなの</a:t>
            </a:r>
            <a:r>
              <a:rPr lang="ja-JP" altLang="ja-JP" dirty="0" smtClean="0"/>
              <a:t>か</a:t>
            </a:r>
            <a:r>
              <a:rPr lang="ja-JP" altLang="en-US" dirty="0" smtClean="0"/>
              <a:t> </a:t>
            </a:r>
            <a:r>
              <a:rPr lang="ja-JP" altLang="ja-JP" dirty="0" smtClean="0"/>
              <a:t>扱いやすいデータ形式か</a:t>
            </a:r>
            <a:r>
              <a:rPr lang="ja-JP" altLang="en-US" dirty="0" smtClean="0"/>
              <a:t>）</a:t>
            </a:r>
            <a:endParaRPr lang="ja-JP" altLang="ja-JP" dirty="0"/>
          </a:p>
          <a:p>
            <a:pPr algn="just">
              <a:spcAft>
                <a:spcPts val="0"/>
              </a:spcAft>
            </a:pPr>
            <a:r>
              <a:rPr lang="ja-JP" altLang="ja-JP" dirty="0"/>
              <a:t>　　</a:t>
            </a:r>
            <a:r>
              <a:rPr lang="ja-JP" altLang="en-US" dirty="0" smtClean="0"/>
              <a:t>　　</a:t>
            </a:r>
            <a:r>
              <a:rPr lang="ja-JP" altLang="ja-JP" dirty="0" smtClean="0"/>
              <a:t>例</a:t>
            </a:r>
            <a:r>
              <a:rPr lang="ja-JP" altLang="ja-JP" dirty="0"/>
              <a:t>：事業者への</a:t>
            </a:r>
            <a:r>
              <a:rPr lang="ja-JP" altLang="ja-JP" dirty="0" smtClean="0"/>
              <a:t>アンケート</a:t>
            </a:r>
            <a:r>
              <a:rPr lang="ja-JP" altLang="en-US" dirty="0" smtClean="0"/>
              <a:t>や</a:t>
            </a:r>
            <a:r>
              <a:rPr lang="ja-JP" altLang="ja-JP" dirty="0" smtClean="0"/>
              <a:t>ワークショップ</a:t>
            </a:r>
            <a:r>
              <a:rPr lang="ja-JP" altLang="ja-JP" dirty="0"/>
              <a:t>開催</a:t>
            </a:r>
            <a:endParaRPr lang="en-US" altLang="ja-JP" dirty="0"/>
          </a:p>
          <a:p>
            <a:pPr algn="just"/>
            <a:r>
              <a:rPr lang="ja-JP" altLang="en-US" sz="1400" kern="100" dirty="0" smtClean="0"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■  </a:t>
            </a:r>
            <a:r>
              <a:rPr lang="ja-JP" altLang="en-US" dirty="0"/>
              <a:t>常にホットなデータに更新</a:t>
            </a:r>
            <a:r>
              <a:rPr lang="ja-JP" altLang="en-US" dirty="0" smtClean="0"/>
              <a:t>する（毎月更新など出来るだけ短い期間で）</a:t>
            </a:r>
            <a:endParaRPr lang="en-US" altLang="ja-JP" dirty="0"/>
          </a:p>
          <a:p>
            <a:pPr algn="just"/>
            <a:r>
              <a:rPr lang="ja-JP" altLang="en-US" sz="1400" kern="100" dirty="0" smtClean="0"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■  </a:t>
            </a:r>
            <a:r>
              <a:rPr lang="ja-JP" altLang="ja-JP" dirty="0" smtClean="0"/>
              <a:t>行政側</a:t>
            </a:r>
            <a:r>
              <a:rPr lang="ja-JP" altLang="ja-JP" dirty="0"/>
              <a:t>でアピールしたい、協働を進めたい分野を積極的に</a:t>
            </a:r>
            <a:r>
              <a:rPr lang="ja-JP" altLang="ja-JP" dirty="0" smtClean="0"/>
              <a:t>公開</a:t>
            </a:r>
            <a:r>
              <a:rPr lang="ja-JP" altLang="en-US" dirty="0" smtClean="0"/>
              <a:t>してみる</a:t>
            </a:r>
            <a:endParaRPr lang="en-US" altLang="ja-JP" dirty="0" smtClean="0"/>
          </a:p>
          <a:p>
            <a:pPr algn="just"/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b="1" dirty="0" smtClean="0">
                <a:solidFill>
                  <a:srgbClr val="FF0000"/>
                </a:solidFill>
              </a:rPr>
              <a:t>→結果・課題を庁内で共有していく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961" y="2763756"/>
            <a:ext cx="828000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ja-JP" altLang="ja-JP" dirty="0" smtClean="0"/>
              <a:t>オープンデータ</a:t>
            </a:r>
            <a:r>
              <a:rPr lang="ja-JP" altLang="en-US" dirty="0" smtClean="0"/>
              <a:t>の効果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4696" y="3268552"/>
            <a:ext cx="828000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dirty="0"/>
              <a:t>（利用者）</a:t>
            </a:r>
            <a:endParaRPr lang="en-US" altLang="ja-JP" dirty="0"/>
          </a:p>
          <a:p>
            <a:r>
              <a:rPr lang="ja-JP" altLang="en-US" sz="1400" dirty="0" smtClean="0"/>
              <a:t>■  </a:t>
            </a:r>
            <a:r>
              <a:rPr lang="ja-JP" altLang="en-US" dirty="0" smtClean="0"/>
              <a:t>データ利用者と行政が同じ視点に立てる</a:t>
            </a:r>
            <a:endParaRPr lang="en-US" altLang="ja-JP" dirty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双方の</a:t>
            </a:r>
            <a:r>
              <a:rPr lang="ja-JP" altLang="ja-JP" dirty="0" smtClean="0"/>
              <a:t>思い込み</a:t>
            </a:r>
            <a:r>
              <a:rPr lang="ja-JP" altLang="ja-JP" dirty="0"/>
              <a:t>、誤解の解消　→協働・共</a:t>
            </a:r>
            <a:r>
              <a:rPr lang="ja-JP" altLang="ja-JP" dirty="0" smtClean="0"/>
              <a:t>創</a:t>
            </a:r>
            <a:r>
              <a:rPr lang="ja-JP" altLang="en-US" dirty="0" smtClean="0"/>
              <a:t>に効果的</a:t>
            </a:r>
            <a:endParaRPr lang="en-US" altLang="ja-JP" dirty="0" smtClean="0"/>
          </a:p>
          <a:p>
            <a:r>
              <a:rPr lang="ja-JP" altLang="en-US" sz="1400" dirty="0" smtClean="0"/>
              <a:t>■  </a:t>
            </a:r>
            <a:r>
              <a:rPr lang="ja-JP" altLang="en-US" dirty="0"/>
              <a:t>ビジネス利用の</a:t>
            </a:r>
            <a:r>
              <a:rPr lang="ja-JP" altLang="en-US" dirty="0" smtClean="0"/>
              <a:t>拡大、経済波及効果が期待できる</a:t>
            </a:r>
            <a:endParaRPr lang="en-US" altLang="ja-JP" dirty="0"/>
          </a:p>
          <a:p>
            <a:r>
              <a:rPr lang="ja-JP" altLang="en-US" sz="1400" kern="100" dirty="0"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dirty="0" smtClean="0"/>
              <a:t>→商品</a:t>
            </a:r>
            <a:r>
              <a:rPr lang="ja-JP" altLang="en-US" dirty="0"/>
              <a:t>開発やアプリの</a:t>
            </a:r>
            <a:r>
              <a:rPr lang="ja-JP" altLang="en-US" dirty="0" smtClean="0"/>
              <a:t>開発　→事</a:t>
            </a:r>
            <a:r>
              <a:rPr lang="ja-JP" altLang="en-US" dirty="0"/>
              <a:t>業者の利益、市民の</a:t>
            </a:r>
            <a:r>
              <a:rPr lang="ja-JP" altLang="en-US" dirty="0" smtClean="0"/>
              <a:t>利便性の向上</a:t>
            </a:r>
            <a:r>
              <a:rPr lang="ja-JP" altLang="en-US" dirty="0"/>
              <a:t>　など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（行政）</a:t>
            </a:r>
            <a:endParaRPr lang="en-US" altLang="ja-JP" dirty="0" smtClean="0"/>
          </a:p>
          <a:p>
            <a:r>
              <a:rPr lang="ja-JP" altLang="en-US" sz="14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■ </a:t>
            </a:r>
            <a:r>
              <a:rPr lang="ja-JP" altLang="en-US" sz="1400" kern="100" dirty="0" smtClean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altLang="ja-JP" dirty="0" smtClean="0"/>
              <a:t>閲覧</a:t>
            </a:r>
            <a:r>
              <a:rPr lang="ja-JP" altLang="ja-JP" dirty="0"/>
              <a:t>や</a:t>
            </a:r>
            <a:r>
              <a:rPr lang="ja-JP" altLang="ja-JP" dirty="0" smtClean="0"/>
              <a:t>ダウンロード</a:t>
            </a:r>
            <a:r>
              <a:rPr lang="ja-JP" altLang="en-US" dirty="0" smtClean="0"/>
              <a:t>を</a:t>
            </a:r>
            <a:r>
              <a:rPr lang="ja-JP" altLang="ja-JP" dirty="0" smtClean="0"/>
              <a:t>把握</a:t>
            </a:r>
            <a:r>
              <a:rPr lang="ja-JP" altLang="en-US" dirty="0" smtClean="0"/>
              <a:t>することで、住民ニーズの</a:t>
            </a:r>
            <a:r>
              <a:rPr lang="ja-JP" altLang="ja-JP" dirty="0" smtClean="0"/>
              <a:t>分析</a:t>
            </a:r>
            <a:r>
              <a:rPr lang="ja-JP" altLang="ja-JP" dirty="0"/>
              <a:t>が可能と</a:t>
            </a:r>
            <a:r>
              <a:rPr lang="ja-JP" altLang="ja-JP" dirty="0" smtClean="0"/>
              <a:t>なる</a:t>
            </a:r>
            <a:endParaRPr lang="ja-JP" altLang="en-US" dirty="0"/>
          </a:p>
          <a:p>
            <a:r>
              <a:rPr lang="ja-JP" altLang="en-US" dirty="0" smtClean="0"/>
              <a:t>　　→よりよい行政サービス実現</a:t>
            </a:r>
            <a:endParaRPr lang="en-US" altLang="ja-JP" dirty="0" smtClean="0"/>
          </a:p>
          <a:p>
            <a:r>
              <a:rPr lang="ja-JP" altLang="en-US" sz="1400" dirty="0" smtClean="0"/>
              <a:t>■  </a:t>
            </a:r>
            <a:r>
              <a:rPr lang="ja-JP" altLang="en-US" dirty="0" smtClean="0"/>
              <a:t>行政</a:t>
            </a:r>
            <a:r>
              <a:rPr lang="ja-JP" altLang="en-US" dirty="0"/>
              <a:t>にとって、</a:t>
            </a:r>
            <a:r>
              <a:rPr lang="ja-JP" altLang="ja-JP" dirty="0" smtClean="0"/>
              <a:t>要望</a:t>
            </a:r>
            <a:r>
              <a:rPr lang="ja-JP" altLang="ja-JP" dirty="0"/>
              <a:t>に対し一</a:t>
            </a:r>
            <a:r>
              <a:rPr lang="ja-JP" altLang="ja-JP" dirty="0" smtClean="0"/>
              <a:t>から資料</a:t>
            </a:r>
            <a:r>
              <a:rPr lang="ja-JP" altLang="en-US" dirty="0" smtClean="0"/>
              <a:t>等</a:t>
            </a:r>
            <a:r>
              <a:rPr lang="ja-JP" altLang="ja-JP" dirty="0" smtClean="0"/>
              <a:t>を</a:t>
            </a:r>
            <a:r>
              <a:rPr lang="ja-JP" altLang="ja-JP" dirty="0"/>
              <a:t>作らなくても</a:t>
            </a:r>
            <a:r>
              <a:rPr lang="ja-JP" altLang="ja-JP" dirty="0" smtClean="0"/>
              <a:t>よい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→</a:t>
            </a:r>
            <a:r>
              <a:rPr lang="ja-JP" altLang="en-US" dirty="0"/>
              <a:t>業務の</a:t>
            </a:r>
            <a:r>
              <a:rPr lang="ja-JP" altLang="en-US" dirty="0" smtClean="0"/>
              <a:t>効率化と自治体のイメージアップ　</a:t>
            </a:r>
            <a:endParaRPr lang="en-US" altLang="ja-JP" dirty="0" smtClean="0"/>
          </a:p>
          <a:p>
            <a:r>
              <a:rPr lang="ja-JP" altLang="en-US" sz="1400" dirty="0" smtClean="0"/>
              <a:t>■</a:t>
            </a:r>
            <a:r>
              <a:rPr lang="ja-JP" altLang="en-US" dirty="0" smtClean="0"/>
              <a:t>  データ利用の意識向上　　　　　　　　　　など</a:t>
            </a:r>
            <a:endParaRPr lang="ja-JP" altLang="ja-JP" dirty="0"/>
          </a:p>
        </p:txBody>
      </p:sp>
      <p:pic>
        <p:nvPicPr>
          <p:cNvPr id="12" name="図 11" descr="X:\政策企画課\平成３０年度\固有文書\11_統計関係\Ｂ　統計政策\03　オープンデータ\島根県\オープンデータ研修会(20181010）\発表資料\写真サンプル\イラスト２　jinmyak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90428"/>
            <a:ext cx="2207557" cy="204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3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16623</TotalTime>
  <Words>491</Words>
  <Application>Microsoft Office PowerPoint</Application>
  <PresentationFormat>画面に合わせる (4:3)</PresentationFormat>
  <Paragraphs>121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HGP創英角ｺﾞｼｯｸUB</vt:lpstr>
      <vt:lpstr>ＭＳ Ｐゴシック</vt:lpstr>
      <vt:lpstr>ＭＳ ゴシック</vt:lpstr>
      <vt:lpstr>ＭＳ 明朝</vt:lpstr>
      <vt:lpstr>游明朝</vt:lpstr>
      <vt:lpstr>Arial</vt:lpstr>
      <vt:lpstr>Calibri</vt:lpstr>
      <vt:lpstr>Times New Roman</vt:lpstr>
      <vt:lpstr>Wingdings</vt:lpstr>
      <vt:lpstr>標準デザイン</vt:lpstr>
      <vt:lpstr>松江市のオープンデータ の取組み</vt:lpstr>
      <vt:lpstr>松江市のオープンデータ</vt:lpstr>
      <vt:lpstr> 松江市のオープンデータ</vt:lpstr>
      <vt:lpstr>PowerPoint プレゼンテーション</vt:lpstr>
      <vt:lpstr> 松江市のオープンデータ</vt:lpstr>
      <vt:lpstr>取組事例（オープンデータに関する取組）</vt:lpstr>
      <vt:lpstr>取組事例（オープンデータに関する取組）</vt:lpstr>
      <vt:lpstr>オープンデータに取り組むために①</vt:lpstr>
      <vt:lpstr>オープンデータに取り組むために②</vt:lpstr>
    </vt:vector>
  </TitlesOfParts>
  <Company>user510003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石井 一徳</dc:creator>
  <cp:lastModifiedBy>442712</cp:lastModifiedBy>
  <cp:revision>846</cp:revision>
  <cp:lastPrinted>2018-10-09T07:43:42Z</cp:lastPrinted>
  <dcterms:created xsi:type="dcterms:W3CDTF">2015-04-15T00:52:52Z</dcterms:created>
  <dcterms:modified xsi:type="dcterms:W3CDTF">2018-10-15T04:32:05Z</dcterms:modified>
</cp:coreProperties>
</file>