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57" r:id="rId3"/>
    <p:sldId id="258" r:id="rId4"/>
    <p:sldId id="264" r:id="rId5"/>
    <p:sldId id="263" r:id="rId6"/>
    <p:sldId id="265" r:id="rId7"/>
    <p:sldId id="266" r:id="rId8"/>
    <p:sldId id="267" r:id="rId9"/>
    <p:sldId id="260" r:id="rId10"/>
    <p:sldId id="268" r:id="rId11"/>
    <p:sldId id="269" r:id="rId12"/>
    <p:sldId id="270" r:id="rId13"/>
    <p:sldId id="261" r:id="rId14"/>
  </p:sldIdLst>
  <p:sldSz cx="12192000" cy="6858000"/>
  <p:notesSz cx="7053263" cy="10180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雲南市" initials="u" lastIdx="1" clrIdx="0">
    <p:extLst>
      <p:ext uri="{19B8F6BF-5375-455C-9EA6-DF929625EA0E}">
        <p15:presenceInfo xmlns:p15="http://schemas.microsoft.com/office/powerpoint/2012/main" userId="雲南市"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55" autoAdjust="0"/>
    <p:restoredTop sz="94660"/>
  </p:normalViewPr>
  <p:slideViewPr>
    <p:cSldViewPr snapToGrid="0">
      <p:cViewPr varScale="1">
        <p:scale>
          <a:sx n="73" d="100"/>
          <a:sy n="73" d="100"/>
        </p:scale>
        <p:origin x="414"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3056414" cy="510800"/>
          </a:xfrm>
          <a:prstGeom prst="rect">
            <a:avLst/>
          </a:prstGeom>
        </p:spPr>
        <p:txBody>
          <a:bodyPr vert="horz" lIns="98472" tIns="49236" rIns="98472" bIns="49236" rtlCol="0"/>
          <a:lstStyle>
            <a:lvl1pPr algn="l">
              <a:defRPr sz="1300"/>
            </a:lvl1pPr>
          </a:lstStyle>
          <a:p>
            <a:endParaRPr kumimoji="1" lang="ja-JP" altLang="en-US"/>
          </a:p>
        </p:txBody>
      </p:sp>
      <p:sp>
        <p:nvSpPr>
          <p:cNvPr id="3" name="日付プレースホルダー 2"/>
          <p:cNvSpPr>
            <a:spLocks noGrp="1"/>
          </p:cNvSpPr>
          <p:nvPr>
            <p:ph type="dt" idx="1"/>
          </p:nvPr>
        </p:nvSpPr>
        <p:spPr>
          <a:xfrm>
            <a:off x="3995217" y="0"/>
            <a:ext cx="3056414" cy="510800"/>
          </a:xfrm>
          <a:prstGeom prst="rect">
            <a:avLst/>
          </a:prstGeom>
        </p:spPr>
        <p:txBody>
          <a:bodyPr vert="horz" lIns="98472" tIns="49236" rIns="98472" bIns="49236" rtlCol="0"/>
          <a:lstStyle>
            <a:lvl1pPr algn="r">
              <a:defRPr sz="1300"/>
            </a:lvl1pPr>
          </a:lstStyle>
          <a:p>
            <a:fld id="{F09A9E9F-BAF2-47E3-ADAB-160B92BFAE7D}" type="datetimeFigureOut">
              <a:rPr kumimoji="1" lang="ja-JP" altLang="en-US" smtClean="0"/>
              <a:t>2019/2/18</a:t>
            </a:fld>
            <a:endParaRPr kumimoji="1" lang="ja-JP" altLang="en-US"/>
          </a:p>
        </p:txBody>
      </p:sp>
      <p:sp>
        <p:nvSpPr>
          <p:cNvPr id="4" name="スライド イメージ プレースホルダー 3"/>
          <p:cNvSpPr>
            <a:spLocks noGrp="1" noRot="1" noChangeAspect="1"/>
          </p:cNvSpPr>
          <p:nvPr>
            <p:ph type="sldImg" idx="2"/>
          </p:nvPr>
        </p:nvSpPr>
        <p:spPr>
          <a:xfrm>
            <a:off x="473075" y="1273175"/>
            <a:ext cx="6107113" cy="3435350"/>
          </a:xfrm>
          <a:prstGeom prst="rect">
            <a:avLst/>
          </a:prstGeom>
          <a:noFill/>
          <a:ln w="12700">
            <a:solidFill>
              <a:prstClr val="black"/>
            </a:solidFill>
          </a:ln>
        </p:spPr>
        <p:txBody>
          <a:bodyPr vert="horz" lIns="98472" tIns="49236" rIns="98472" bIns="49236" rtlCol="0" anchor="ctr"/>
          <a:lstStyle/>
          <a:p>
            <a:endParaRPr lang="ja-JP" altLang="en-US"/>
          </a:p>
        </p:txBody>
      </p:sp>
      <p:sp>
        <p:nvSpPr>
          <p:cNvPr id="5" name="ノート プレースホルダー 4"/>
          <p:cNvSpPr>
            <a:spLocks noGrp="1"/>
          </p:cNvSpPr>
          <p:nvPr>
            <p:ph type="body" sz="quarter" idx="3"/>
          </p:nvPr>
        </p:nvSpPr>
        <p:spPr>
          <a:xfrm>
            <a:off x="705327" y="4899432"/>
            <a:ext cx="5642610" cy="4008626"/>
          </a:xfrm>
          <a:prstGeom prst="rect">
            <a:avLst/>
          </a:prstGeom>
        </p:spPr>
        <p:txBody>
          <a:bodyPr vert="horz" lIns="98472" tIns="49236" rIns="98472" bIns="49236"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669840"/>
            <a:ext cx="3056414" cy="510799"/>
          </a:xfrm>
          <a:prstGeom prst="rect">
            <a:avLst/>
          </a:prstGeom>
        </p:spPr>
        <p:txBody>
          <a:bodyPr vert="horz" lIns="98472" tIns="49236" rIns="98472" bIns="49236" rtlCol="0" anchor="b"/>
          <a:lstStyle>
            <a:lvl1pPr algn="l">
              <a:defRPr sz="1300"/>
            </a:lvl1pPr>
          </a:lstStyle>
          <a:p>
            <a:endParaRPr kumimoji="1" lang="ja-JP" altLang="en-US"/>
          </a:p>
        </p:txBody>
      </p:sp>
      <p:sp>
        <p:nvSpPr>
          <p:cNvPr id="7" name="スライド番号プレースホルダー 6"/>
          <p:cNvSpPr>
            <a:spLocks noGrp="1"/>
          </p:cNvSpPr>
          <p:nvPr>
            <p:ph type="sldNum" sz="quarter" idx="5"/>
          </p:nvPr>
        </p:nvSpPr>
        <p:spPr>
          <a:xfrm>
            <a:off x="3995217" y="9669840"/>
            <a:ext cx="3056414" cy="510799"/>
          </a:xfrm>
          <a:prstGeom prst="rect">
            <a:avLst/>
          </a:prstGeom>
        </p:spPr>
        <p:txBody>
          <a:bodyPr vert="horz" lIns="98472" tIns="49236" rIns="98472" bIns="49236" rtlCol="0" anchor="b"/>
          <a:lstStyle>
            <a:lvl1pPr algn="r">
              <a:defRPr sz="1300"/>
            </a:lvl1pPr>
          </a:lstStyle>
          <a:p>
            <a:fld id="{4DFD5A48-EFEB-419B-ADC1-51781B8D5C69}" type="slidenum">
              <a:rPr kumimoji="1" lang="ja-JP" altLang="en-US" smtClean="0"/>
              <a:t>‹#›</a:t>
            </a:fld>
            <a:endParaRPr kumimoji="1" lang="ja-JP" altLang="en-US"/>
          </a:p>
        </p:txBody>
      </p:sp>
    </p:spTree>
    <p:extLst>
      <p:ext uri="{BB962C8B-B14F-4D97-AF65-F5344CB8AC3E}">
        <p14:creationId xmlns:p14="http://schemas.microsoft.com/office/powerpoint/2010/main" val="668042403"/>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1524000" y="1122363"/>
            <a:ext cx="9144000" cy="2387600"/>
          </a:xfrm>
        </p:spPr>
        <p:txBody>
          <a:bodyPr anchor="b"/>
          <a:lstStyle>
            <a:lvl1pPr algn="ctr">
              <a:defRPr sz="6000"/>
            </a:lvl1p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FC1F541-726B-43E1-BE2B-C1EF752C6772}" type="datetime1">
              <a:rPr kumimoji="1" lang="ja-JP" altLang="en-US" smtClean="0"/>
              <a:t>2019/2/18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3167698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121277AC-1CE0-48E8-A03A-71143955B0FF}" type="datetime1">
              <a:rPr kumimoji="1" lang="ja-JP" altLang="en-US" smtClean="0"/>
              <a:t>2019/2/18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35484411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8724900" y="365125"/>
            <a:ext cx="2628900" cy="5811838"/>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838200" y="365125"/>
            <a:ext cx="7734300" cy="5811838"/>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B83A01DD-E747-4A51-9AF9-8B555A11B2C7}" type="datetime1">
              <a:rPr kumimoji="1" lang="ja-JP" altLang="en-US" smtClean="0"/>
              <a:t>2019/2/18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39570524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72DCFFD-5159-46E9-969F-AAB2574FECE5}" type="datetime1">
              <a:rPr kumimoji="1" lang="ja-JP" altLang="en-US" smtClean="0"/>
              <a:t>2019/2/18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3518557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31850" y="1709738"/>
            <a:ext cx="10515600" cy="2852737"/>
          </a:xfrm>
        </p:spPr>
        <p:txBody>
          <a:bodyPr anchor="b"/>
          <a:lstStyle>
            <a:lvl1pPr>
              <a:defRPr sz="6000"/>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38B201DC-F444-4B78-8D64-18E7D719F5B1}" type="datetime1">
              <a:rPr kumimoji="1" lang="ja-JP" altLang="en-US" smtClean="0"/>
              <a:t>2019/2/18</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1427176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838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6172200" y="1825625"/>
            <a:ext cx="5181600" cy="435133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D17CE721-27ED-40A7-A0E1-3E6164385381}" type="datetime1">
              <a:rPr kumimoji="1" lang="ja-JP" altLang="en-US" smtClean="0"/>
              <a:t>2019/2/18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19398725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365125"/>
            <a:ext cx="10515600" cy="1325563"/>
          </a:xfrm>
        </p:spPr>
        <p:txBody>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839788" y="2505075"/>
            <a:ext cx="5157787"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6172200" y="2505075"/>
            <a:ext cx="5183188" cy="3684588"/>
          </a:xfrm>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F18A1723-C5C6-42E3-B400-47376FD9AD48}" type="datetime1">
              <a:rPr kumimoji="1" lang="ja-JP" altLang="en-US" smtClean="0"/>
              <a:t>2019/2/18</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34234908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ED471686-D3D3-4696-A74A-18BB51124E73}" type="datetime1">
              <a:rPr kumimoji="1" lang="ja-JP" altLang="en-US" smtClean="0"/>
              <a:t>2019/2/18</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1174344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72AF079-39B5-4E74-A042-710213B65140}" type="datetime1">
              <a:rPr kumimoji="1" lang="ja-JP" altLang="en-US" smtClean="0"/>
              <a:t>2019/2/18</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21749962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9D1FDECC-987D-4859-89A1-E9E2EE940929}" type="datetime1">
              <a:rPr kumimoji="1" lang="ja-JP" altLang="en-US" smtClean="0"/>
              <a:t>2019/2/18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8393660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839788" y="457200"/>
            <a:ext cx="3932237" cy="1600200"/>
          </a:xfrm>
        </p:spPr>
        <p:txBody>
          <a:bodyPr anchor="b"/>
          <a:lstStyle>
            <a:lvl1pPr>
              <a:defRPr sz="3200"/>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E206C7A-EC59-4329-AB8F-967962FA9032}" type="datetime1">
              <a:rPr kumimoji="1" lang="ja-JP" altLang="en-US" smtClean="0"/>
              <a:t>2019/2/18</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282113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BC0A84-5D6B-4D28-BDEF-7524901C7402}" type="datetime1">
              <a:rPr kumimoji="1" lang="ja-JP" altLang="en-US" smtClean="0"/>
              <a:t>2019/2/18</a:t>
            </a:fld>
            <a:endParaRPr kumimoji="1" lang="ja-JP" altLang="en-US"/>
          </a:p>
        </p:txBody>
      </p:sp>
      <p:sp>
        <p:nvSpPr>
          <p:cNvPr id="5" name="フッター プレースホルダー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B5E1379-2D85-404C-A3F9-F7029062BB50}" type="slidenum">
              <a:rPr kumimoji="1" lang="ja-JP" altLang="en-US" smtClean="0"/>
              <a:t>‹#›</a:t>
            </a:fld>
            <a:endParaRPr kumimoji="1" lang="ja-JP" altLang="en-US"/>
          </a:p>
        </p:txBody>
      </p:sp>
    </p:spTree>
    <p:extLst>
      <p:ext uri="{BB962C8B-B14F-4D97-AF65-F5344CB8AC3E}">
        <p14:creationId xmlns:p14="http://schemas.microsoft.com/office/powerpoint/2010/main" val="3775885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1188717" y="354330"/>
            <a:ext cx="9657808" cy="785557"/>
          </a:xfrm>
        </p:spPr>
        <p:txBody>
          <a:bodyPr>
            <a:noAutofit/>
          </a:bodyPr>
          <a:lstStyle/>
          <a:p>
            <a:r>
              <a:rPr kumimoji="1" lang="ja-JP" altLang="en-US" sz="4400" dirty="0" smtClean="0"/>
              <a:t>雲南市のオープンデータの取組み</a:t>
            </a:r>
            <a:endParaRPr kumimoji="1" lang="ja-JP" altLang="en-US" sz="4400" dirty="0"/>
          </a:p>
        </p:txBody>
      </p:sp>
      <p:sp>
        <p:nvSpPr>
          <p:cNvPr id="3" name="サブタイトル 2"/>
          <p:cNvSpPr>
            <a:spLocks noGrp="1"/>
          </p:cNvSpPr>
          <p:nvPr>
            <p:ph type="subTitle" idx="1"/>
          </p:nvPr>
        </p:nvSpPr>
        <p:spPr>
          <a:xfrm>
            <a:off x="3627132" y="5801059"/>
            <a:ext cx="4780976" cy="757474"/>
          </a:xfrm>
        </p:spPr>
        <p:txBody>
          <a:bodyPr>
            <a:normAutofit/>
          </a:bodyPr>
          <a:lstStyle/>
          <a:p>
            <a:r>
              <a:rPr kumimoji="1" lang="ja-JP" altLang="en-US" sz="1800" dirty="0" smtClean="0"/>
              <a:t>平成３０年１２月２６日</a:t>
            </a:r>
            <a:endParaRPr kumimoji="1" lang="en-US" altLang="ja-JP" sz="1800" dirty="0" smtClean="0"/>
          </a:p>
          <a:p>
            <a:r>
              <a:rPr kumimoji="1" lang="ja-JP" altLang="en-US" sz="1800" dirty="0" smtClean="0"/>
              <a:t>雲南市政策企画部情報政策課</a:t>
            </a:r>
            <a:endParaRPr kumimoji="1" lang="ja-JP" altLang="en-US" sz="1800"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1</a:t>
            </a:fld>
            <a:endParaRPr kumimoji="1" lang="ja-JP" altLang="en-US"/>
          </a:p>
        </p:txBody>
      </p:sp>
    </p:spTree>
    <p:extLst>
      <p:ext uri="{BB962C8B-B14F-4D97-AF65-F5344CB8AC3E}">
        <p14:creationId xmlns:p14="http://schemas.microsoft.com/office/powerpoint/2010/main" val="30999655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〇これまでの取り組みと今後</a:t>
            </a:r>
            <a:endParaRPr kumimoji="1" lang="ja-JP" altLang="en-US" dirty="0"/>
          </a:p>
        </p:txBody>
      </p:sp>
      <p:sp>
        <p:nvSpPr>
          <p:cNvPr id="3" name="コンテンツ プレースホルダー 2"/>
          <p:cNvSpPr>
            <a:spLocks noGrp="1"/>
          </p:cNvSpPr>
          <p:nvPr>
            <p:ph idx="1"/>
          </p:nvPr>
        </p:nvSpPr>
        <p:spPr/>
        <p:txBody>
          <a:bodyPr/>
          <a:lstStyle/>
          <a:p>
            <a:r>
              <a:rPr kumimoji="1" lang="en-US" altLang="ja-JP" dirty="0" smtClean="0"/>
              <a:t>PT</a:t>
            </a:r>
            <a:r>
              <a:rPr kumimoji="1" lang="ja-JP" altLang="en-US" dirty="0" smtClean="0"/>
              <a:t>で、取り組みの意義や対象デー</a:t>
            </a:r>
            <a:r>
              <a:rPr lang="ja-JP" altLang="en-US" dirty="0" smtClean="0"/>
              <a:t>タ、運用ルール、取り組み体制を記載した「雲南市オープンデータ公開・活用推進庁内ガイドライン（案）」をとりまとめた</a:t>
            </a:r>
            <a:endParaRPr lang="en-US" altLang="ja-JP" dirty="0" smtClean="0"/>
          </a:p>
          <a:p>
            <a:endParaRPr lang="en-US" altLang="ja-JP" dirty="0"/>
          </a:p>
          <a:p>
            <a:r>
              <a:rPr lang="ja-JP" altLang="en-US" dirty="0" smtClean="0"/>
              <a:t>１月初めの庁議に諮り、市としての取り組み方針を決定し、取り組みをスタートする予定</a:t>
            </a:r>
            <a:endParaRPr lang="en-US" altLang="ja-JP" dirty="0" smtClean="0"/>
          </a:p>
          <a:p>
            <a:endParaRPr lang="en-US" altLang="ja-JP" dirty="0"/>
          </a:p>
          <a:p>
            <a:r>
              <a:rPr lang="ja-JP" altLang="en-US" dirty="0" smtClean="0"/>
              <a:t>まずは、各部局から委員を選出して頂き、全庁的な取り組み体制を構築していきたい</a:t>
            </a:r>
            <a:endParaRPr lang="en-US" altLang="ja-JP" dirty="0" smtClean="0"/>
          </a:p>
          <a:p>
            <a:endParaRPr kumimoji="1" lang="en-US" altLang="ja-JP" dirty="0"/>
          </a:p>
          <a:p>
            <a:endParaRPr kumimoji="1" lang="ja-JP" altLang="en-US"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10</a:t>
            </a:fld>
            <a:endParaRPr kumimoji="1" lang="ja-JP" altLang="en-US"/>
          </a:p>
        </p:txBody>
      </p:sp>
    </p:spTree>
    <p:extLst>
      <p:ext uri="{BB962C8B-B14F-4D97-AF65-F5344CB8AC3E}">
        <p14:creationId xmlns:p14="http://schemas.microsoft.com/office/powerpoint/2010/main" val="2087792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a:t>〇これまでの取り組みと今後</a:t>
            </a:r>
            <a:endParaRPr kumimoji="1" lang="ja-JP" altLang="en-US" dirty="0"/>
          </a:p>
        </p:txBody>
      </p:sp>
      <p:sp>
        <p:nvSpPr>
          <p:cNvPr id="3" name="コンテンツ プレースホルダー 2"/>
          <p:cNvSpPr>
            <a:spLocks noGrp="1"/>
          </p:cNvSpPr>
          <p:nvPr>
            <p:ph idx="1"/>
          </p:nvPr>
        </p:nvSpPr>
        <p:spPr/>
        <p:txBody>
          <a:bodyPr>
            <a:normAutofit lnSpcReduction="10000"/>
          </a:bodyPr>
          <a:lstStyle/>
          <a:p>
            <a:r>
              <a:rPr kumimoji="1" lang="ja-JP" altLang="en-US" dirty="0" smtClean="0"/>
              <a:t>第一段階</a:t>
            </a:r>
            <a:endParaRPr kumimoji="1" lang="en-US" altLang="ja-JP" dirty="0" smtClean="0"/>
          </a:p>
          <a:p>
            <a:pPr marL="0" indent="0">
              <a:buNone/>
            </a:pPr>
            <a:r>
              <a:rPr lang="ja-JP" altLang="en-US" dirty="0" smtClean="0"/>
              <a:t>　半年後をめどに、現在、ホームページで公開しているデータのオープンデータ化に取り組む</a:t>
            </a:r>
            <a:endParaRPr kumimoji="1" lang="en-US" altLang="ja-JP" dirty="0" smtClean="0"/>
          </a:p>
          <a:p>
            <a:r>
              <a:rPr lang="ja-JP" altLang="en-US" dirty="0" smtClean="0"/>
              <a:t>第二段階</a:t>
            </a:r>
            <a:endParaRPr lang="en-US" altLang="ja-JP" dirty="0" smtClean="0"/>
          </a:p>
          <a:p>
            <a:pPr marL="0" indent="0">
              <a:buNone/>
            </a:pPr>
            <a:r>
              <a:rPr kumimoji="1" lang="ja-JP" altLang="en-US" dirty="0" smtClean="0"/>
              <a:t>　新年度からになると思うが、各課にオープンデータ担当者を配置し、各課の所有するデータの棚卸を行う。１年後を目標に順次オープンデータとして公開を進めていく考え</a:t>
            </a:r>
            <a:endParaRPr lang="en-US" altLang="ja-JP" dirty="0" smtClean="0"/>
          </a:p>
          <a:p>
            <a:r>
              <a:rPr lang="ja-JP" altLang="en-US" dirty="0" smtClean="0"/>
              <a:t>第三段階</a:t>
            </a:r>
            <a:endParaRPr lang="en-US" altLang="ja-JP" dirty="0" smtClean="0"/>
          </a:p>
          <a:p>
            <a:pPr marL="0" indent="0">
              <a:buNone/>
            </a:pPr>
            <a:r>
              <a:rPr kumimoji="1" lang="ja-JP" altLang="en-US" dirty="0"/>
              <a:t>　</a:t>
            </a:r>
            <a:r>
              <a:rPr kumimoji="1" lang="ja-JP" altLang="en-US" dirty="0" smtClean="0"/>
              <a:t>１年半後をめどに、アイデアソンなど、利活用に向けたイベントやニーズ把握等に取り組む考え</a:t>
            </a:r>
            <a:endParaRPr kumimoji="1" lang="en-US" altLang="ja-JP"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11</a:t>
            </a:fld>
            <a:endParaRPr kumimoji="1" lang="ja-JP" altLang="en-US"/>
          </a:p>
        </p:txBody>
      </p:sp>
    </p:spTree>
    <p:extLst>
      <p:ext uri="{BB962C8B-B14F-4D97-AF65-F5344CB8AC3E}">
        <p14:creationId xmlns:p14="http://schemas.microsoft.com/office/powerpoint/2010/main" val="1664755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〇まとめ</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プロジェクトチームを設置して取り組み方針や体制を検討したことにより、メンバーのオープンデータに対する意識が高まり、今後の取り組みにおいても協力が期待できる</a:t>
            </a:r>
            <a:endParaRPr kumimoji="1" lang="en-US" altLang="ja-JP" dirty="0" smtClean="0"/>
          </a:p>
          <a:p>
            <a:endParaRPr lang="en-US" altLang="ja-JP" dirty="0"/>
          </a:p>
          <a:p>
            <a:r>
              <a:rPr kumimoji="1" lang="ja-JP" altLang="en-US" dirty="0" smtClean="0"/>
              <a:t>これまでのところは順調に進んでいるが、今後どうなるかは疑問</a:t>
            </a:r>
            <a:endParaRPr kumimoji="1" lang="en-US" altLang="ja-JP" dirty="0" smtClean="0"/>
          </a:p>
          <a:p>
            <a:endParaRPr lang="en-US" altLang="ja-JP" dirty="0"/>
          </a:p>
          <a:p>
            <a:r>
              <a:rPr kumimoji="1" lang="ja-JP" altLang="en-US" dirty="0" smtClean="0"/>
              <a:t>先駆的に取り組んでいる団体と連携を密にし、今後ともオープンデータに取り組んでいきたい</a:t>
            </a:r>
            <a:endParaRPr kumimoji="1" lang="ja-JP" altLang="en-US"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12</a:t>
            </a:fld>
            <a:endParaRPr kumimoji="1" lang="ja-JP" altLang="en-US"/>
          </a:p>
        </p:txBody>
      </p:sp>
    </p:spTree>
    <p:extLst>
      <p:ext uri="{BB962C8B-B14F-4D97-AF65-F5344CB8AC3E}">
        <p14:creationId xmlns:p14="http://schemas.microsoft.com/office/powerpoint/2010/main" val="38879031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722808" y="4983692"/>
            <a:ext cx="10515600" cy="1325563"/>
          </a:xfrm>
        </p:spPr>
        <p:txBody>
          <a:bodyPr/>
          <a:lstStyle/>
          <a:p>
            <a:pPr algn="ctr"/>
            <a:r>
              <a:rPr lang="ja-JP" altLang="en-US" dirty="0" smtClean="0"/>
              <a:t>ご</a:t>
            </a:r>
            <a:r>
              <a:rPr lang="ja-JP" altLang="en-US" dirty="0"/>
              <a:t>清聴ありがとうございました</a:t>
            </a:r>
            <a:endParaRPr kumimoji="1" lang="ja-JP" altLang="en-US"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13</a:t>
            </a:fld>
            <a:endParaRPr kumimoji="1" lang="ja-JP" altLang="en-US"/>
          </a:p>
        </p:txBody>
      </p:sp>
    </p:spTree>
    <p:extLst>
      <p:ext uri="{BB962C8B-B14F-4D97-AF65-F5344CB8AC3E}">
        <p14:creationId xmlns:p14="http://schemas.microsoft.com/office/powerpoint/2010/main" val="15508978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○取り組みのきっかけ</a:t>
            </a:r>
            <a:endParaRPr kumimoji="1" lang="ja-JP" altLang="en-US" dirty="0"/>
          </a:p>
        </p:txBody>
      </p:sp>
      <p:sp>
        <p:nvSpPr>
          <p:cNvPr id="3" name="コンテンツ プレースホルダー 2"/>
          <p:cNvSpPr>
            <a:spLocks noGrp="1"/>
          </p:cNvSpPr>
          <p:nvPr>
            <p:ph idx="1"/>
          </p:nvPr>
        </p:nvSpPr>
        <p:spPr/>
        <p:txBody>
          <a:bodyPr/>
          <a:lstStyle/>
          <a:p>
            <a:pPr marL="0" indent="0">
              <a:buNone/>
            </a:pPr>
            <a:endParaRPr kumimoji="1" lang="en-US" altLang="ja-JP" dirty="0" smtClean="0"/>
          </a:p>
          <a:p>
            <a:pPr marL="0" indent="0">
              <a:buNone/>
            </a:pPr>
            <a:r>
              <a:rPr lang="ja-JP" altLang="en-US" dirty="0"/>
              <a:t>　</a:t>
            </a:r>
            <a:r>
              <a:rPr lang="ja-JP" altLang="en-US" dirty="0" smtClean="0"/>
              <a:t>・</a:t>
            </a:r>
            <a:r>
              <a:rPr lang="en-US" altLang="ja-JP" dirty="0" smtClean="0"/>
              <a:t>UNNAN</a:t>
            </a:r>
            <a:r>
              <a:rPr lang="ja-JP" altLang="en-US" dirty="0" smtClean="0"/>
              <a:t>子育ち応援会議（ママパパ会議）</a:t>
            </a:r>
            <a:endParaRPr lang="en-US" altLang="ja-JP" dirty="0" smtClean="0"/>
          </a:p>
          <a:p>
            <a:pPr marL="0" indent="0">
              <a:buNone/>
            </a:pPr>
            <a:endParaRPr kumimoji="1" lang="en-US" altLang="ja-JP" dirty="0"/>
          </a:p>
          <a:p>
            <a:pPr marL="0" indent="0">
              <a:buNone/>
            </a:pPr>
            <a:r>
              <a:rPr lang="ja-JP" altLang="en-US" dirty="0" smtClean="0"/>
              <a:t>　・市民バス</a:t>
            </a:r>
            <a:endParaRPr lang="en-US" altLang="ja-JP" dirty="0" smtClean="0"/>
          </a:p>
          <a:p>
            <a:pPr marL="0" indent="0">
              <a:buNone/>
            </a:pPr>
            <a:endParaRPr kumimoji="1" lang="en-US" altLang="ja-JP" dirty="0"/>
          </a:p>
          <a:p>
            <a:pPr marL="0" indent="0">
              <a:buNone/>
            </a:pPr>
            <a:r>
              <a:rPr lang="ja-JP" altLang="en-US" dirty="0" smtClean="0"/>
              <a:t>　・官民データ活用推進基本法の施行</a:t>
            </a:r>
            <a:endParaRPr kumimoji="1" lang="ja-JP" altLang="en-US"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2</a:t>
            </a:fld>
            <a:endParaRPr kumimoji="1" lang="ja-JP" altLang="en-US"/>
          </a:p>
        </p:txBody>
      </p:sp>
    </p:spTree>
    <p:extLst>
      <p:ext uri="{BB962C8B-B14F-4D97-AF65-F5344CB8AC3E}">
        <p14:creationId xmlns:p14="http://schemas.microsoft.com/office/powerpoint/2010/main" val="2618966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lang="ja-JP" altLang="en-US" sz="4000" dirty="0" smtClean="0"/>
              <a:t>○</a:t>
            </a:r>
            <a:r>
              <a:rPr lang="en-US" altLang="ja-JP" sz="4000" dirty="0" smtClean="0"/>
              <a:t>UNNAN</a:t>
            </a:r>
            <a:r>
              <a:rPr lang="ja-JP" altLang="en-US" sz="4000" dirty="0" smtClean="0"/>
              <a:t>子育ち応援会議（ママパパ会議）</a:t>
            </a:r>
            <a:endParaRPr kumimoji="1" lang="ja-JP" altLang="en-US" sz="4000" dirty="0"/>
          </a:p>
        </p:txBody>
      </p:sp>
      <p:sp>
        <p:nvSpPr>
          <p:cNvPr id="3" name="テキスト ボックス 2"/>
          <p:cNvSpPr txBox="1"/>
          <p:nvPr/>
        </p:nvSpPr>
        <p:spPr>
          <a:xfrm>
            <a:off x="3385458" y="5779360"/>
            <a:ext cx="5421084" cy="369332"/>
          </a:xfrm>
          <a:prstGeom prst="rect">
            <a:avLst/>
          </a:prstGeom>
          <a:noFill/>
        </p:spPr>
        <p:txBody>
          <a:bodyPr wrap="square" rtlCol="0">
            <a:spAutoFit/>
          </a:bodyPr>
          <a:lstStyle/>
          <a:p>
            <a:r>
              <a:rPr kumimoji="1" lang="en-US" altLang="ja-JP" dirty="0" smtClean="0"/>
              <a:t>UNNAN</a:t>
            </a:r>
            <a:r>
              <a:rPr kumimoji="1" lang="ja-JP" altLang="en-US" dirty="0" smtClean="0"/>
              <a:t>子育ち応援会議（ママパパ会議）の様子</a:t>
            </a:r>
            <a:endParaRPr kumimoji="1" lang="ja-JP" altLang="en-US"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3</a:t>
            </a:fld>
            <a:endParaRPr kumimoji="1" lang="ja-JP" altLang="en-US"/>
          </a:p>
        </p:txBody>
      </p:sp>
      <p:sp>
        <p:nvSpPr>
          <p:cNvPr id="7" name="コンテンツ プレースホルダー 6"/>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112635394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4000" dirty="0" smtClean="0"/>
              <a:t>〇</a:t>
            </a:r>
            <a:r>
              <a:rPr kumimoji="1" lang="en-US" altLang="ja-JP" sz="4000" dirty="0" smtClean="0"/>
              <a:t>UNNAN</a:t>
            </a:r>
            <a:r>
              <a:rPr kumimoji="1" lang="ja-JP" altLang="en-US" sz="4000" dirty="0" smtClean="0"/>
              <a:t>子育ち応援会議（ママパパ会議）</a:t>
            </a:r>
            <a:endParaRPr kumimoji="1" lang="ja-JP" altLang="en-US" sz="4000" dirty="0"/>
          </a:p>
        </p:txBody>
      </p:sp>
      <p:sp>
        <p:nvSpPr>
          <p:cNvPr id="3" name="コンテンツ プレースホルダー 2"/>
          <p:cNvSpPr>
            <a:spLocks noGrp="1"/>
          </p:cNvSpPr>
          <p:nvPr>
            <p:ph idx="1"/>
          </p:nvPr>
        </p:nvSpPr>
        <p:spPr/>
        <p:txBody>
          <a:bodyPr>
            <a:normAutofit fontScale="92500" lnSpcReduction="10000"/>
          </a:bodyPr>
          <a:lstStyle/>
          <a:p>
            <a:r>
              <a:rPr kumimoji="1" lang="ja-JP" altLang="en-US" dirty="0" smtClean="0"/>
              <a:t>「今いる私たち</a:t>
            </a:r>
            <a:r>
              <a:rPr lang="ja-JP" altLang="en-US" dirty="0" smtClean="0"/>
              <a:t>が</a:t>
            </a:r>
            <a:r>
              <a:rPr lang="ja-JP" altLang="en-US" dirty="0"/>
              <a:t>、</a:t>
            </a:r>
            <a:r>
              <a:rPr kumimoji="1" lang="ja-JP" altLang="en-US" dirty="0" smtClean="0"/>
              <a:t>これからもずっと雲南市で子育てしていくために」をテーマにした回では・・・</a:t>
            </a:r>
            <a:endParaRPr kumimoji="1" lang="en-US" altLang="ja-JP" dirty="0" smtClean="0"/>
          </a:p>
          <a:p>
            <a:endParaRPr lang="en-US" altLang="ja-JP" dirty="0"/>
          </a:p>
          <a:p>
            <a:pPr marL="0" indent="0">
              <a:buNone/>
            </a:pPr>
            <a:r>
              <a:rPr kumimoji="1" lang="ja-JP" altLang="en-US" dirty="0" smtClean="0"/>
              <a:t>「一時預かり」や「時間外保育」</a:t>
            </a:r>
            <a:endParaRPr kumimoji="1" lang="en-US" altLang="ja-JP" dirty="0" smtClean="0"/>
          </a:p>
          <a:p>
            <a:pPr marL="0" indent="0">
              <a:buNone/>
            </a:pPr>
            <a:r>
              <a:rPr lang="ja-JP" altLang="en-US" dirty="0" smtClean="0"/>
              <a:t>「学童保育の充実」</a:t>
            </a:r>
            <a:endParaRPr lang="en-US" altLang="ja-JP" dirty="0" smtClean="0"/>
          </a:p>
          <a:p>
            <a:pPr marL="0" indent="0">
              <a:buNone/>
            </a:pPr>
            <a:r>
              <a:rPr kumimoji="1" lang="ja-JP" altLang="en-US" dirty="0" smtClean="0"/>
              <a:t>「医療機関」</a:t>
            </a:r>
            <a:endParaRPr kumimoji="1" lang="en-US" altLang="ja-JP" dirty="0" smtClean="0"/>
          </a:p>
          <a:p>
            <a:pPr marL="0" indent="0">
              <a:buNone/>
            </a:pPr>
            <a:r>
              <a:rPr lang="ja-JP" altLang="en-US" dirty="0" smtClean="0"/>
              <a:t>「遊び場」</a:t>
            </a:r>
            <a:endParaRPr lang="en-US" altLang="ja-JP" dirty="0" smtClean="0"/>
          </a:p>
          <a:p>
            <a:pPr marL="0" indent="0">
              <a:buNone/>
            </a:pPr>
            <a:r>
              <a:rPr kumimoji="1" lang="ja-JP" altLang="en-US" dirty="0" smtClean="0"/>
              <a:t>「イベント」</a:t>
            </a:r>
            <a:endParaRPr kumimoji="1" lang="en-US" altLang="ja-JP" dirty="0" smtClean="0"/>
          </a:p>
          <a:p>
            <a:pPr marL="0" indent="0">
              <a:buNone/>
            </a:pPr>
            <a:endParaRPr lang="en-US" altLang="ja-JP" dirty="0" smtClean="0"/>
          </a:p>
          <a:p>
            <a:pPr marL="0" indent="0">
              <a:buNone/>
            </a:pPr>
            <a:r>
              <a:rPr lang="ja-JP" altLang="en-US" dirty="0" smtClean="0"/>
              <a:t>などのキーワードが出た</a:t>
            </a:r>
            <a:endParaRPr kumimoji="1" lang="ja-JP" altLang="en-US"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4</a:t>
            </a:fld>
            <a:endParaRPr kumimoji="1" lang="ja-JP" altLang="en-US"/>
          </a:p>
        </p:txBody>
      </p:sp>
    </p:spTree>
    <p:extLst>
      <p:ext uri="{BB962C8B-B14F-4D97-AF65-F5344CB8AC3E}">
        <p14:creationId xmlns:p14="http://schemas.microsoft.com/office/powerpoint/2010/main" val="904301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〇市民バス</a:t>
            </a:r>
            <a:endParaRPr kumimoji="1" lang="ja-JP" altLang="en-US" dirty="0"/>
          </a:p>
        </p:txBody>
      </p:sp>
      <p:sp>
        <p:nvSpPr>
          <p:cNvPr id="4" name="テキスト ボックス 3"/>
          <p:cNvSpPr txBox="1"/>
          <p:nvPr/>
        </p:nvSpPr>
        <p:spPr>
          <a:xfrm>
            <a:off x="7874415" y="5614988"/>
            <a:ext cx="2136489" cy="369332"/>
          </a:xfrm>
          <a:prstGeom prst="rect">
            <a:avLst/>
          </a:prstGeom>
          <a:noFill/>
        </p:spPr>
        <p:txBody>
          <a:bodyPr wrap="square" rtlCol="0">
            <a:spAutoFit/>
          </a:bodyPr>
          <a:lstStyle/>
          <a:p>
            <a:r>
              <a:rPr kumimoji="1" lang="ja-JP" altLang="en-US" dirty="0" smtClean="0"/>
              <a:t>イベントの様子</a:t>
            </a:r>
            <a:endParaRPr kumimoji="1" lang="ja-JP" altLang="en-US" dirty="0"/>
          </a:p>
        </p:txBody>
      </p:sp>
      <p:sp>
        <p:nvSpPr>
          <p:cNvPr id="5" name="スライド番号プレースホルダー 4"/>
          <p:cNvSpPr>
            <a:spLocks noGrp="1"/>
          </p:cNvSpPr>
          <p:nvPr>
            <p:ph type="sldNum" sz="quarter" idx="12"/>
          </p:nvPr>
        </p:nvSpPr>
        <p:spPr/>
        <p:txBody>
          <a:bodyPr/>
          <a:lstStyle/>
          <a:p>
            <a:fld id="{3B5E1379-2D85-404C-A3F9-F7029062BB50}" type="slidenum">
              <a:rPr kumimoji="1" lang="ja-JP" altLang="en-US" smtClean="0"/>
              <a:t>5</a:t>
            </a:fld>
            <a:endParaRPr kumimoji="1" lang="ja-JP" altLang="en-US"/>
          </a:p>
        </p:txBody>
      </p:sp>
      <p:sp>
        <p:nvSpPr>
          <p:cNvPr id="3" name="コンテンツ プレースホルダー 2"/>
          <p:cNvSpPr>
            <a:spLocks noGrp="1"/>
          </p:cNvSpPr>
          <p:nvPr>
            <p:ph idx="1"/>
          </p:nvPr>
        </p:nvSpPr>
        <p:spPr/>
        <p:txBody>
          <a:bodyPr/>
          <a:lstStyle/>
          <a:p>
            <a:endParaRPr kumimoji="1" lang="ja-JP" altLang="en-US"/>
          </a:p>
        </p:txBody>
      </p:sp>
    </p:spTree>
    <p:extLst>
      <p:ext uri="{BB962C8B-B14F-4D97-AF65-F5344CB8AC3E}">
        <p14:creationId xmlns:p14="http://schemas.microsoft.com/office/powerpoint/2010/main" val="6630437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〇官民データ活用推進基本法の施行</a:t>
            </a:r>
            <a:endParaRPr kumimoji="1" lang="ja-JP" altLang="en-US" dirty="0"/>
          </a:p>
        </p:txBody>
      </p:sp>
      <p:sp>
        <p:nvSpPr>
          <p:cNvPr id="3" name="コンテンツ プレースホルダー 2"/>
          <p:cNvSpPr>
            <a:spLocks noGrp="1"/>
          </p:cNvSpPr>
          <p:nvPr>
            <p:ph idx="1"/>
          </p:nvPr>
        </p:nvSpPr>
        <p:spPr/>
        <p:txBody>
          <a:bodyPr/>
          <a:lstStyle/>
          <a:p>
            <a:r>
              <a:rPr kumimoji="1" lang="ja-JP" altLang="en-US" dirty="0" smtClean="0"/>
              <a:t>官民データ活用推進基本法第</a:t>
            </a:r>
            <a:r>
              <a:rPr kumimoji="1" lang="en-US" altLang="ja-JP" dirty="0" smtClean="0"/>
              <a:t>11</a:t>
            </a:r>
            <a:r>
              <a:rPr kumimoji="1" lang="ja-JP" altLang="en-US" dirty="0" smtClean="0"/>
              <a:t>条で地方公共団体が保有するデー</a:t>
            </a:r>
            <a:r>
              <a:rPr lang="ja-JP" altLang="en-US" dirty="0" smtClean="0"/>
              <a:t>タについて国民が容易に利用できるよう措置を講じることが義務付けられた</a:t>
            </a:r>
            <a:endParaRPr lang="en-US" altLang="ja-JP" dirty="0" smtClean="0"/>
          </a:p>
          <a:p>
            <a:r>
              <a:rPr lang="ja-JP" altLang="en-US" dirty="0" smtClean="0"/>
              <a:t>国の目標として、２０２０年度の取り組み率１００％</a:t>
            </a:r>
            <a:endParaRPr lang="en-US" altLang="ja-JP" dirty="0" smtClean="0"/>
          </a:p>
          <a:p>
            <a:endParaRPr kumimoji="1" lang="en-US" altLang="ja-JP" dirty="0" smtClean="0"/>
          </a:p>
          <a:p>
            <a:endParaRPr kumimoji="1" lang="en-US" altLang="ja-JP" dirty="0"/>
          </a:p>
          <a:p>
            <a:pPr marL="0" indent="0">
              <a:buNone/>
            </a:pPr>
            <a:r>
              <a:rPr lang="ja-JP" altLang="en-US" dirty="0" smtClean="0"/>
              <a:t>⇒雲南市としても、そろそろ取り組みを始めなければ間に合わない・・</a:t>
            </a:r>
            <a:endParaRPr kumimoji="1" lang="ja-JP" altLang="en-US"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6</a:t>
            </a:fld>
            <a:endParaRPr kumimoji="1" lang="ja-JP" altLang="en-US"/>
          </a:p>
        </p:txBody>
      </p:sp>
    </p:spTree>
    <p:extLst>
      <p:ext uri="{BB962C8B-B14F-4D97-AF65-F5344CB8AC3E}">
        <p14:creationId xmlns:p14="http://schemas.microsoft.com/office/powerpoint/2010/main" val="287791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〇しかし、そうは言っても・・・</a:t>
            </a:r>
            <a:endParaRPr kumimoji="1" lang="ja-JP" altLang="en-US" dirty="0"/>
          </a:p>
        </p:txBody>
      </p:sp>
      <p:sp>
        <p:nvSpPr>
          <p:cNvPr id="3" name="コンテンツ プレースホルダー 2"/>
          <p:cNvSpPr>
            <a:spLocks noGrp="1"/>
          </p:cNvSpPr>
          <p:nvPr>
            <p:ph idx="1"/>
          </p:nvPr>
        </p:nvSpPr>
        <p:spPr/>
        <p:txBody>
          <a:bodyPr/>
          <a:lstStyle/>
          <a:p>
            <a:r>
              <a:rPr lang="ja-JP" altLang="en-US" dirty="0" smtClean="0"/>
              <a:t>果たして、各課が協力してくれるだろうか</a:t>
            </a:r>
            <a:endParaRPr lang="en-US" altLang="ja-JP" dirty="0" smtClean="0"/>
          </a:p>
          <a:p>
            <a:endParaRPr kumimoji="1" lang="en-US" altLang="ja-JP" dirty="0"/>
          </a:p>
          <a:p>
            <a:r>
              <a:rPr lang="ja-JP" altLang="en-US" dirty="0" smtClean="0"/>
              <a:t>どうやって、各課の協力を得るか</a:t>
            </a:r>
            <a:endParaRPr lang="en-US" altLang="ja-JP" dirty="0" smtClean="0"/>
          </a:p>
          <a:p>
            <a:endParaRPr kumimoji="1" lang="en-US" altLang="ja-JP" dirty="0"/>
          </a:p>
          <a:p>
            <a:r>
              <a:rPr lang="ja-JP" altLang="en-US" dirty="0" smtClean="0"/>
              <a:t>何をしたらよいか、どう進めたらよいか</a:t>
            </a:r>
            <a:endParaRPr kumimoji="1" lang="ja-JP" altLang="en-US"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7</a:t>
            </a:fld>
            <a:endParaRPr kumimoji="1" lang="ja-JP" altLang="en-US"/>
          </a:p>
        </p:txBody>
      </p:sp>
    </p:spTree>
    <p:extLst>
      <p:ext uri="{BB962C8B-B14F-4D97-AF65-F5344CB8AC3E}">
        <p14:creationId xmlns:p14="http://schemas.microsoft.com/office/powerpoint/2010/main" val="13737555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〇そこで、・・・</a:t>
            </a:r>
            <a:endParaRPr kumimoji="1" lang="ja-JP" altLang="en-US" dirty="0"/>
          </a:p>
        </p:txBody>
      </p:sp>
      <p:sp>
        <p:nvSpPr>
          <p:cNvPr id="3" name="コンテンツ プレースホルダー 2"/>
          <p:cNvSpPr>
            <a:spLocks noGrp="1"/>
          </p:cNvSpPr>
          <p:nvPr>
            <p:ph idx="1"/>
          </p:nvPr>
        </p:nvSpPr>
        <p:spPr/>
        <p:txBody>
          <a:bodyPr/>
          <a:lstStyle/>
          <a:p>
            <a:pPr marL="0" indent="0">
              <a:buNone/>
            </a:pPr>
            <a:r>
              <a:rPr lang="ja-JP" altLang="en-US" dirty="0" smtClean="0"/>
              <a:t>①取り組む意義の明確化など市の方針が必要であること</a:t>
            </a:r>
            <a:endParaRPr lang="en-US" altLang="ja-JP" dirty="0" smtClean="0"/>
          </a:p>
          <a:p>
            <a:pPr marL="0" indent="0">
              <a:buNone/>
            </a:pPr>
            <a:endParaRPr lang="en-US" altLang="ja-JP" dirty="0"/>
          </a:p>
          <a:p>
            <a:pPr marL="0" indent="0">
              <a:buNone/>
            </a:pPr>
            <a:r>
              <a:rPr lang="ja-JP" altLang="en-US" dirty="0" smtClean="0"/>
              <a:t>②協力者を確保すること</a:t>
            </a:r>
            <a:r>
              <a:rPr kumimoji="1" lang="ja-JP" altLang="en-US" dirty="0" smtClean="0"/>
              <a:t>が必要</a:t>
            </a:r>
            <a:endParaRPr kumimoji="1" lang="en-US" altLang="ja-JP" dirty="0" smtClean="0"/>
          </a:p>
          <a:p>
            <a:pPr marL="0" indent="0">
              <a:buNone/>
            </a:pPr>
            <a:endParaRPr lang="en-US" altLang="ja-JP" dirty="0"/>
          </a:p>
          <a:p>
            <a:pPr marL="0" indent="0">
              <a:buNone/>
            </a:pPr>
            <a:endParaRPr kumimoji="1" lang="en-US" altLang="ja-JP" dirty="0" smtClean="0"/>
          </a:p>
          <a:p>
            <a:pPr marL="0" indent="0">
              <a:buNone/>
            </a:pPr>
            <a:r>
              <a:rPr lang="ja-JP" altLang="en-US" dirty="0" smtClean="0"/>
              <a:t>⇒関係部局による「オープンデータ推進検討プロジェクトチーム」を設置</a:t>
            </a:r>
            <a:endParaRPr kumimoji="1" lang="en-US" altLang="ja-JP" dirty="0"/>
          </a:p>
          <a:p>
            <a:pPr marL="0" indent="0">
              <a:buNone/>
            </a:pPr>
            <a:endParaRPr lang="en-US" altLang="ja-JP" dirty="0" smtClean="0"/>
          </a:p>
          <a:p>
            <a:pPr marL="0" indent="0">
              <a:buNone/>
            </a:pPr>
            <a:endParaRPr kumimoji="1" lang="en-US" altLang="ja-JP" dirty="0"/>
          </a:p>
          <a:p>
            <a:pPr marL="0" indent="0">
              <a:buNone/>
            </a:pPr>
            <a:endParaRPr kumimoji="1" lang="ja-JP" altLang="en-US" dirty="0"/>
          </a:p>
        </p:txBody>
      </p:sp>
      <p:sp>
        <p:nvSpPr>
          <p:cNvPr id="4" name="スライド番号プレースホルダー 3"/>
          <p:cNvSpPr>
            <a:spLocks noGrp="1"/>
          </p:cNvSpPr>
          <p:nvPr>
            <p:ph type="sldNum" sz="quarter" idx="12"/>
          </p:nvPr>
        </p:nvSpPr>
        <p:spPr/>
        <p:txBody>
          <a:bodyPr/>
          <a:lstStyle/>
          <a:p>
            <a:fld id="{3B5E1379-2D85-404C-A3F9-F7029062BB50}" type="slidenum">
              <a:rPr kumimoji="1" lang="ja-JP" altLang="en-US" smtClean="0"/>
              <a:t>8</a:t>
            </a:fld>
            <a:endParaRPr kumimoji="1" lang="ja-JP" altLang="en-US"/>
          </a:p>
        </p:txBody>
      </p:sp>
    </p:spTree>
    <p:extLst>
      <p:ext uri="{BB962C8B-B14F-4D97-AF65-F5344CB8AC3E}">
        <p14:creationId xmlns:p14="http://schemas.microsoft.com/office/powerpoint/2010/main" val="34509117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normAutofit/>
          </a:bodyPr>
          <a:lstStyle/>
          <a:p>
            <a:r>
              <a:rPr kumimoji="1" lang="ja-JP" altLang="en-US" sz="2400" dirty="0" smtClean="0"/>
              <a:t>○</a:t>
            </a:r>
            <a:r>
              <a:rPr lang="ja-JP" altLang="en-US" sz="2400" dirty="0" smtClean="0"/>
              <a:t>雲南市オープンデータ推進検討プロジェクトチームメンバー構成</a:t>
            </a:r>
            <a:endParaRPr kumimoji="1" lang="ja-JP" altLang="en-US" sz="2400" dirty="0"/>
          </a:p>
        </p:txBody>
      </p:sp>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2471430415"/>
              </p:ext>
            </p:extLst>
          </p:nvPr>
        </p:nvGraphicFramePr>
        <p:xfrm>
          <a:off x="1802673" y="1690688"/>
          <a:ext cx="8765177" cy="4754880"/>
        </p:xfrm>
        <a:graphic>
          <a:graphicData uri="http://schemas.openxmlformats.org/drawingml/2006/table">
            <a:tbl>
              <a:tblPr firstRow="1" firstCol="1" bandRow="1">
                <a:tableStyleId>{5C22544A-7EE6-4342-B048-85BDC9FD1C3A}</a:tableStyleId>
              </a:tblPr>
              <a:tblGrid>
                <a:gridCol w="2933650">
                  <a:extLst>
                    <a:ext uri="{9D8B030D-6E8A-4147-A177-3AD203B41FA5}">
                      <a16:colId xmlns:a16="http://schemas.microsoft.com/office/drawing/2014/main" val="2840085556"/>
                    </a:ext>
                  </a:extLst>
                </a:gridCol>
                <a:gridCol w="5831527">
                  <a:extLst>
                    <a:ext uri="{9D8B030D-6E8A-4147-A177-3AD203B41FA5}">
                      <a16:colId xmlns:a16="http://schemas.microsoft.com/office/drawing/2014/main" val="862088757"/>
                    </a:ext>
                  </a:extLst>
                </a:gridCol>
              </a:tblGrid>
              <a:tr h="334718">
                <a:tc>
                  <a:txBody>
                    <a:bodyPr/>
                    <a:lstStyle/>
                    <a:p>
                      <a:pPr algn="ctr">
                        <a:spcAft>
                          <a:spcPts val="0"/>
                        </a:spcAft>
                      </a:pPr>
                      <a:r>
                        <a:rPr lang="ja-JP" sz="2400" kern="0" dirty="0">
                          <a:effectLst/>
                        </a:rPr>
                        <a:t>役　職</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ctr">
                        <a:spcAft>
                          <a:spcPts val="0"/>
                        </a:spcAft>
                      </a:pPr>
                      <a:r>
                        <a:rPr lang="ja-JP" sz="2400" kern="0">
                          <a:effectLst/>
                        </a:rPr>
                        <a:t>　所　　　属</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1382977881"/>
                  </a:ext>
                </a:extLst>
              </a:tr>
              <a:tr h="334718">
                <a:tc>
                  <a:txBody>
                    <a:bodyPr/>
                    <a:lstStyle/>
                    <a:p>
                      <a:pPr algn="just">
                        <a:spcAft>
                          <a:spcPts val="0"/>
                        </a:spcAft>
                      </a:pPr>
                      <a:r>
                        <a:rPr lang="ja-JP" sz="2400" kern="0" dirty="0">
                          <a:effectLst/>
                        </a:rPr>
                        <a:t>チームリーダー</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a:effectLst/>
                        </a:rPr>
                        <a:t>政策</a:t>
                      </a:r>
                      <a:r>
                        <a:rPr lang="ja-JP" sz="2400" kern="0" dirty="0" smtClean="0">
                          <a:effectLst/>
                        </a:rPr>
                        <a:t>企画部</a:t>
                      </a:r>
                      <a:r>
                        <a:rPr lang="ja-JP" sz="2400" kern="0" dirty="0">
                          <a:effectLst/>
                        </a:rPr>
                        <a:t>　情報政策課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3207862294"/>
                  </a:ext>
                </a:extLst>
              </a:tr>
              <a:tr h="334718">
                <a:tc>
                  <a:txBody>
                    <a:bodyPr/>
                    <a:lstStyle/>
                    <a:p>
                      <a:pPr algn="just">
                        <a:spcAft>
                          <a:spcPts val="0"/>
                        </a:spcAft>
                      </a:pPr>
                      <a:r>
                        <a:rPr lang="ja-JP" sz="2400" kern="0" dirty="0">
                          <a:effectLst/>
                        </a:rPr>
                        <a:t>サブリーダー</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a:effectLst/>
                        </a:rPr>
                        <a:t>政策</a:t>
                      </a:r>
                      <a:r>
                        <a:rPr lang="ja-JP" sz="2400" kern="0" dirty="0" smtClean="0">
                          <a:effectLst/>
                        </a:rPr>
                        <a:t>企画部</a:t>
                      </a:r>
                      <a:r>
                        <a:rPr lang="ja-JP" sz="2400" kern="0" dirty="0">
                          <a:effectLst/>
                        </a:rPr>
                        <a:t>　情報政策課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294429669"/>
                  </a:ext>
                </a:extLst>
              </a:tr>
              <a:tr h="334718">
                <a:tc>
                  <a:txBody>
                    <a:bodyPr/>
                    <a:lstStyle/>
                    <a:p>
                      <a:pPr algn="just">
                        <a:spcAft>
                          <a:spcPts val="0"/>
                        </a:spcAft>
                      </a:pPr>
                      <a:r>
                        <a:rPr lang="ja-JP" sz="2400" kern="0" dirty="0">
                          <a:effectLst/>
                        </a:rPr>
                        <a:t>委員</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a:effectLst/>
                        </a:rPr>
                        <a:t>政策</a:t>
                      </a:r>
                      <a:r>
                        <a:rPr lang="ja-JP" sz="2400" kern="0" dirty="0" smtClean="0">
                          <a:effectLst/>
                        </a:rPr>
                        <a:t>企画部</a:t>
                      </a:r>
                      <a:r>
                        <a:rPr lang="ja-JP" sz="2400" kern="0" dirty="0">
                          <a:effectLst/>
                        </a:rPr>
                        <a:t>　うんなん暮らし推進課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2243446072"/>
                  </a:ext>
                </a:extLst>
              </a:tr>
              <a:tr h="334718">
                <a:tc>
                  <a:txBody>
                    <a:bodyPr/>
                    <a:lstStyle/>
                    <a:p>
                      <a:pPr algn="just">
                        <a:spcAft>
                          <a:spcPts val="0"/>
                        </a:spcAft>
                      </a:pPr>
                      <a:r>
                        <a:rPr lang="ja-JP" sz="2400" kern="0" dirty="0">
                          <a:effectLst/>
                        </a:rPr>
                        <a:t>委員</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smtClean="0">
                          <a:effectLst/>
                        </a:rPr>
                        <a:t>総務部</a:t>
                      </a:r>
                      <a:r>
                        <a:rPr lang="ja-JP" sz="2400" kern="0" dirty="0">
                          <a:effectLst/>
                        </a:rPr>
                        <a:t>　危機管理室</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3787724944"/>
                  </a:ext>
                </a:extLst>
              </a:tr>
              <a:tr h="334718">
                <a:tc>
                  <a:txBody>
                    <a:bodyPr/>
                    <a:lstStyle/>
                    <a:p>
                      <a:pPr algn="just">
                        <a:spcAft>
                          <a:spcPts val="0"/>
                        </a:spcAft>
                      </a:pPr>
                      <a:r>
                        <a:rPr lang="ja-JP" sz="2400" kern="0" dirty="0">
                          <a:effectLst/>
                        </a:rPr>
                        <a:t>委員</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smtClean="0">
                          <a:effectLst/>
                        </a:rPr>
                        <a:t>総務部</a:t>
                      </a:r>
                      <a:r>
                        <a:rPr lang="ja-JP" sz="2400" kern="0" dirty="0">
                          <a:effectLst/>
                        </a:rPr>
                        <a:t>　行財政改革推進課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780994285"/>
                  </a:ext>
                </a:extLst>
              </a:tr>
              <a:tr h="334718">
                <a:tc>
                  <a:txBody>
                    <a:bodyPr/>
                    <a:lstStyle/>
                    <a:p>
                      <a:pPr algn="just">
                        <a:spcAft>
                          <a:spcPts val="0"/>
                        </a:spcAft>
                      </a:pPr>
                      <a:r>
                        <a:rPr lang="ja-JP" sz="2400" kern="0" dirty="0">
                          <a:effectLst/>
                        </a:rPr>
                        <a:t>委員</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smtClean="0">
                          <a:effectLst/>
                        </a:rPr>
                        <a:t>総務部</a:t>
                      </a:r>
                      <a:r>
                        <a:rPr lang="ja-JP" sz="2400" kern="0" dirty="0">
                          <a:effectLst/>
                        </a:rPr>
                        <a:t>　情報システム課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269286090"/>
                  </a:ext>
                </a:extLst>
              </a:tr>
              <a:tr h="334718">
                <a:tc>
                  <a:txBody>
                    <a:bodyPr/>
                    <a:lstStyle/>
                    <a:p>
                      <a:pPr algn="just">
                        <a:spcAft>
                          <a:spcPts val="0"/>
                        </a:spcAft>
                      </a:pPr>
                      <a:r>
                        <a:rPr lang="ja-JP" sz="2400" kern="0">
                          <a:effectLst/>
                        </a:rPr>
                        <a:t>委員</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a:effectLst/>
                        </a:rPr>
                        <a:t>市民</a:t>
                      </a:r>
                      <a:r>
                        <a:rPr lang="ja-JP" sz="2400" kern="0" dirty="0" smtClean="0">
                          <a:effectLst/>
                        </a:rPr>
                        <a:t>環境部</a:t>
                      </a:r>
                      <a:r>
                        <a:rPr lang="ja-JP" sz="2400" kern="0" dirty="0">
                          <a:effectLst/>
                        </a:rPr>
                        <a:t>　市民生活課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1923027009"/>
                  </a:ext>
                </a:extLst>
              </a:tr>
              <a:tr h="334718">
                <a:tc>
                  <a:txBody>
                    <a:bodyPr/>
                    <a:lstStyle/>
                    <a:p>
                      <a:pPr algn="just">
                        <a:spcAft>
                          <a:spcPts val="0"/>
                        </a:spcAft>
                      </a:pPr>
                      <a:r>
                        <a:rPr lang="ja-JP" sz="2400" kern="0">
                          <a:effectLst/>
                        </a:rPr>
                        <a:t>委員</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a:effectLst/>
                        </a:rPr>
                        <a:t>健康</a:t>
                      </a:r>
                      <a:r>
                        <a:rPr lang="ja-JP" sz="2400" kern="0" dirty="0" smtClean="0">
                          <a:effectLst/>
                        </a:rPr>
                        <a:t>福祉部</a:t>
                      </a:r>
                      <a:r>
                        <a:rPr lang="ja-JP" sz="2400" kern="0" dirty="0">
                          <a:effectLst/>
                        </a:rPr>
                        <a:t>　医療介護連携室</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1924507741"/>
                  </a:ext>
                </a:extLst>
              </a:tr>
              <a:tr h="334718">
                <a:tc>
                  <a:txBody>
                    <a:bodyPr/>
                    <a:lstStyle/>
                    <a:p>
                      <a:pPr algn="just">
                        <a:spcAft>
                          <a:spcPts val="0"/>
                        </a:spcAft>
                      </a:pPr>
                      <a:r>
                        <a:rPr lang="ja-JP" sz="2400" kern="0">
                          <a:effectLst/>
                        </a:rPr>
                        <a:t>委員</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a:effectLst/>
                        </a:rPr>
                        <a:t>子ども</a:t>
                      </a:r>
                      <a:r>
                        <a:rPr lang="ja-JP" sz="2400" kern="0" dirty="0" smtClean="0">
                          <a:effectLst/>
                        </a:rPr>
                        <a:t>政策局</a:t>
                      </a:r>
                      <a:r>
                        <a:rPr lang="ja-JP" sz="2400" kern="0" dirty="0">
                          <a:effectLst/>
                        </a:rPr>
                        <a:t>　子ども政策課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329942124"/>
                  </a:ext>
                </a:extLst>
              </a:tr>
              <a:tr h="334718">
                <a:tc>
                  <a:txBody>
                    <a:bodyPr/>
                    <a:lstStyle/>
                    <a:p>
                      <a:pPr algn="just">
                        <a:spcAft>
                          <a:spcPts val="0"/>
                        </a:spcAft>
                      </a:pPr>
                      <a:r>
                        <a:rPr lang="ja-JP" sz="2400" kern="0">
                          <a:effectLst/>
                        </a:rPr>
                        <a:t>委員</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a:effectLst/>
                        </a:rPr>
                        <a:t>産業</a:t>
                      </a:r>
                      <a:r>
                        <a:rPr lang="ja-JP" sz="2400" kern="0" dirty="0" smtClean="0">
                          <a:effectLst/>
                        </a:rPr>
                        <a:t>観光部</a:t>
                      </a:r>
                      <a:r>
                        <a:rPr lang="ja-JP" sz="2400" kern="0" dirty="0">
                          <a:effectLst/>
                        </a:rPr>
                        <a:t>　観光振興課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3795568555"/>
                  </a:ext>
                </a:extLst>
              </a:tr>
              <a:tr h="334718">
                <a:tc>
                  <a:txBody>
                    <a:bodyPr/>
                    <a:lstStyle/>
                    <a:p>
                      <a:pPr algn="just">
                        <a:spcAft>
                          <a:spcPts val="0"/>
                        </a:spcAft>
                      </a:pPr>
                      <a:r>
                        <a:rPr lang="ja-JP" sz="2400" kern="0">
                          <a:effectLst/>
                        </a:rPr>
                        <a:t>事務局</a:t>
                      </a:r>
                      <a:endParaRPr lang="ja-JP" sz="2400" kern="10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a:effectLst/>
                        </a:rPr>
                        <a:t>政策</a:t>
                      </a:r>
                      <a:r>
                        <a:rPr lang="ja-JP" sz="2400" kern="0" dirty="0" smtClean="0">
                          <a:effectLst/>
                        </a:rPr>
                        <a:t>企画部</a:t>
                      </a:r>
                      <a:r>
                        <a:rPr lang="ja-JP" sz="2400" kern="0" dirty="0">
                          <a:effectLst/>
                        </a:rPr>
                        <a:t>　情報政策課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2058109747"/>
                  </a:ext>
                </a:extLst>
              </a:tr>
              <a:tr h="334718">
                <a:tc>
                  <a:txBody>
                    <a:bodyPr/>
                    <a:lstStyle/>
                    <a:p>
                      <a:pPr algn="just">
                        <a:spcAft>
                          <a:spcPts val="0"/>
                        </a:spcAft>
                      </a:pPr>
                      <a:r>
                        <a:rPr lang="ja-JP" sz="2400" kern="0" smtClean="0">
                          <a:effectLst/>
                        </a:rPr>
                        <a:t>事務局</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tc>
                  <a:txBody>
                    <a:bodyPr/>
                    <a:lstStyle/>
                    <a:p>
                      <a:pPr algn="just">
                        <a:spcAft>
                          <a:spcPts val="0"/>
                        </a:spcAft>
                      </a:pPr>
                      <a:r>
                        <a:rPr lang="ja-JP" sz="2400" kern="0" dirty="0" smtClean="0">
                          <a:effectLst/>
                        </a:rPr>
                        <a:t>政策企画部　情報政策課</a:t>
                      </a:r>
                      <a:endParaRPr lang="ja-JP" sz="2400" kern="100" dirty="0">
                        <a:effectLst/>
                        <a:latin typeface="Century" panose="02040604050505020304" pitchFamily="18" charset="0"/>
                        <a:ea typeface="ＭＳ 明朝" panose="02020609040205080304" pitchFamily="17" charset="-128"/>
                        <a:cs typeface="Times New Roman" panose="02020603050405020304" pitchFamily="18" charset="0"/>
                      </a:endParaRPr>
                    </a:p>
                  </a:txBody>
                  <a:tcPr marL="50208" marR="50208" marT="0" marB="0" anchor="ctr"/>
                </a:tc>
                <a:extLst>
                  <a:ext uri="{0D108BD9-81ED-4DB2-BD59-A6C34878D82A}">
                    <a16:rowId xmlns:a16="http://schemas.microsoft.com/office/drawing/2014/main" val="1913241708"/>
                  </a:ext>
                </a:extLst>
              </a:tr>
            </a:tbl>
          </a:graphicData>
        </a:graphic>
      </p:graphicFrame>
      <p:sp>
        <p:nvSpPr>
          <p:cNvPr id="3" name="スライド番号プレースホルダー 2"/>
          <p:cNvSpPr>
            <a:spLocks noGrp="1"/>
          </p:cNvSpPr>
          <p:nvPr>
            <p:ph type="sldNum" sz="quarter" idx="12"/>
          </p:nvPr>
        </p:nvSpPr>
        <p:spPr/>
        <p:txBody>
          <a:bodyPr/>
          <a:lstStyle/>
          <a:p>
            <a:fld id="{3B5E1379-2D85-404C-A3F9-F7029062BB50}" type="slidenum">
              <a:rPr kumimoji="1" lang="ja-JP" altLang="en-US" smtClean="0"/>
              <a:t>9</a:t>
            </a:fld>
            <a:endParaRPr kumimoji="1" lang="ja-JP" altLang="en-US"/>
          </a:p>
        </p:txBody>
      </p:sp>
    </p:spTree>
    <p:extLst>
      <p:ext uri="{BB962C8B-B14F-4D97-AF65-F5344CB8AC3E}">
        <p14:creationId xmlns:p14="http://schemas.microsoft.com/office/powerpoint/2010/main" val="2372968142"/>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106</TotalTime>
  <Words>472</Words>
  <Application>Microsoft Office PowerPoint</Application>
  <PresentationFormat>ワイド画面</PresentationFormat>
  <Paragraphs>104</Paragraphs>
  <Slides>13</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13</vt:i4>
      </vt:variant>
    </vt:vector>
  </HeadingPairs>
  <TitlesOfParts>
    <vt:vector size="20" baseType="lpstr">
      <vt:lpstr>ＭＳ 明朝</vt:lpstr>
      <vt:lpstr>游ゴシック</vt:lpstr>
      <vt:lpstr>游ゴシック Light</vt:lpstr>
      <vt:lpstr>Arial</vt:lpstr>
      <vt:lpstr>Century</vt:lpstr>
      <vt:lpstr>Times New Roman</vt:lpstr>
      <vt:lpstr>Office テーマ</vt:lpstr>
      <vt:lpstr>雲南市のオープンデータの取組み</vt:lpstr>
      <vt:lpstr>○取り組みのきっかけ</vt:lpstr>
      <vt:lpstr>○UNNAN子育ち応援会議（ママパパ会議）</vt:lpstr>
      <vt:lpstr>〇UNNAN子育ち応援会議（ママパパ会議）</vt:lpstr>
      <vt:lpstr>〇市民バス</vt:lpstr>
      <vt:lpstr>〇官民データ活用推進基本法の施行</vt:lpstr>
      <vt:lpstr>〇しかし、そうは言っても・・・</vt:lpstr>
      <vt:lpstr>〇そこで、・・・</vt:lpstr>
      <vt:lpstr>○雲南市オープンデータ推進検討プロジェクトチームメンバー構成</vt:lpstr>
      <vt:lpstr>〇これまでの取り組みと今後</vt:lpstr>
      <vt:lpstr>〇これまでの取り組みと今後</vt:lpstr>
      <vt:lpstr>〇まとめ</vt:lpstr>
      <vt:lpstr>ご清聴ありがとうございました</vt:lpstr>
    </vt:vector>
  </TitlesOfParts>
  <Company>雲南市</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雲南市</dc:creator>
  <cp:lastModifiedBy>雲南市</cp:lastModifiedBy>
  <cp:revision>31</cp:revision>
  <cp:lastPrinted>2018-12-10T02:21:47Z</cp:lastPrinted>
  <dcterms:created xsi:type="dcterms:W3CDTF">2018-12-06T05:47:08Z</dcterms:created>
  <dcterms:modified xsi:type="dcterms:W3CDTF">2019-02-18T02:01:21Z</dcterms:modified>
</cp:coreProperties>
</file>