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22"/>
  </p:notesMasterIdLst>
  <p:handoutMasterIdLst>
    <p:handoutMasterId r:id="rId23"/>
  </p:handoutMasterIdLst>
  <p:sldIdLst>
    <p:sldId id="271" r:id="rId2"/>
    <p:sldId id="284" r:id="rId3"/>
    <p:sldId id="302" r:id="rId4"/>
    <p:sldId id="322" r:id="rId5"/>
    <p:sldId id="335" r:id="rId6"/>
    <p:sldId id="323" r:id="rId7"/>
    <p:sldId id="325" r:id="rId8"/>
    <p:sldId id="336" r:id="rId9"/>
    <p:sldId id="334" r:id="rId10"/>
    <p:sldId id="326" r:id="rId11"/>
    <p:sldId id="288" r:id="rId12"/>
    <p:sldId id="310" r:id="rId13"/>
    <p:sldId id="327" r:id="rId14"/>
    <p:sldId id="337" r:id="rId15"/>
    <p:sldId id="330" r:id="rId16"/>
    <p:sldId id="333" r:id="rId17"/>
    <p:sldId id="328" r:id="rId18"/>
    <p:sldId id="331" r:id="rId19"/>
    <p:sldId id="332" r:id="rId20"/>
    <p:sldId id="329"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399"/>
    <a:srgbClr val="C0C0C0"/>
    <a:srgbClr val="000000"/>
    <a:srgbClr val="FF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6391" autoAdjust="0"/>
  </p:normalViewPr>
  <p:slideViewPr>
    <p:cSldViewPr snapToGrid="0">
      <p:cViewPr varScale="1">
        <p:scale>
          <a:sx n="111" d="100"/>
          <a:sy n="111" d="100"/>
        </p:scale>
        <p:origin x="1806"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99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B192260-59A4-44B8-8DD9-29CC0388946F}" type="datetimeFigureOut">
              <a:rPr kumimoji="1" lang="ja-JP" altLang="en-US" smtClean="0"/>
              <a:t>2019/6/13</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BC9DAEA-0296-437A-BC6F-722007BC75B0}" type="slidenum">
              <a:rPr kumimoji="1" lang="ja-JP" altLang="en-US" smtClean="0"/>
              <a:t>‹#›</a:t>
            </a:fld>
            <a:endParaRPr kumimoji="1" lang="ja-JP" altLang="en-US"/>
          </a:p>
        </p:txBody>
      </p:sp>
    </p:spTree>
    <p:extLst>
      <p:ext uri="{BB962C8B-B14F-4D97-AF65-F5344CB8AC3E}">
        <p14:creationId xmlns:p14="http://schemas.microsoft.com/office/powerpoint/2010/main" val="2988402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083" tIns="46042" rIns="92083" bIns="4604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083" tIns="46042" rIns="92083" bIns="46042" rtlCol="0"/>
          <a:lstStyle>
            <a:lvl1pPr algn="r">
              <a:defRPr sz="1200"/>
            </a:lvl1pPr>
          </a:lstStyle>
          <a:p>
            <a:fld id="{C647718F-3003-4E81-B07F-836CF83144E1}" type="datetimeFigureOut">
              <a:rPr kumimoji="1" lang="ja-JP" altLang="en-US" smtClean="0"/>
              <a:t>2019/6/13</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083" tIns="46042" rIns="92083" bIns="46042"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2083" tIns="46042" rIns="92083" bIns="4604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5"/>
            <a:ext cx="2945660" cy="498055"/>
          </a:xfrm>
          <a:prstGeom prst="rect">
            <a:avLst/>
          </a:prstGeom>
        </p:spPr>
        <p:txBody>
          <a:bodyPr vert="horz" lIns="92083" tIns="46042" rIns="92083" bIns="4604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5"/>
            <a:ext cx="2945660" cy="498055"/>
          </a:xfrm>
          <a:prstGeom prst="rect">
            <a:avLst/>
          </a:prstGeom>
        </p:spPr>
        <p:txBody>
          <a:bodyPr vert="horz" lIns="92083" tIns="46042" rIns="92083" bIns="46042" rtlCol="0" anchor="b"/>
          <a:lstStyle>
            <a:lvl1pPr algn="r">
              <a:defRPr sz="1200"/>
            </a:lvl1pPr>
          </a:lstStyle>
          <a:p>
            <a:fld id="{F441D95F-16A1-4421-86D3-BD7E0DA14074}" type="slidenum">
              <a:rPr kumimoji="1" lang="ja-JP" altLang="en-US" smtClean="0"/>
              <a:t>‹#›</a:t>
            </a:fld>
            <a:endParaRPr kumimoji="1" lang="ja-JP" altLang="en-US"/>
          </a:p>
        </p:txBody>
      </p:sp>
    </p:spTree>
    <p:extLst>
      <p:ext uri="{BB962C8B-B14F-4D97-AF65-F5344CB8AC3E}">
        <p14:creationId xmlns:p14="http://schemas.microsoft.com/office/powerpoint/2010/main" val="9066074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a:t>
            </a:fld>
            <a:endParaRPr kumimoji="1" lang="ja-JP" altLang="en-US"/>
          </a:p>
        </p:txBody>
      </p:sp>
    </p:spTree>
    <p:extLst>
      <p:ext uri="{BB962C8B-B14F-4D97-AF65-F5344CB8AC3E}">
        <p14:creationId xmlns:p14="http://schemas.microsoft.com/office/powerpoint/2010/main" val="332875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14</a:t>
            </a:fld>
            <a:endParaRPr kumimoji="1" lang="ja-JP" altLang="en-US"/>
          </a:p>
        </p:txBody>
      </p:sp>
    </p:spTree>
    <p:extLst>
      <p:ext uri="{BB962C8B-B14F-4D97-AF65-F5344CB8AC3E}">
        <p14:creationId xmlns:p14="http://schemas.microsoft.com/office/powerpoint/2010/main" val="343231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15</a:t>
            </a:fld>
            <a:endParaRPr kumimoji="1" lang="ja-JP" altLang="en-US"/>
          </a:p>
        </p:txBody>
      </p:sp>
    </p:spTree>
    <p:extLst>
      <p:ext uri="{BB962C8B-B14F-4D97-AF65-F5344CB8AC3E}">
        <p14:creationId xmlns:p14="http://schemas.microsoft.com/office/powerpoint/2010/main" val="110785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18</a:t>
            </a:fld>
            <a:endParaRPr kumimoji="1" lang="ja-JP" altLang="en-US"/>
          </a:p>
        </p:txBody>
      </p:sp>
    </p:spTree>
    <p:extLst>
      <p:ext uri="{BB962C8B-B14F-4D97-AF65-F5344CB8AC3E}">
        <p14:creationId xmlns:p14="http://schemas.microsoft.com/office/powerpoint/2010/main" val="120308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19</a:t>
            </a:fld>
            <a:endParaRPr kumimoji="1" lang="ja-JP" altLang="en-US"/>
          </a:p>
        </p:txBody>
      </p:sp>
    </p:spTree>
    <p:extLst>
      <p:ext uri="{BB962C8B-B14F-4D97-AF65-F5344CB8AC3E}">
        <p14:creationId xmlns:p14="http://schemas.microsoft.com/office/powerpoint/2010/main" val="167320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2</a:t>
            </a:fld>
            <a:endParaRPr kumimoji="1" lang="ja-JP" altLang="en-US"/>
          </a:p>
        </p:txBody>
      </p:sp>
    </p:spTree>
    <p:extLst>
      <p:ext uri="{BB962C8B-B14F-4D97-AF65-F5344CB8AC3E}">
        <p14:creationId xmlns:p14="http://schemas.microsoft.com/office/powerpoint/2010/main" val="399942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4</a:t>
            </a:fld>
            <a:endParaRPr kumimoji="1" lang="ja-JP" altLang="en-US"/>
          </a:p>
        </p:txBody>
      </p:sp>
    </p:spTree>
    <p:extLst>
      <p:ext uri="{BB962C8B-B14F-4D97-AF65-F5344CB8AC3E}">
        <p14:creationId xmlns:p14="http://schemas.microsoft.com/office/powerpoint/2010/main" val="428133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7</a:t>
            </a:fld>
            <a:endParaRPr kumimoji="1" lang="ja-JP" altLang="en-US"/>
          </a:p>
        </p:txBody>
      </p:sp>
    </p:spTree>
    <p:extLst>
      <p:ext uri="{BB962C8B-B14F-4D97-AF65-F5344CB8AC3E}">
        <p14:creationId xmlns:p14="http://schemas.microsoft.com/office/powerpoint/2010/main" val="279021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8</a:t>
            </a:fld>
            <a:endParaRPr kumimoji="1" lang="ja-JP" altLang="en-US"/>
          </a:p>
        </p:txBody>
      </p:sp>
    </p:spTree>
    <p:extLst>
      <p:ext uri="{BB962C8B-B14F-4D97-AF65-F5344CB8AC3E}">
        <p14:creationId xmlns:p14="http://schemas.microsoft.com/office/powerpoint/2010/main" val="373261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9</a:t>
            </a:fld>
            <a:endParaRPr kumimoji="1" lang="ja-JP" altLang="en-US"/>
          </a:p>
        </p:txBody>
      </p:sp>
    </p:spTree>
    <p:extLst>
      <p:ext uri="{BB962C8B-B14F-4D97-AF65-F5344CB8AC3E}">
        <p14:creationId xmlns:p14="http://schemas.microsoft.com/office/powerpoint/2010/main" val="125393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10</a:t>
            </a:fld>
            <a:endParaRPr kumimoji="1" lang="ja-JP" altLang="en-US"/>
          </a:p>
        </p:txBody>
      </p:sp>
    </p:spTree>
    <p:extLst>
      <p:ext uri="{BB962C8B-B14F-4D97-AF65-F5344CB8AC3E}">
        <p14:creationId xmlns:p14="http://schemas.microsoft.com/office/powerpoint/2010/main" val="257415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11</a:t>
            </a:fld>
            <a:endParaRPr kumimoji="1" lang="ja-JP" altLang="en-US"/>
          </a:p>
        </p:txBody>
      </p:sp>
    </p:spTree>
    <p:extLst>
      <p:ext uri="{BB962C8B-B14F-4D97-AF65-F5344CB8AC3E}">
        <p14:creationId xmlns:p14="http://schemas.microsoft.com/office/powerpoint/2010/main" val="387108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13</a:t>
            </a:fld>
            <a:endParaRPr kumimoji="1" lang="ja-JP" altLang="en-US"/>
          </a:p>
        </p:txBody>
      </p:sp>
    </p:spTree>
    <p:extLst>
      <p:ext uri="{BB962C8B-B14F-4D97-AF65-F5344CB8AC3E}">
        <p14:creationId xmlns:p14="http://schemas.microsoft.com/office/powerpoint/2010/main" val="148182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E2D7830-ED14-4B39-B93A-4168F4DD216B}" type="datetime1">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338894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DE5ACA-4312-4BE1-9EF7-6B8B94951C53}" type="datetime1">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321838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CF3BB24-7370-41A6-A9A0-1DDC7BF593B7}" type="datetime1">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289894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B2BE3C3-40EE-4D36-BFAE-C0350E35ECFF}" type="datetime1">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600">
                <a:latin typeface="Meiryo UI" panose="020B0604030504040204" pitchFamily="50" charset="-128"/>
                <a:ea typeface="Meiryo UI" panose="020B0604030504040204" pitchFamily="50" charset="-128"/>
              </a:defRPr>
            </a:lvl1pPr>
          </a:lstStyle>
          <a:p>
            <a:fld id="{A4063A0E-3B31-4370-A13B-4E9ADFFBBB96}" type="slidenum">
              <a:rPr kumimoji="1" lang="ja-JP" altLang="en-US" smtClean="0"/>
              <a:pPr/>
              <a:t>‹#›</a:t>
            </a:fld>
            <a:endParaRPr kumimoji="1" lang="ja-JP" altLang="en-US"/>
          </a:p>
        </p:txBody>
      </p:sp>
    </p:spTree>
    <p:extLst>
      <p:ext uri="{BB962C8B-B14F-4D97-AF65-F5344CB8AC3E}">
        <p14:creationId xmlns:p14="http://schemas.microsoft.com/office/powerpoint/2010/main" val="27023825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DCC19-4A01-467D-9491-3D0B8206F253}" type="datetime1">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215313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65A0AB9-3882-413A-8938-46607FDD0CB3}" type="datetime1">
              <a:rPr kumimoji="1" lang="ja-JP" altLang="en-US" smtClean="0"/>
              <a:t>2019/6/13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378025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2946C9-7389-4E89-A105-82F6B9515835}" type="datetime1">
              <a:rPr kumimoji="1" lang="ja-JP" altLang="en-US" smtClean="0"/>
              <a:t>2019/6/13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133972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23C9A90-9B6E-4BB9-ABA4-9BCEE3DE7FED}" type="datetime1">
              <a:rPr kumimoji="1" lang="ja-JP" altLang="en-US" smtClean="0"/>
              <a:t>2019/6/13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420342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43A53-5DC9-4368-A39B-07ACCE8D6CFE}" type="datetime1">
              <a:rPr kumimoji="1" lang="ja-JP" altLang="en-US" smtClean="0"/>
              <a:t>2019/6/13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171835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18E9379-4287-4C0A-81E3-81F1A0875B14}" type="datetime1">
              <a:rPr kumimoji="1" lang="ja-JP" altLang="en-US" smtClean="0"/>
              <a:t>2019/6/13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64862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56C0C6-7F15-4E3D-A0E9-0C74FBF60F4E}" type="datetime1">
              <a:rPr kumimoji="1" lang="ja-JP" altLang="en-US" smtClean="0"/>
              <a:t>2019/6/13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76453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3EF23-C464-4567-B329-52146D934A18}" type="datetime1">
              <a:rPr kumimoji="1" lang="ja-JP" altLang="en-US" smtClean="0"/>
              <a:t>2019/6/13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1731726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プレースホルダー 4" descr="shimane_logo1806.pdf - Adobe Acrobat Reader DC"/>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010713" y="68302"/>
            <a:ext cx="2133287" cy="511990"/>
          </a:xfrm>
          <a:prstGeom prst="rect">
            <a:avLst/>
          </a:prstGeom>
        </p:spPr>
      </p:pic>
      <p:sp>
        <p:nvSpPr>
          <p:cNvPr id="7" name="タイトル 1"/>
          <p:cNvSpPr txBox="1">
            <a:spLocks/>
          </p:cNvSpPr>
          <p:nvPr/>
        </p:nvSpPr>
        <p:spPr>
          <a:xfrm>
            <a:off x="8789" y="1485900"/>
            <a:ext cx="9144000" cy="2214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600"/>
              </a:spcBef>
            </a:pPr>
            <a:r>
              <a:rPr lang="ja-JP" altLang="en-US"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島根県の官民データ活用推進計画</a:t>
            </a:r>
            <a:endParaRPr lang="en-US" altLang="ja-JP"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8" name="正方形/長方形 7"/>
          <p:cNvSpPr/>
          <p:nvPr/>
        </p:nvSpPr>
        <p:spPr>
          <a:xfrm>
            <a:off x="2517175" y="4319734"/>
            <a:ext cx="4493538" cy="1508105"/>
          </a:xfrm>
          <a:prstGeom prst="rect">
            <a:avLst/>
          </a:prstGeom>
        </p:spPr>
        <p:txBody>
          <a:bodyPr wrap="none">
            <a:spAutoFit/>
          </a:bodyPr>
          <a:lstStyle/>
          <a:p>
            <a:pPr algn="ctr">
              <a:spcBef>
                <a:spcPts val="600"/>
              </a:spcBef>
              <a:spcAft>
                <a:spcPts val="600"/>
              </a:spcAft>
            </a:pPr>
            <a:endParaRPr lang="en-US" altLang="ja-JP" sz="2400" dirty="0" smtClean="0">
              <a:latin typeface="メイリオ" panose="020B0604030504040204" pitchFamily="50" charset="-128"/>
              <a:ea typeface="メイリオ" panose="020B0604030504040204" pitchFamily="50" charset="-128"/>
            </a:endParaRPr>
          </a:p>
          <a:p>
            <a:pPr algn="ctr">
              <a:spcBef>
                <a:spcPts val="600"/>
              </a:spcBef>
              <a:spcAft>
                <a:spcPts val="600"/>
              </a:spcAft>
            </a:pPr>
            <a:r>
              <a:rPr lang="ja-JP" altLang="en-US" sz="2400" dirty="0" smtClean="0">
                <a:latin typeface="メイリオ" panose="020B0604030504040204" pitchFamily="50" charset="-128"/>
                <a:ea typeface="メイリオ" panose="020B0604030504040204" pitchFamily="50" charset="-128"/>
              </a:rPr>
              <a:t>平成３１年１月２４日（木）</a:t>
            </a:r>
            <a:endParaRPr lang="en-US" altLang="ja-JP" sz="2400" dirty="0" smtClean="0">
              <a:latin typeface="メイリオ" panose="020B0604030504040204" pitchFamily="50" charset="-128"/>
              <a:ea typeface="メイリオ" panose="020B0604030504040204" pitchFamily="50" charset="-128"/>
            </a:endParaRPr>
          </a:p>
          <a:p>
            <a:pPr algn="ctr">
              <a:spcBef>
                <a:spcPts val="600"/>
              </a:spcBef>
              <a:spcAft>
                <a:spcPts val="600"/>
              </a:spcAft>
            </a:pPr>
            <a:r>
              <a:rPr lang="ja-JP" altLang="en-US" sz="2400" dirty="0" smtClean="0">
                <a:latin typeface="メイリオ" panose="020B0604030504040204" pitchFamily="50" charset="-128"/>
                <a:ea typeface="メイリオ" panose="020B0604030504040204" pitchFamily="50" charset="-128"/>
              </a:rPr>
              <a:t>島根県 地域振興部 情報政策課</a:t>
            </a:r>
            <a:endParaRPr lang="ja-JP" altLang="en-US" sz="2400" dirty="0"/>
          </a:p>
        </p:txBody>
      </p:sp>
      <p:sp>
        <p:nvSpPr>
          <p:cNvPr id="2" name="正方形/長方形 1"/>
          <p:cNvSpPr/>
          <p:nvPr/>
        </p:nvSpPr>
        <p:spPr>
          <a:xfrm>
            <a:off x="0" y="3136473"/>
            <a:ext cx="9143999" cy="461665"/>
          </a:xfrm>
          <a:prstGeom prst="rect">
            <a:avLst/>
          </a:prstGeom>
        </p:spPr>
        <p:txBody>
          <a:bodyPr wrap="square">
            <a:spAutoFit/>
          </a:bodyPr>
          <a:lstStyle/>
          <a:p>
            <a:pPr algn="ctr">
              <a:spcBef>
                <a:spcPts val="600"/>
              </a:spcBef>
              <a:spcAft>
                <a:spcPts val="600"/>
              </a:spcAft>
            </a:pP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総務省 オープンデータ化支援研修</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美郷町 </a:t>
            </a:r>
            <a:r>
              <a:rPr lang="en-US" altLang="ja-JP" sz="2400" dirty="0" smtClean="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p:txBody>
      </p:sp>
      <p:pic>
        <p:nvPicPr>
          <p:cNvPr id="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61" y="6112202"/>
            <a:ext cx="1428750" cy="495301"/>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799850" y="6129019"/>
            <a:ext cx="7102612" cy="461665"/>
          </a:xfrm>
          <a:prstGeom prst="rect">
            <a:avLst/>
          </a:prstGeom>
          <a:ln>
            <a:solidFill>
              <a:schemeClr val="tx1"/>
            </a:solidFill>
            <a:prstDash val="dash"/>
          </a:ln>
        </p:spPr>
        <p:txBody>
          <a:bodyPr wrap="square">
            <a:spAutoFit/>
          </a:bodyPr>
          <a:lstStyle/>
          <a:p>
            <a:r>
              <a:rPr lang="ja-JP" altLang="en-US" sz="1200" dirty="0">
                <a:latin typeface="メイリオ" panose="020B0604030504040204" pitchFamily="50" charset="-128"/>
                <a:ea typeface="メイリオ" panose="020B0604030504040204" pitchFamily="50" charset="-128"/>
              </a:rPr>
              <a:t>本書は、クリエイティブ・コモンズ 表示</a:t>
            </a:r>
            <a:r>
              <a:rPr lang="en-US" altLang="ja-JP" sz="1200" dirty="0">
                <a:latin typeface="メイリオ" panose="020B0604030504040204" pitchFamily="50" charset="-128"/>
                <a:ea typeface="メイリオ" panose="020B0604030504040204" pitchFamily="50" charset="-128"/>
              </a:rPr>
              <a:t>4.0 </a:t>
            </a:r>
            <a:r>
              <a:rPr lang="ja-JP" altLang="en-US" sz="1200" dirty="0">
                <a:latin typeface="メイリオ" panose="020B0604030504040204" pitchFamily="50" charset="-128"/>
                <a:ea typeface="メイリオ" panose="020B0604030504040204" pitchFamily="50" charset="-128"/>
              </a:rPr>
              <a:t>国際 </a:t>
            </a:r>
            <a:r>
              <a:rPr lang="en-US" altLang="ja-JP" sz="1200" dirty="0">
                <a:latin typeface="メイリオ" panose="020B0604030504040204" pitchFamily="50" charset="-128"/>
                <a:ea typeface="メイリオ" panose="020B0604030504040204" pitchFamily="50" charset="-128"/>
              </a:rPr>
              <a:t>(CC BY 4.0) </a:t>
            </a:r>
            <a:r>
              <a:rPr lang="ja-JP" altLang="en-US" sz="1200" dirty="0">
                <a:latin typeface="メイリオ" panose="020B0604030504040204" pitchFamily="50" charset="-128"/>
                <a:ea typeface="メイリオ" panose="020B0604030504040204" pitchFamily="50" charset="-128"/>
              </a:rPr>
              <a:t>にしたがって利用いただけます。</a:t>
            </a: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(http://creativecommons.org/licenses/by/4.0/legalcode.ja)</a:t>
            </a:r>
          </a:p>
        </p:txBody>
      </p:sp>
    </p:spTree>
    <p:extLst>
      <p:ext uri="{BB962C8B-B14F-4D97-AF65-F5344CB8AC3E}">
        <p14:creationId xmlns:p14="http://schemas.microsoft.com/office/powerpoint/2010/main" val="8798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9</a:t>
            </a:fld>
            <a:endParaRPr kumimoji="1" lang="ja-JP" altLang="en-US" dirty="0"/>
          </a:p>
        </p:txBody>
      </p:sp>
      <p:sp>
        <p:nvSpPr>
          <p:cNvPr id="6" name="正方形/長方形 5"/>
          <p:cNvSpPr/>
          <p:nvPr/>
        </p:nvSpPr>
        <p:spPr>
          <a:xfrm>
            <a:off x="956610" y="1157849"/>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島根県の</a:t>
            </a:r>
            <a:r>
              <a:rPr lang="en-US" altLang="ja-JP" sz="3600" b="1" dirty="0" smtClean="0">
                <a:latin typeface="Meiryo UI" panose="020B0604030504040204" pitchFamily="50" charset="-128"/>
                <a:ea typeface="Meiryo UI" panose="020B0604030504040204" pitchFamily="50" charset="-128"/>
              </a:rPr>
              <a:t>ICT</a:t>
            </a:r>
            <a:r>
              <a:rPr lang="ja-JP" altLang="en-US" sz="3600" b="1" dirty="0" smtClean="0">
                <a:latin typeface="Meiryo UI" panose="020B0604030504040204" pitchFamily="50" charset="-128"/>
                <a:ea typeface="Meiryo UI" panose="020B0604030504040204" pitchFamily="50" charset="-128"/>
              </a:rPr>
              <a:t>関連計画</a:t>
            </a:r>
            <a:endParaRPr lang="en-US" altLang="ja-JP" sz="3600" b="1"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146652" y="2259096"/>
            <a:ext cx="8885208" cy="4016484"/>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u="sng" dirty="0" smtClean="0">
                <a:latin typeface="Meiryo UI" panose="020B0604030504040204" pitchFamily="50" charset="-128"/>
                <a:ea typeface="Meiryo UI" panose="020B0604030504040204" pitchFamily="50" charset="-128"/>
              </a:rPr>
              <a:t>県民向け</a:t>
            </a:r>
            <a:endParaRPr lang="en-US" altLang="ja-JP" sz="2800" u="sng" dirty="0" smtClean="0">
              <a:latin typeface="Meiryo UI" panose="020B0604030504040204" pitchFamily="50" charset="-128"/>
              <a:ea typeface="Meiryo UI" panose="020B0604030504040204" pitchFamily="50" charset="-128"/>
            </a:endParaRPr>
          </a:p>
          <a:p>
            <a:pPr lvl="1">
              <a:spcBef>
                <a:spcPts val="1200"/>
              </a:spcBef>
              <a:spcAft>
                <a:spcPts val="1200"/>
              </a:spcAft>
            </a:pPr>
            <a:r>
              <a:rPr lang="ja-JP" altLang="en-US" sz="2800" dirty="0" smtClean="0">
                <a:latin typeface="Meiryo UI" panose="020B0604030504040204" pitchFamily="50" charset="-128"/>
                <a:ea typeface="Meiryo UI" panose="020B0604030504040204" pitchFamily="50" charset="-128"/>
              </a:rPr>
              <a:t>「島根県地域情報化戦略（改訂版）（</a:t>
            </a:r>
            <a:r>
              <a:rPr lang="en-US" altLang="ja-JP" sz="2800" dirty="0" smtClean="0">
                <a:latin typeface="Meiryo UI" panose="020B0604030504040204" pitchFamily="50" charset="-128"/>
                <a:ea typeface="Meiryo UI" panose="020B0604030504040204" pitchFamily="50" charset="-128"/>
              </a:rPr>
              <a:t>H29.3</a:t>
            </a:r>
            <a:r>
              <a:rPr lang="ja-JP" altLang="en-US" sz="2800" dirty="0" smtClean="0">
                <a:latin typeface="Meiryo UI" panose="020B0604030504040204" pitchFamily="50" charset="-128"/>
                <a:ea typeface="Meiryo UI" panose="020B0604030504040204" pitchFamily="50" charset="-128"/>
              </a:rPr>
              <a:t>）」</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ja-JP" altLang="en-US" sz="24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ビジョンに近い内容、</a:t>
            </a:r>
            <a:r>
              <a:rPr lang="en-US" altLang="ja-JP" sz="2000" dirty="0" smtClean="0">
                <a:latin typeface="Meiryo UI" panose="020B0604030504040204" pitchFamily="50" charset="-128"/>
                <a:ea typeface="Meiryo UI" panose="020B0604030504040204" pitchFamily="50" charset="-128"/>
              </a:rPr>
              <a:t>16</a:t>
            </a:r>
            <a:r>
              <a:rPr lang="ja-JP" altLang="en-US" sz="2000" dirty="0" smtClean="0">
                <a:latin typeface="Meiryo UI" panose="020B0604030504040204" pitchFamily="50" charset="-128"/>
                <a:ea typeface="Meiryo UI" panose="020B0604030504040204" pitchFamily="50" charset="-128"/>
              </a:rPr>
              <a:t>の取組み方針、</a:t>
            </a:r>
            <a:r>
              <a:rPr lang="en-US" altLang="ja-JP" sz="2000" dirty="0" smtClean="0">
                <a:latin typeface="Meiryo UI" panose="020B0604030504040204" pitchFamily="50" charset="-128"/>
                <a:ea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rPr>
              <a:t>年計画</a:t>
            </a:r>
            <a:endParaRPr lang="en-US" altLang="ja-JP" sz="2000" dirty="0" smtClean="0">
              <a:latin typeface="Meiryo UI" panose="020B0604030504040204" pitchFamily="50" charset="-128"/>
              <a:ea typeface="Meiryo UI" panose="020B0604030504040204" pitchFamily="50" charset="-128"/>
            </a:endParaRPr>
          </a:p>
          <a:p>
            <a:pPr marL="514350" indent="-514350">
              <a:spcBef>
                <a:spcPts val="3000"/>
              </a:spcBef>
              <a:spcAft>
                <a:spcPts val="1200"/>
              </a:spcAft>
              <a:buFont typeface="Wingdings" panose="05000000000000000000" pitchFamily="2" charset="2"/>
              <a:buChar char="n"/>
            </a:pPr>
            <a:r>
              <a:rPr lang="ja-JP" altLang="en-US" sz="2800" u="sng" dirty="0" smtClean="0">
                <a:latin typeface="Meiryo UI" panose="020B0604030504040204" pitchFamily="50" charset="-128"/>
                <a:ea typeface="Meiryo UI" panose="020B0604030504040204" pitchFamily="50" charset="-128"/>
              </a:rPr>
              <a:t>県庁内部</a:t>
            </a:r>
            <a:endParaRPr lang="en-US" altLang="ja-JP" sz="2800" u="sng" dirty="0" smtClean="0">
              <a:latin typeface="Meiryo UI" panose="020B0604030504040204" pitchFamily="50" charset="-128"/>
              <a:ea typeface="Meiryo UI" panose="020B0604030504040204" pitchFamily="50" charset="-128"/>
            </a:endParaRPr>
          </a:p>
          <a:p>
            <a:pPr lvl="1">
              <a:spcBef>
                <a:spcPts val="1200"/>
              </a:spcBef>
              <a:spcAft>
                <a:spcPts val="1200"/>
              </a:spcAft>
            </a:pPr>
            <a:r>
              <a:rPr lang="ja-JP" altLang="en-US" sz="2800" dirty="0" smtClean="0">
                <a:latin typeface="Meiryo UI" panose="020B0604030504040204" pitchFamily="50" charset="-128"/>
                <a:ea typeface="Meiryo UI" panose="020B0604030504040204" pitchFamily="50" charset="-128"/>
              </a:rPr>
              <a:t>「島根県行政情報化推進指針（改訂版）（</a:t>
            </a:r>
            <a:r>
              <a:rPr lang="en-US" altLang="ja-JP" sz="2800" dirty="0" smtClean="0">
                <a:latin typeface="Meiryo UI" panose="020B0604030504040204" pitchFamily="50" charset="-128"/>
                <a:ea typeface="Meiryo UI" panose="020B0604030504040204" pitchFamily="50" charset="-128"/>
              </a:rPr>
              <a:t>H29.4</a:t>
            </a:r>
            <a:r>
              <a:rPr lang="ja-JP" altLang="en-US" sz="2800" dirty="0" smtClean="0">
                <a:latin typeface="Meiryo UI" panose="020B0604030504040204" pitchFamily="50" charset="-128"/>
                <a:ea typeface="Meiryo UI" panose="020B0604030504040204" pitchFamily="50" charset="-128"/>
              </a:rPr>
              <a:t>）」</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ja-JP" altLang="en-US" sz="24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戦略より具体的な内容、</a:t>
            </a:r>
            <a:r>
              <a:rPr lang="en-US" altLang="ja-JP" sz="2000" dirty="0" smtClean="0">
                <a:latin typeface="Meiryo UI" panose="020B0604030504040204" pitchFamily="50" charset="-128"/>
                <a:ea typeface="Meiryo UI" panose="020B0604030504040204" pitchFamily="50" charset="-128"/>
              </a:rPr>
              <a:t>14</a:t>
            </a:r>
            <a:r>
              <a:rPr lang="ja-JP" altLang="en-US" sz="2000" dirty="0" smtClean="0">
                <a:latin typeface="Meiryo UI" panose="020B0604030504040204" pitchFamily="50" charset="-128"/>
                <a:ea typeface="Meiryo UI" panose="020B0604030504040204" pitchFamily="50" charset="-128"/>
              </a:rPr>
              <a:t>の取組みを掲げる、</a:t>
            </a:r>
            <a:r>
              <a:rPr lang="en-US" altLang="ja-JP" sz="2000" dirty="0" smtClean="0">
                <a:latin typeface="Meiryo UI" panose="020B0604030504040204" pitchFamily="50" charset="-128"/>
                <a:ea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rPr>
              <a:t>年計画</a:t>
            </a:r>
            <a:endParaRPr lang="en-US" altLang="ja-JP" sz="2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414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26"/>
          <p:cNvGraphicFramePr>
            <a:graphicFrameLocks noGrp="1"/>
          </p:cNvGraphicFramePr>
          <p:nvPr>
            <p:extLst>
              <p:ext uri="{D42A27DB-BD31-4B8C-83A1-F6EECF244321}">
                <p14:modId xmlns:p14="http://schemas.microsoft.com/office/powerpoint/2010/main" val="1226020471"/>
              </p:ext>
            </p:extLst>
          </p:nvPr>
        </p:nvGraphicFramePr>
        <p:xfrm>
          <a:off x="61544" y="2145324"/>
          <a:ext cx="9012686" cy="4642337"/>
        </p:xfrm>
        <a:graphic>
          <a:graphicData uri="http://schemas.openxmlformats.org/drawingml/2006/table">
            <a:tbl>
              <a:tblPr firstRow="1" bandRow="1">
                <a:tableStyleId>{5940675A-B579-460E-94D1-54222C63F5DA}</a:tableStyleId>
              </a:tblPr>
              <a:tblGrid>
                <a:gridCol w="2268415">
                  <a:extLst>
                    <a:ext uri="{9D8B030D-6E8A-4147-A177-3AD203B41FA5}">
                      <a16:colId xmlns:a16="http://schemas.microsoft.com/office/drawing/2014/main" val="3139700411"/>
                    </a:ext>
                  </a:extLst>
                </a:gridCol>
                <a:gridCol w="2414386">
                  <a:extLst>
                    <a:ext uri="{9D8B030D-6E8A-4147-A177-3AD203B41FA5}">
                      <a16:colId xmlns:a16="http://schemas.microsoft.com/office/drawing/2014/main" val="1500024728"/>
                    </a:ext>
                  </a:extLst>
                </a:gridCol>
                <a:gridCol w="4329885">
                  <a:extLst>
                    <a:ext uri="{9D8B030D-6E8A-4147-A177-3AD203B41FA5}">
                      <a16:colId xmlns:a16="http://schemas.microsoft.com/office/drawing/2014/main" val="3800460999"/>
                    </a:ext>
                  </a:extLst>
                </a:gridCol>
              </a:tblGrid>
              <a:tr h="518745">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000" dirty="0" smtClean="0">
                          <a:latin typeface="Meiryo UI" panose="020B0604030504040204" pitchFamily="50" charset="-128"/>
                          <a:ea typeface="Meiryo UI" panose="020B0604030504040204" pitchFamily="50" charset="-128"/>
                        </a:rPr>
                        <a:t>2019</a:t>
                      </a:r>
                      <a:r>
                        <a:rPr kumimoji="1" lang="ja-JP" altLang="en-US" sz="2000" dirty="0" smtClean="0">
                          <a:latin typeface="Meiryo UI" panose="020B0604030504040204" pitchFamily="50" charset="-128"/>
                          <a:ea typeface="Meiryo UI" panose="020B0604030504040204" pitchFamily="50" charset="-128"/>
                        </a:rPr>
                        <a:t>年度</a:t>
                      </a:r>
                      <a:endParaRPr kumimoji="1" lang="ja-JP" altLang="en-US" sz="2000" dirty="0">
                        <a:latin typeface="Meiryo UI" panose="020B0604030504040204" pitchFamily="50" charset="-128"/>
                        <a:ea typeface="Meiryo UI" panose="020B0604030504040204" pitchFamily="50" charset="-128"/>
                      </a:endParaRPr>
                    </a:p>
                  </a:txBody>
                  <a:tcPr anchor="ctr">
                    <a:lnR w="12700" cmpd="sng">
                      <a:noFill/>
                    </a:lnR>
                  </a:tcPr>
                </a:tc>
                <a:tc>
                  <a:txBody>
                    <a:bodyPr/>
                    <a:lstStyle/>
                    <a:p>
                      <a:pPr algn="ctr"/>
                      <a:r>
                        <a:rPr kumimoji="1" lang="ja-JP" altLang="en-US" sz="2000" dirty="0" smtClean="0">
                          <a:latin typeface="Meiryo UI" panose="020B0604030504040204" pitchFamily="50" charset="-128"/>
                          <a:ea typeface="Meiryo UI" panose="020B0604030504040204" pitchFamily="50" charset="-128"/>
                        </a:rPr>
                        <a:t>　　　　　　　　　　　　　　　　既存計画の</a:t>
                      </a:r>
                      <a:endParaRPr kumimoji="1" lang="en-US" altLang="ja-JP" sz="2000" dirty="0" smtClean="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　　　　　　　　　　　　　　　　改訂時期</a:t>
                      </a:r>
                      <a:endParaRPr kumimoji="1" lang="ja-JP" altLang="en-US" sz="2000" dirty="0">
                        <a:latin typeface="Meiryo UI" panose="020B0604030504040204" pitchFamily="50" charset="-128"/>
                        <a:ea typeface="Meiryo UI" panose="020B0604030504040204" pitchFamily="50" charset="-128"/>
                      </a:endParaRPr>
                    </a:p>
                  </a:txBody>
                  <a:tcPr anchor="ctr">
                    <a:lnL w="12700" cmpd="sng">
                      <a:noFill/>
                    </a:lnL>
                  </a:tcPr>
                </a:tc>
                <a:extLst>
                  <a:ext uri="{0D108BD9-81ED-4DB2-BD59-A6C34878D82A}">
                    <a16:rowId xmlns:a16="http://schemas.microsoft.com/office/drawing/2014/main" val="3213734922"/>
                  </a:ext>
                </a:extLst>
              </a:tr>
              <a:tr h="2279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Meiryo UI" panose="020B0604030504040204" pitchFamily="50" charset="-128"/>
                          <a:ea typeface="Meiryo UI" panose="020B0604030504040204" pitchFamily="50" charset="-128"/>
                        </a:rPr>
                        <a:t>官民データ活用</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Meiryo UI" panose="020B0604030504040204" pitchFamily="50" charset="-128"/>
                          <a:ea typeface="Meiryo UI" panose="020B0604030504040204" pitchFamily="50" charset="-128"/>
                        </a:rPr>
                        <a:t>推進計画</a:t>
                      </a:r>
                    </a:p>
                  </a:txBody>
                  <a:tcPr anchor="ctr"/>
                </a:tc>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R w="12700" cmpd="sng">
                      <a:noFill/>
                    </a:lnR>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w="12700" cmpd="sng">
                      <a:noFill/>
                    </a:lnL>
                  </a:tcPr>
                </a:tc>
                <a:extLst>
                  <a:ext uri="{0D108BD9-81ED-4DB2-BD59-A6C34878D82A}">
                    <a16:rowId xmlns:a16="http://schemas.microsoft.com/office/drawing/2014/main" val="2159188197"/>
                  </a:ext>
                </a:extLst>
              </a:tr>
              <a:tr h="852854">
                <a:tc>
                  <a:txBody>
                    <a:bodyPr/>
                    <a:lstStyle/>
                    <a:p>
                      <a:r>
                        <a:rPr kumimoji="1" lang="ja-JP" altLang="en-US" sz="2000" dirty="0" smtClean="0">
                          <a:solidFill>
                            <a:schemeClr val="tx1"/>
                          </a:solidFill>
                          <a:latin typeface="Meiryo UI" panose="020B0604030504040204" pitchFamily="50" charset="-128"/>
                          <a:ea typeface="Meiryo UI" panose="020B0604030504040204" pitchFamily="50" charset="-128"/>
                        </a:rPr>
                        <a:t>地域情報化戦略</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r>
                        <a:rPr kumimoji="1" lang="ja-JP" altLang="en-US" sz="2000" dirty="0" smtClean="0">
                          <a:solidFill>
                            <a:schemeClr val="tx1"/>
                          </a:solidFill>
                          <a:latin typeface="Meiryo UI" panose="020B0604030504040204" pitchFamily="50" charset="-128"/>
                          <a:ea typeface="Meiryo UI" panose="020B0604030504040204" pitchFamily="50" charset="-128"/>
                        </a:rPr>
                        <a:t>（県民向け）</a:t>
                      </a:r>
                      <a:endParaRPr kumimoji="1" lang="ja-JP" altLang="en-US" sz="2000" dirty="0">
                        <a:solidFill>
                          <a:schemeClr val="tx1"/>
                        </a:solidFill>
                        <a:latin typeface="Meiryo UI" panose="020B0604030504040204" pitchFamily="50" charset="-128"/>
                        <a:ea typeface="Meiryo UI" panose="020B0604030504040204" pitchFamily="50" charset="-128"/>
                      </a:endParaRPr>
                    </a:p>
                  </a:txBody>
                  <a:tcPr anchor="ctr"/>
                </a:tc>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R w="12700" cmpd="sng">
                      <a:noFill/>
                    </a:lnR>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w="12700" cmpd="sng">
                      <a:noFill/>
                    </a:lnL>
                  </a:tcPr>
                </a:tc>
                <a:extLst>
                  <a:ext uri="{0D108BD9-81ED-4DB2-BD59-A6C34878D82A}">
                    <a16:rowId xmlns:a16="http://schemas.microsoft.com/office/drawing/2014/main" val="134428867"/>
                  </a:ext>
                </a:extLst>
              </a:tr>
              <a:tr h="808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solidFill>
                          <a:latin typeface="Meiryo UI" panose="020B0604030504040204" pitchFamily="50" charset="-128"/>
                          <a:ea typeface="Meiryo UI" panose="020B0604030504040204" pitchFamily="50" charset="-128"/>
                        </a:rPr>
                        <a:t>行政情報化指針</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solidFill>
                          <a:latin typeface="Meiryo UI" panose="020B0604030504040204" pitchFamily="50" charset="-128"/>
                          <a:ea typeface="Meiryo UI" panose="020B0604030504040204" pitchFamily="50" charset="-128"/>
                        </a:rPr>
                        <a:t>（庁内）</a:t>
                      </a:r>
                    </a:p>
                  </a:txBody>
                  <a:tcPr anchor="ctr"/>
                </a:tc>
                <a:tc>
                  <a:txBody>
                    <a:bodyPr/>
                    <a:lstStyle/>
                    <a:p>
                      <a:endParaRPr kumimoji="1" lang="ja-JP" altLang="en-US" sz="2000">
                        <a:latin typeface="Meiryo UI" panose="020B0604030504040204" pitchFamily="50" charset="-128"/>
                        <a:ea typeface="Meiryo UI" panose="020B0604030504040204" pitchFamily="50" charset="-128"/>
                      </a:endParaRPr>
                    </a:p>
                  </a:txBody>
                  <a:tcPr anchor="ctr">
                    <a:lnR w="12700" cmpd="sng">
                      <a:noFill/>
                    </a:lnR>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w="12700" cmpd="sng">
                      <a:noFill/>
                    </a:lnL>
                  </a:tcPr>
                </a:tc>
                <a:extLst>
                  <a:ext uri="{0D108BD9-81ED-4DB2-BD59-A6C34878D82A}">
                    <a16:rowId xmlns:a16="http://schemas.microsoft.com/office/drawing/2014/main" val="2226156233"/>
                  </a:ext>
                </a:extLst>
              </a:tr>
            </a:tbl>
          </a:graphicData>
        </a:graphic>
      </p:graphicFrame>
      <p:sp>
        <p:nvSpPr>
          <p:cNvPr id="49" name="上矢印 48"/>
          <p:cNvSpPr/>
          <p:nvPr/>
        </p:nvSpPr>
        <p:spPr>
          <a:xfrm>
            <a:off x="2613800" y="3636559"/>
            <a:ext cx="1768415" cy="1679489"/>
          </a:xfrm>
          <a:prstGeom prst="upArrow">
            <a:avLst>
              <a:gd name="adj1" fmla="val 50000"/>
              <a:gd name="adj2" fmla="val 1878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10</a:t>
            </a:fld>
            <a:endParaRPr kumimoji="1" lang="ja-JP" altLang="en-US" dirty="0"/>
          </a:p>
        </p:txBody>
      </p:sp>
      <p:cxnSp>
        <p:nvCxnSpPr>
          <p:cNvPr id="9" name="直線コネクタ 8"/>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0" name="正方形/長方形 9"/>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県の計画策定方針</a:t>
            </a:r>
            <a:endParaRPr lang="ja-JP" altLang="en-US" sz="2800"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61544" y="1701191"/>
            <a:ext cx="9012686" cy="32279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ロードマップ（イメージ）</a:t>
            </a:r>
            <a:endParaRPr kumimoji="1" lang="ja-JP" altLang="en-US" sz="2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53694" y="673778"/>
            <a:ext cx="8990306" cy="907941"/>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既存計画と整合を図りつつ、分野を絞った内容での策定を予定</a:t>
            </a:r>
            <a:endParaRPr lang="en-US" altLang="ja-JP" sz="24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en-US" altLang="ja-JP" sz="2400" dirty="0" smtClean="0">
                <a:latin typeface="Meiryo UI" panose="020B0604030504040204" pitchFamily="50" charset="-128"/>
                <a:ea typeface="Meiryo UI" panose="020B0604030504040204" pitchFamily="50" charset="-128"/>
              </a:rPr>
              <a:t>2019</a:t>
            </a:r>
            <a:r>
              <a:rPr lang="ja-JP" altLang="en-US" sz="2400" dirty="0" smtClean="0">
                <a:latin typeface="Meiryo UI" panose="020B0604030504040204" pitchFamily="50" charset="-128"/>
                <a:ea typeface="Meiryo UI" panose="020B0604030504040204" pitchFamily="50" charset="-128"/>
              </a:rPr>
              <a:t>年度中の策定を目指す</a:t>
            </a:r>
            <a:endParaRPr lang="en-US" altLang="ja-JP" sz="2400" dirty="0" smtClean="0">
              <a:latin typeface="Meiryo UI" panose="020B0604030504040204" pitchFamily="50" charset="-128"/>
              <a:ea typeface="Meiryo UI" panose="020B0604030504040204" pitchFamily="50" charset="-128"/>
            </a:endParaRPr>
          </a:p>
        </p:txBody>
      </p:sp>
      <p:sp>
        <p:nvSpPr>
          <p:cNvPr id="29" name="正方形/長方形 28"/>
          <p:cNvSpPr/>
          <p:nvPr/>
        </p:nvSpPr>
        <p:spPr>
          <a:xfrm>
            <a:off x="5580763" y="2306777"/>
            <a:ext cx="569388" cy="400110"/>
          </a:xfrm>
          <a:prstGeom prst="rect">
            <a:avLst/>
          </a:prstGeom>
        </p:spPr>
        <p:txBody>
          <a:bodyPr wrap="none">
            <a:spAutoFit/>
          </a:bodyPr>
          <a:lstStyle/>
          <a:p>
            <a:pPr algn="ctr"/>
            <a:r>
              <a:rPr kumimoji="1" lang="ja-JP" altLang="en-US" sz="2000" dirty="0" smtClean="0">
                <a:latin typeface="Meiryo UI" panose="020B0604030504040204" pitchFamily="50" charset="-128"/>
                <a:ea typeface="Meiryo UI" panose="020B0604030504040204" pitchFamily="50" charset="-128"/>
              </a:rPr>
              <a:t>・・・</a:t>
            </a:r>
            <a:endParaRPr lang="ja-JP" altLang="en-US" sz="2000" dirty="0"/>
          </a:p>
        </p:txBody>
      </p:sp>
      <p:sp>
        <p:nvSpPr>
          <p:cNvPr id="31" name="星 5 30"/>
          <p:cNvSpPr/>
          <p:nvPr/>
        </p:nvSpPr>
        <p:spPr>
          <a:xfrm>
            <a:off x="3297794" y="3236449"/>
            <a:ext cx="404446" cy="317381"/>
          </a:xfrm>
          <a:prstGeom prst="star5">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3" name="ホームベース 32"/>
          <p:cNvSpPr/>
          <p:nvPr/>
        </p:nvSpPr>
        <p:spPr>
          <a:xfrm>
            <a:off x="3991595" y="3164211"/>
            <a:ext cx="4167091" cy="480176"/>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rPr>
              <a:t>計画期間</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4" name="星 5 33"/>
          <p:cNvSpPr/>
          <p:nvPr/>
        </p:nvSpPr>
        <p:spPr>
          <a:xfrm>
            <a:off x="8409478" y="3245609"/>
            <a:ext cx="404446" cy="317381"/>
          </a:xfrm>
          <a:prstGeom prst="star5">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6" name="直線矢印コネクタ 35"/>
          <p:cNvCxnSpPr/>
          <p:nvPr/>
        </p:nvCxnSpPr>
        <p:spPr>
          <a:xfrm>
            <a:off x="8616458" y="3644387"/>
            <a:ext cx="0" cy="2758490"/>
          </a:xfrm>
          <a:prstGeom prst="straightConnector1">
            <a:avLst/>
          </a:prstGeom>
          <a:ln w="1905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ホームベース 24"/>
          <p:cNvSpPr/>
          <p:nvPr/>
        </p:nvSpPr>
        <p:spPr>
          <a:xfrm>
            <a:off x="2375891" y="5316048"/>
            <a:ext cx="6214189" cy="480176"/>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rPr>
              <a:t>計画期間</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2" name="ホームベース 31"/>
          <p:cNvSpPr/>
          <p:nvPr/>
        </p:nvSpPr>
        <p:spPr>
          <a:xfrm>
            <a:off x="2375890" y="6162789"/>
            <a:ext cx="6214189" cy="480176"/>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rPr>
              <a:t>計画期間</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8120123" y="2939386"/>
            <a:ext cx="954107" cy="400110"/>
          </a:xfrm>
          <a:prstGeom prst="rect">
            <a:avLst/>
          </a:prstGeom>
        </p:spPr>
        <p:txBody>
          <a:bodyPr wrap="none">
            <a:spAutoFit/>
          </a:bodyPr>
          <a:lstStyle/>
          <a:p>
            <a:pPr algn="ctr"/>
            <a:r>
              <a:rPr kumimoji="1" lang="ja-JP" altLang="en-US" sz="2000" dirty="0" smtClean="0">
                <a:latin typeface="Meiryo UI" panose="020B0604030504040204" pitchFamily="50" charset="-128"/>
                <a:ea typeface="Meiryo UI" panose="020B0604030504040204" pitchFamily="50" charset="-128"/>
              </a:rPr>
              <a:t>再編成</a:t>
            </a:r>
            <a:endParaRPr lang="ja-JP" altLang="en-US" sz="2000" dirty="0"/>
          </a:p>
        </p:txBody>
      </p:sp>
      <p:sp>
        <p:nvSpPr>
          <p:cNvPr id="40" name="正方形/長方形 39"/>
          <p:cNvSpPr/>
          <p:nvPr/>
        </p:nvSpPr>
        <p:spPr>
          <a:xfrm>
            <a:off x="3142247" y="2927197"/>
            <a:ext cx="697627" cy="400110"/>
          </a:xfrm>
          <a:prstGeom prst="rect">
            <a:avLst/>
          </a:prstGeom>
        </p:spPr>
        <p:txBody>
          <a:bodyPr wrap="none">
            <a:spAutoFit/>
          </a:bodyPr>
          <a:lstStyle/>
          <a:p>
            <a:pPr algn="ctr"/>
            <a:r>
              <a:rPr kumimoji="1" lang="ja-JP" altLang="en-US" sz="2000" dirty="0">
                <a:latin typeface="Meiryo UI" panose="020B0604030504040204" pitchFamily="50" charset="-128"/>
                <a:ea typeface="Meiryo UI" panose="020B0604030504040204" pitchFamily="50" charset="-128"/>
              </a:rPr>
              <a:t>策定</a:t>
            </a:r>
            <a:endParaRPr lang="ja-JP" altLang="en-US" sz="2000" dirty="0"/>
          </a:p>
        </p:txBody>
      </p:sp>
      <p:sp>
        <p:nvSpPr>
          <p:cNvPr id="48" name="楕円 47"/>
          <p:cNvSpPr/>
          <p:nvPr/>
        </p:nvSpPr>
        <p:spPr>
          <a:xfrm>
            <a:off x="1918119" y="5135622"/>
            <a:ext cx="3231851" cy="1696500"/>
          </a:xfrm>
          <a:prstGeom prst="ellipse">
            <a:avLst/>
          </a:prstGeom>
          <a:solidFill>
            <a:srgbClr val="FFFFFF">
              <a:alpha val="80000"/>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FF0000"/>
                </a:solidFill>
                <a:latin typeface="Meiryo UI" panose="020B0604030504040204" pitchFamily="50" charset="-128"/>
                <a:ea typeface="Meiryo UI" panose="020B0604030504040204" pitchFamily="50" charset="-128"/>
              </a:rPr>
              <a:t>特に解決すべき</a:t>
            </a:r>
            <a:endParaRPr kumimoji="1" lang="en-US" altLang="ja-JP" sz="2000" dirty="0" smtClean="0">
              <a:solidFill>
                <a:srgbClr val="FF0000"/>
              </a:solidFill>
              <a:latin typeface="Meiryo UI" panose="020B0604030504040204" pitchFamily="50" charset="-128"/>
              <a:ea typeface="Meiryo UI" panose="020B0604030504040204" pitchFamily="50" charset="-128"/>
            </a:endParaRPr>
          </a:p>
          <a:p>
            <a:r>
              <a:rPr kumimoji="1" lang="ja-JP" altLang="en-US" sz="2000" dirty="0" smtClean="0">
                <a:solidFill>
                  <a:srgbClr val="FF0000"/>
                </a:solidFill>
                <a:latin typeface="Meiryo UI" panose="020B0604030504040204" pitchFamily="50" charset="-128"/>
                <a:ea typeface="Meiryo UI" panose="020B0604030504040204" pitchFamily="50" charset="-128"/>
              </a:rPr>
              <a:t>県</a:t>
            </a:r>
            <a:r>
              <a:rPr kumimoji="1" lang="ja-JP" altLang="en-US" sz="2000" dirty="0">
                <a:solidFill>
                  <a:srgbClr val="FF0000"/>
                </a:solidFill>
                <a:latin typeface="Meiryo UI" panose="020B0604030504040204" pitchFamily="50" charset="-128"/>
                <a:ea typeface="Meiryo UI" panose="020B0604030504040204" pitchFamily="50" charset="-128"/>
              </a:rPr>
              <a:t>の課題を</a:t>
            </a:r>
            <a:r>
              <a:rPr kumimoji="1" lang="ja-JP" altLang="en-US" sz="2000" dirty="0" smtClean="0">
                <a:solidFill>
                  <a:srgbClr val="FF0000"/>
                </a:solidFill>
                <a:latin typeface="Meiryo UI" panose="020B0604030504040204" pitchFamily="50" charset="-128"/>
                <a:ea typeface="Meiryo UI" panose="020B0604030504040204" pitchFamily="50" charset="-128"/>
              </a:rPr>
              <a:t>踏まえ</a:t>
            </a:r>
            <a:r>
              <a:rPr kumimoji="1" lang="en-US" altLang="ja-JP" sz="2000" dirty="0" smtClean="0">
                <a:solidFill>
                  <a:srgbClr val="FF0000"/>
                </a:solidFill>
                <a:latin typeface="Meiryo UI" panose="020B0604030504040204" pitchFamily="50" charset="-128"/>
                <a:ea typeface="Meiryo UI" panose="020B0604030504040204" pitchFamily="50" charset="-128"/>
              </a:rPr>
              <a:t/>
            </a:r>
            <a:br>
              <a:rPr kumimoji="1" lang="en-US" altLang="ja-JP" sz="2000" dirty="0" smtClean="0">
                <a:solidFill>
                  <a:srgbClr val="FF0000"/>
                </a:solidFill>
                <a:latin typeface="Meiryo UI" panose="020B0604030504040204" pitchFamily="50" charset="-128"/>
                <a:ea typeface="Meiryo UI" panose="020B0604030504040204" pitchFamily="50" charset="-128"/>
              </a:rPr>
            </a:br>
            <a:r>
              <a:rPr kumimoji="1" lang="ja-JP" altLang="en-US" sz="2000" dirty="0" smtClean="0">
                <a:solidFill>
                  <a:srgbClr val="FF0000"/>
                </a:solidFill>
                <a:latin typeface="Meiryo UI" panose="020B0604030504040204" pitchFamily="50" charset="-128"/>
                <a:ea typeface="Meiryo UI" panose="020B0604030504040204" pitchFamily="50" charset="-128"/>
              </a:rPr>
              <a:t>８</a:t>
            </a:r>
            <a:r>
              <a:rPr kumimoji="1" lang="ja-JP" altLang="en-US" sz="2000" dirty="0">
                <a:solidFill>
                  <a:srgbClr val="FF0000"/>
                </a:solidFill>
                <a:latin typeface="Meiryo UI" panose="020B0604030504040204" pitchFamily="50" charset="-128"/>
                <a:ea typeface="Meiryo UI" panose="020B0604030504040204" pitchFamily="50" charset="-128"/>
              </a:rPr>
              <a:t>分野５本柱の</a:t>
            </a:r>
            <a:r>
              <a:rPr kumimoji="1" lang="ja-JP" altLang="en-US" sz="2000" dirty="0" smtClean="0">
                <a:solidFill>
                  <a:srgbClr val="FF0000"/>
                </a:solidFill>
                <a:latin typeface="Meiryo UI" panose="020B0604030504040204" pitchFamily="50" charset="-128"/>
                <a:ea typeface="Meiryo UI" panose="020B0604030504040204" pitchFamily="50" charset="-128"/>
              </a:rPr>
              <a:t>うち注力分野を絞込み</a:t>
            </a:r>
            <a:endParaRPr kumimoji="1" lang="ja-JP" altLang="en-US" sz="2000" dirty="0"/>
          </a:p>
        </p:txBody>
      </p:sp>
      <p:sp>
        <p:nvSpPr>
          <p:cNvPr id="20" name="正方形/長方形 19"/>
          <p:cNvSpPr/>
          <p:nvPr/>
        </p:nvSpPr>
        <p:spPr>
          <a:xfrm>
            <a:off x="2904383" y="4109567"/>
            <a:ext cx="1210588" cy="707886"/>
          </a:xfrm>
          <a:prstGeom prst="rect">
            <a:avLst/>
          </a:prstGeom>
        </p:spPr>
        <p:txBody>
          <a:bodyPr wrap="none">
            <a:spAutoFit/>
          </a:bodyPr>
          <a:lstStyle/>
          <a:p>
            <a:pPr algn="ctr"/>
            <a:r>
              <a:rPr kumimoji="1" lang="ja-JP" altLang="en-US" sz="2000" dirty="0" smtClean="0">
                <a:latin typeface="Meiryo UI" panose="020B0604030504040204" pitchFamily="50" charset="-128"/>
                <a:ea typeface="Meiryo UI" panose="020B0604030504040204" pitchFamily="50" charset="-128"/>
              </a:rPr>
              <a:t>個別の</a:t>
            </a:r>
            <a:endParaRPr kumimoji="1" lang="en-US" altLang="ja-JP" sz="2000" dirty="0" smtClean="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施策選定</a:t>
            </a:r>
            <a:endParaRPr lang="ja-JP" altLang="en-US" sz="2000" dirty="0"/>
          </a:p>
        </p:txBody>
      </p:sp>
    </p:spTree>
    <p:extLst>
      <p:ext uri="{BB962C8B-B14F-4D97-AF65-F5344CB8AC3E}">
        <p14:creationId xmlns:p14="http://schemas.microsoft.com/office/powerpoint/2010/main" val="275985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6"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80">
                                          <p:stCondLst>
                                            <p:cond delay="0"/>
                                          </p:stCondLst>
                                        </p:cTn>
                                        <p:tgtEl>
                                          <p:spTgt spid="31"/>
                                        </p:tgtEl>
                                      </p:cBhvr>
                                    </p:animEffect>
                                    <p:anim calcmode="lin" valueType="num">
                                      <p:cBhvr>
                                        <p:cTn id="2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9" dur="26">
                                          <p:stCondLst>
                                            <p:cond delay="650"/>
                                          </p:stCondLst>
                                        </p:cTn>
                                        <p:tgtEl>
                                          <p:spTgt spid="31"/>
                                        </p:tgtEl>
                                      </p:cBhvr>
                                      <p:to x="100000" y="60000"/>
                                    </p:animScale>
                                    <p:animScale>
                                      <p:cBhvr>
                                        <p:cTn id="30" dur="166" decel="50000">
                                          <p:stCondLst>
                                            <p:cond delay="676"/>
                                          </p:stCondLst>
                                        </p:cTn>
                                        <p:tgtEl>
                                          <p:spTgt spid="31"/>
                                        </p:tgtEl>
                                      </p:cBhvr>
                                      <p:to x="100000" y="100000"/>
                                    </p:animScale>
                                    <p:animScale>
                                      <p:cBhvr>
                                        <p:cTn id="31" dur="26">
                                          <p:stCondLst>
                                            <p:cond delay="1312"/>
                                          </p:stCondLst>
                                        </p:cTn>
                                        <p:tgtEl>
                                          <p:spTgt spid="31"/>
                                        </p:tgtEl>
                                      </p:cBhvr>
                                      <p:to x="100000" y="80000"/>
                                    </p:animScale>
                                    <p:animScale>
                                      <p:cBhvr>
                                        <p:cTn id="32" dur="166" decel="50000">
                                          <p:stCondLst>
                                            <p:cond delay="1338"/>
                                          </p:stCondLst>
                                        </p:cTn>
                                        <p:tgtEl>
                                          <p:spTgt spid="31"/>
                                        </p:tgtEl>
                                      </p:cBhvr>
                                      <p:to x="100000" y="100000"/>
                                    </p:animScale>
                                    <p:animScale>
                                      <p:cBhvr>
                                        <p:cTn id="33" dur="26">
                                          <p:stCondLst>
                                            <p:cond delay="1642"/>
                                          </p:stCondLst>
                                        </p:cTn>
                                        <p:tgtEl>
                                          <p:spTgt spid="31"/>
                                        </p:tgtEl>
                                      </p:cBhvr>
                                      <p:to x="100000" y="90000"/>
                                    </p:animScale>
                                    <p:animScale>
                                      <p:cBhvr>
                                        <p:cTn id="34" dur="166" decel="50000">
                                          <p:stCondLst>
                                            <p:cond delay="1668"/>
                                          </p:stCondLst>
                                        </p:cTn>
                                        <p:tgtEl>
                                          <p:spTgt spid="31"/>
                                        </p:tgtEl>
                                      </p:cBhvr>
                                      <p:to x="100000" y="100000"/>
                                    </p:animScale>
                                    <p:animScale>
                                      <p:cBhvr>
                                        <p:cTn id="35" dur="26">
                                          <p:stCondLst>
                                            <p:cond delay="1808"/>
                                          </p:stCondLst>
                                        </p:cTn>
                                        <p:tgtEl>
                                          <p:spTgt spid="31"/>
                                        </p:tgtEl>
                                      </p:cBhvr>
                                      <p:to x="100000" y="95000"/>
                                    </p:animScale>
                                    <p:animScale>
                                      <p:cBhvr>
                                        <p:cTn id="36" dur="166" decel="50000">
                                          <p:stCondLst>
                                            <p:cond delay="1834"/>
                                          </p:stCondLst>
                                        </p:cTn>
                                        <p:tgtEl>
                                          <p:spTgt spid="3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80">
                                          <p:stCondLst>
                                            <p:cond delay="0"/>
                                          </p:stCondLst>
                                        </p:cTn>
                                        <p:tgtEl>
                                          <p:spTgt spid="40"/>
                                        </p:tgtEl>
                                      </p:cBhvr>
                                    </p:animEffect>
                                    <p:anim calcmode="lin" valueType="num">
                                      <p:cBhvr>
                                        <p:cTn id="4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45" dur="26">
                                          <p:stCondLst>
                                            <p:cond delay="650"/>
                                          </p:stCondLst>
                                        </p:cTn>
                                        <p:tgtEl>
                                          <p:spTgt spid="40"/>
                                        </p:tgtEl>
                                      </p:cBhvr>
                                      <p:to x="100000" y="60000"/>
                                    </p:animScale>
                                    <p:animScale>
                                      <p:cBhvr>
                                        <p:cTn id="46" dur="166" decel="50000">
                                          <p:stCondLst>
                                            <p:cond delay="676"/>
                                          </p:stCondLst>
                                        </p:cTn>
                                        <p:tgtEl>
                                          <p:spTgt spid="40"/>
                                        </p:tgtEl>
                                      </p:cBhvr>
                                      <p:to x="100000" y="100000"/>
                                    </p:animScale>
                                    <p:animScale>
                                      <p:cBhvr>
                                        <p:cTn id="47" dur="26">
                                          <p:stCondLst>
                                            <p:cond delay="1312"/>
                                          </p:stCondLst>
                                        </p:cTn>
                                        <p:tgtEl>
                                          <p:spTgt spid="40"/>
                                        </p:tgtEl>
                                      </p:cBhvr>
                                      <p:to x="100000" y="80000"/>
                                    </p:animScale>
                                    <p:animScale>
                                      <p:cBhvr>
                                        <p:cTn id="48" dur="166" decel="50000">
                                          <p:stCondLst>
                                            <p:cond delay="1338"/>
                                          </p:stCondLst>
                                        </p:cTn>
                                        <p:tgtEl>
                                          <p:spTgt spid="40"/>
                                        </p:tgtEl>
                                      </p:cBhvr>
                                      <p:to x="100000" y="100000"/>
                                    </p:animScale>
                                    <p:animScale>
                                      <p:cBhvr>
                                        <p:cTn id="49" dur="26">
                                          <p:stCondLst>
                                            <p:cond delay="1642"/>
                                          </p:stCondLst>
                                        </p:cTn>
                                        <p:tgtEl>
                                          <p:spTgt spid="40"/>
                                        </p:tgtEl>
                                      </p:cBhvr>
                                      <p:to x="100000" y="90000"/>
                                    </p:animScale>
                                    <p:animScale>
                                      <p:cBhvr>
                                        <p:cTn id="50" dur="166" decel="50000">
                                          <p:stCondLst>
                                            <p:cond delay="1668"/>
                                          </p:stCondLst>
                                        </p:cTn>
                                        <p:tgtEl>
                                          <p:spTgt spid="40"/>
                                        </p:tgtEl>
                                      </p:cBhvr>
                                      <p:to x="100000" y="100000"/>
                                    </p:animScale>
                                    <p:animScale>
                                      <p:cBhvr>
                                        <p:cTn id="51" dur="26">
                                          <p:stCondLst>
                                            <p:cond delay="1808"/>
                                          </p:stCondLst>
                                        </p:cTn>
                                        <p:tgtEl>
                                          <p:spTgt spid="40"/>
                                        </p:tgtEl>
                                      </p:cBhvr>
                                      <p:to x="100000" y="95000"/>
                                    </p:animScale>
                                    <p:animScale>
                                      <p:cBhvr>
                                        <p:cTn id="52" dur="166" decel="50000">
                                          <p:stCondLst>
                                            <p:cond delay="1834"/>
                                          </p:stCondLst>
                                        </p:cTn>
                                        <p:tgtEl>
                                          <p:spTgt spid="40"/>
                                        </p:tgtEl>
                                      </p:cBhvr>
                                      <p:to x="100000" y="100000"/>
                                    </p:animScale>
                                  </p:childTnLst>
                                </p:cTn>
                              </p:par>
                            </p:childTnLst>
                          </p:cTn>
                        </p:par>
                        <p:par>
                          <p:cTn id="53" fill="hold">
                            <p:stCondLst>
                              <p:cond delay="3000"/>
                            </p:stCondLst>
                            <p:childTnLst>
                              <p:par>
                                <p:cTn id="54" presetID="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0-#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1" grpId="0" animBg="1"/>
      <p:bldP spid="33" grpId="0" animBg="1"/>
      <p:bldP spid="40" grpId="0"/>
      <p:bldP spid="48"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97818" y="2874505"/>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島根県のオープンデータの取組み</a:t>
            </a:r>
            <a:endParaRPr lang="en-US" altLang="ja-JP" sz="36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127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島根県の取組み現況と今後の方針</a:t>
            </a:r>
            <a:endParaRPr lang="ja-JP" altLang="en-US" sz="28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86263" y="1679655"/>
            <a:ext cx="8952302" cy="32279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島根県のオープンデータの主な取組み</a:t>
            </a:r>
            <a:endParaRPr kumimoji="1" lang="ja-JP" altLang="en-US" sz="2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3694" y="673778"/>
            <a:ext cx="8990306" cy="907941"/>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各方面へ地道な営業活動中、今後も継続・強化</a:t>
            </a:r>
            <a:endParaRPr lang="en-US" altLang="ja-JP" sz="24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市町村の取組み支援に注力</a:t>
            </a:r>
            <a:endParaRPr lang="en-US" altLang="ja-JP" sz="24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4063A0E-3B31-4370-A13B-4E9ADFFBBB96}" type="slidenum">
              <a:rPr kumimoji="1" lang="ja-JP" altLang="en-US" smtClean="0"/>
              <a:pPr/>
              <a:t>12</a:t>
            </a:fld>
            <a:endParaRPr kumimoji="1" lang="ja-JP" altLang="en-US"/>
          </a:p>
        </p:txBody>
      </p:sp>
      <p:sp>
        <p:nvSpPr>
          <p:cNvPr id="4" name="正方形/長方形 3"/>
          <p:cNvSpPr/>
          <p:nvPr/>
        </p:nvSpPr>
        <p:spPr>
          <a:xfrm>
            <a:off x="0" y="6612632"/>
            <a:ext cx="75136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（注）ブリゲードとは、Code </a:t>
            </a:r>
            <a:r>
              <a:rPr lang="ja-JP" altLang="en-US" sz="900" dirty="0">
                <a:latin typeface="Meiryo UI" panose="020B0604030504040204" pitchFamily="50" charset="-128"/>
                <a:ea typeface="Meiryo UI" panose="020B0604030504040204" pitchFamily="50" charset="-128"/>
              </a:rPr>
              <a:t>for Japanが提供する連携プログラムに参加している各地の</a:t>
            </a:r>
            <a:r>
              <a:rPr lang="ja-JP" altLang="en-US" sz="900" dirty="0" smtClean="0">
                <a:latin typeface="Meiryo UI" panose="020B0604030504040204" pitchFamily="50" charset="-128"/>
                <a:ea typeface="Meiryo UI" panose="020B0604030504040204" pitchFamily="50" charset="-128"/>
              </a:rPr>
              <a:t>コミュニティのこと。島根県では、</a:t>
            </a:r>
            <a:r>
              <a:rPr lang="en-US" altLang="ja-JP" sz="900" dirty="0" smtClean="0">
                <a:latin typeface="Meiryo UI" panose="020B0604030504040204" pitchFamily="50" charset="-128"/>
                <a:ea typeface="Meiryo UI" panose="020B0604030504040204" pitchFamily="50" charset="-128"/>
              </a:rPr>
              <a:t>Code for Shimane</a:t>
            </a:r>
            <a:r>
              <a:rPr lang="ja-JP" altLang="en-US" sz="900" dirty="0" smtClean="0">
                <a:latin typeface="Meiryo UI" panose="020B0604030504040204" pitchFamily="50" charset="-128"/>
                <a:ea typeface="Meiryo UI" panose="020B0604030504040204" pitchFamily="50" charset="-128"/>
              </a:rPr>
              <a:t>が参加。</a:t>
            </a:r>
            <a:endParaRPr lang="en-US" altLang="ja-JP" sz="900" dirty="0" smtClean="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673579841"/>
              </p:ext>
            </p:extLst>
          </p:nvPr>
        </p:nvGraphicFramePr>
        <p:xfrm>
          <a:off x="131313" y="2107650"/>
          <a:ext cx="8881374" cy="4497714"/>
        </p:xfrm>
        <a:graphic>
          <a:graphicData uri="http://schemas.openxmlformats.org/drawingml/2006/table">
            <a:tbl>
              <a:tblPr firstRow="1" bandRow="1">
                <a:tableStyleId>{5940675A-B579-460E-94D1-54222C63F5DA}</a:tableStyleId>
              </a:tblPr>
              <a:tblGrid>
                <a:gridCol w="1550838">
                  <a:extLst>
                    <a:ext uri="{9D8B030D-6E8A-4147-A177-3AD203B41FA5}">
                      <a16:colId xmlns:a16="http://schemas.microsoft.com/office/drawing/2014/main" val="1621196221"/>
                    </a:ext>
                  </a:extLst>
                </a:gridCol>
                <a:gridCol w="3174521">
                  <a:extLst>
                    <a:ext uri="{9D8B030D-6E8A-4147-A177-3AD203B41FA5}">
                      <a16:colId xmlns:a16="http://schemas.microsoft.com/office/drawing/2014/main" val="3713102416"/>
                    </a:ext>
                  </a:extLst>
                </a:gridCol>
                <a:gridCol w="4156015">
                  <a:extLst>
                    <a:ext uri="{9D8B030D-6E8A-4147-A177-3AD203B41FA5}">
                      <a16:colId xmlns:a16="http://schemas.microsoft.com/office/drawing/2014/main" val="125092803"/>
                    </a:ext>
                  </a:extLst>
                </a:gridCol>
              </a:tblGrid>
              <a:tr h="415745">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92014"/>
                  </a:ext>
                </a:extLst>
              </a:tr>
              <a:tr h="1375157">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89614710"/>
                  </a:ext>
                </a:extLst>
              </a:tr>
              <a:tr h="1375157">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44748338"/>
                  </a:ext>
                </a:extLst>
              </a:tr>
              <a:tr h="1331655">
                <a:tc>
                  <a:txBody>
                    <a:bodyPr/>
                    <a:lstStyle/>
                    <a:p>
                      <a:pPr algn="ctr"/>
                      <a:r>
                        <a:rPr kumimoji="1" lang="ja-JP" altLang="en-US" sz="2000" smtClean="0">
                          <a:latin typeface="Meiryo UI" panose="020B0604030504040204" pitchFamily="50" charset="-128"/>
                          <a:ea typeface="Meiryo UI" panose="020B0604030504040204" pitchFamily="50" charset="-128"/>
                        </a:rPr>
                        <a:t>民間・</a:t>
                      </a:r>
                      <a:endParaRPr kumimoji="1" lang="en-US" altLang="ja-JP" sz="2000" smtClean="0">
                        <a:latin typeface="Meiryo UI" panose="020B0604030504040204" pitchFamily="50" charset="-128"/>
                        <a:ea typeface="Meiryo UI" panose="020B0604030504040204" pitchFamily="50" charset="-128"/>
                      </a:endParaRPr>
                    </a:p>
                    <a:p>
                      <a:pPr algn="ctr"/>
                      <a:r>
                        <a:rPr kumimoji="1" lang="ja-JP" altLang="en-US" sz="2000" smtClean="0">
                          <a:latin typeface="Meiryo UI" panose="020B0604030504040204" pitchFamily="50" charset="-128"/>
                          <a:ea typeface="Meiryo UI" panose="020B0604030504040204" pitchFamily="50" charset="-128"/>
                        </a:rPr>
                        <a:t>研究機関等</a:t>
                      </a: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認知不足</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ニーズの把握</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ブリゲードとの連携</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研究機関等との意見交換</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en-US" altLang="ja-JP" sz="2000" dirty="0" smtClean="0">
                          <a:latin typeface="Meiryo UI" panose="020B0604030504040204" pitchFamily="50" charset="-128"/>
                          <a:ea typeface="Meiryo UI" panose="020B0604030504040204" pitchFamily="50" charset="-128"/>
                        </a:rPr>
                        <a:t>IT</a:t>
                      </a:r>
                      <a:r>
                        <a:rPr kumimoji="1" lang="ja-JP" altLang="en-US" sz="2000" dirty="0" smtClean="0">
                          <a:latin typeface="Meiryo UI" panose="020B0604030504040204" pitchFamily="50" charset="-128"/>
                          <a:ea typeface="Meiryo UI" panose="020B0604030504040204" pitchFamily="50" charset="-128"/>
                        </a:rPr>
                        <a:t>エンジニア向けに</a:t>
                      </a:r>
                      <a:r>
                        <a:rPr kumimoji="1" lang="en-US" altLang="ja-JP" sz="2000" dirty="0" smtClean="0">
                          <a:latin typeface="Meiryo UI" panose="020B0604030504040204" pitchFamily="50" charset="-128"/>
                          <a:ea typeface="Meiryo UI" panose="020B0604030504040204" pitchFamily="50" charset="-128"/>
                        </a:rPr>
                        <a:t>PR</a:t>
                      </a:r>
                    </a:p>
                    <a:p>
                      <a:pPr marL="342900" indent="-342900">
                        <a:buFont typeface="Arial" panose="020B0604020202020204" pitchFamily="34" charset="0"/>
                        <a:buChar char="•"/>
                      </a:pPr>
                      <a:r>
                        <a:rPr kumimoji="1" lang="en-US" altLang="ja-JP" sz="2000" dirty="0" smtClean="0">
                          <a:latin typeface="Meiryo UI" panose="020B0604030504040204" pitchFamily="50" charset="-128"/>
                          <a:ea typeface="Meiryo UI" panose="020B0604030504040204" pitchFamily="50" charset="-128"/>
                        </a:rPr>
                        <a:t>H31</a:t>
                      </a:r>
                      <a:r>
                        <a:rPr kumimoji="1" lang="ja-JP" altLang="en-US" sz="2000" dirty="0" smtClean="0">
                          <a:latin typeface="Meiryo UI" panose="020B0604030504040204" pitchFamily="50" charset="-128"/>
                          <a:ea typeface="Meiryo UI" panose="020B0604030504040204" pitchFamily="50" charset="-128"/>
                        </a:rPr>
                        <a:t>も取組みを継続、強化</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07398684"/>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688963365"/>
              </p:ext>
            </p:extLst>
          </p:nvPr>
        </p:nvGraphicFramePr>
        <p:xfrm>
          <a:off x="131313" y="2107650"/>
          <a:ext cx="8881374" cy="4497714"/>
        </p:xfrm>
        <a:graphic>
          <a:graphicData uri="http://schemas.openxmlformats.org/drawingml/2006/table">
            <a:tbl>
              <a:tblPr firstRow="1" bandRow="1">
                <a:tableStyleId>{5940675A-B579-460E-94D1-54222C63F5DA}</a:tableStyleId>
              </a:tblPr>
              <a:tblGrid>
                <a:gridCol w="1550838">
                  <a:extLst>
                    <a:ext uri="{9D8B030D-6E8A-4147-A177-3AD203B41FA5}">
                      <a16:colId xmlns:a16="http://schemas.microsoft.com/office/drawing/2014/main" val="1621196221"/>
                    </a:ext>
                  </a:extLst>
                </a:gridCol>
                <a:gridCol w="3174521">
                  <a:extLst>
                    <a:ext uri="{9D8B030D-6E8A-4147-A177-3AD203B41FA5}">
                      <a16:colId xmlns:a16="http://schemas.microsoft.com/office/drawing/2014/main" val="3713102416"/>
                    </a:ext>
                  </a:extLst>
                </a:gridCol>
                <a:gridCol w="4156015">
                  <a:extLst>
                    <a:ext uri="{9D8B030D-6E8A-4147-A177-3AD203B41FA5}">
                      <a16:colId xmlns:a16="http://schemas.microsoft.com/office/drawing/2014/main" val="125092803"/>
                    </a:ext>
                  </a:extLst>
                </a:gridCol>
              </a:tblGrid>
              <a:tr h="415745">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92014"/>
                  </a:ext>
                </a:extLst>
              </a:tr>
              <a:tr h="1375157">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89614710"/>
                  </a:ext>
                </a:extLst>
              </a:tr>
              <a:tr h="1375157">
                <a:tc>
                  <a:txBody>
                    <a:bodyPr/>
                    <a:lstStyle/>
                    <a:p>
                      <a:pPr algn="ctr"/>
                      <a:r>
                        <a:rPr kumimoji="1" lang="ja-JP" altLang="en-US" sz="2000" dirty="0" smtClean="0">
                          <a:latin typeface="Meiryo UI" panose="020B0604030504040204" pitchFamily="50" charset="-128"/>
                          <a:ea typeface="Meiryo UI" panose="020B0604030504040204" pitchFamily="50" charset="-128"/>
                        </a:rPr>
                        <a:t>市町村</a:t>
                      </a: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取組みの着手の支援</a:t>
                      </a:r>
                      <a:endParaRPr kumimoji="1" lang="en-US" altLang="ja-JP" sz="20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2000" dirty="0" smtClean="0">
                          <a:latin typeface="Meiryo UI" panose="020B0604030504040204" pitchFamily="50" charset="-128"/>
                          <a:ea typeface="Meiryo UI" panose="020B0604030504040204" pitchFamily="50" charset="-128"/>
                        </a:rPr>
                        <a:t>（取組は２／１９）</a:t>
                      </a: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未着手の全団体を訪問</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課題抽出→サイトの改修</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研修（</a:t>
                      </a:r>
                      <a:r>
                        <a:rPr kumimoji="1" lang="en-US" altLang="ja-JP" sz="2000" dirty="0" smtClean="0">
                          <a:latin typeface="Meiryo UI" panose="020B0604030504040204" pitchFamily="50" charset="-128"/>
                          <a:ea typeface="Meiryo UI" panose="020B0604030504040204" pitchFamily="50" charset="-128"/>
                        </a:rPr>
                        <a:t>10/10</a:t>
                      </a:r>
                      <a:r>
                        <a:rPr kumimoji="1" lang="ja-JP" altLang="en-US" sz="2000" dirty="0" err="1"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12/26</a:t>
                      </a:r>
                      <a:r>
                        <a:rPr kumimoji="1" lang="ja-JP" altLang="en-US" sz="2000" dirty="0" err="1"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1/24</a:t>
                      </a:r>
                      <a:r>
                        <a:rPr kumimoji="1" lang="ja-JP" altLang="en-US" sz="2000" dirty="0" smtClean="0">
                          <a:latin typeface="Meiryo UI" panose="020B0604030504040204" pitchFamily="50" charset="-128"/>
                          <a:ea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en-US" altLang="ja-JP" sz="2000" dirty="0" smtClean="0">
                          <a:latin typeface="Meiryo UI" panose="020B0604030504040204" pitchFamily="50" charset="-128"/>
                          <a:ea typeface="Meiryo UI" panose="020B0604030504040204" pitchFamily="50" charset="-128"/>
                        </a:rPr>
                        <a:t>H31</a:t>
                      </a:r>
                      <a:r>
                        <a:rPr kumimoji="1" lang="ja-JP" altLang="en-US" sz="2000" dirty="0" smtClean="0">
                          <a:latin typeface="Meiryo UI" panose="020B0604030504040204" pitchFamily="50" charset="-128"/>
                          <a:ea typeface="Meiryo UI" panose="020B0604030504040204" pitchFamily="50" charset="-128"/>
                        </a:rPr>
                        <a:t>は、サイトを徹底活用</a:t>
                      </a:r>
                      <a:endParaRPr kumimoji="1" lang="en-US" altLang="ja-JP" sz="2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44748338"/>
                  </a:ext>
                </a:extLst>
              </a:tr>
              <a:tr h="1331655">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07398684"/>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864143689"/>
              </p:ext>
            </p:extLst>
          </p:nvPr>
        </p:nvGraphicFramePr>
        <p:xfrm>
          <a:off x="131313" y="2101740"/>
          <a:ext cx="8881374" cy="4497714"/>
        </p:xfrm>
        <a:graphic>
          <a:graphicData uri="http://schemas.openxmlformats.org/drawingml/2006/table">
            <a:tbl>
              <a:tblPr firstRow="1" bandRow="1">
                <a:tableStyleId>{5940675A-B579-460E-94D1-54222C63F5DA}</a:tableStyleId>
              </a:tblPr>
              <a:tblGrid>
                <a:gridCol w="1550838">
                  <a:extLst>
                    <a:ext uri="{9D8B030D-6E8A-4147-A177-3AD203B41FA5}">
                      <a16:colId xmlns:a16="http://schemas.microsoft.com/office/drawing/2014/main" val="1621196221"/>
                    </a:ext>
                  </a:extLst>
                </a:gridCol>
                <a:gridCol w="3174521">
                  <a:extLst>
                    <a:ext uri="{9D8B030D-6E8A-4147-A177-3AD203B41FA5}">
                      <a16:colId xmlns:a16="http://schemas.microsoft.com/office/drawing/2014/main" val="3713102416"/>
                    </a:ext>
                  </a:extLst>
                </a:gridCol>
                <a:gridCol w="4156015">
                  <a:extLst>
                    <a:ext uri="{9D8B030D-6E8A-4147-A177-3AD203B41FA5}">
                      <a16:colId xmlns:a16="http://schemas.microsoft.com/office/drawing/2014/main" val="125092803"/>
                    </a:ext>
                  </a:extLst>
                </a:gridCol>
              </a:tblGrid>
              <a:tr h="415745">
                <a:tc>
                  <a:txBody>
                    <a:bodyPr/>
                    <a:lstStyle/>
                    <a:p>
                      <a:pPr algn="ctr"/>
                      <a:r>
                        <a:rPr kumimoji="1" lang="ja-JP" altLang="en-US" sz="2000" dirty="0" smtClean="0">
                          <a:latin typeface="Meiryo UI" panose="020B0604030504040204" pitchFamily="50" charset="-128"/>
                          <a:ea typeface="Meiryo UI" panose="020B0604030504040204" pitchFamily="50" charset="-128"/>
                        </a:rPr>
                        <a:t>推進先</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2000" dirty="0" smtClean="0">
                          <a:latin typeface="Meiryo UI" panose="020B0604030504040204" pitchFamily="50" charset="-128"/>
                          <a:ea typeface="Meiryo UI" panose="020B0604030504040204" pitchFamily="50" charset="-128"/>
                        </a:rPr>
                        <a:t>課題</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2000" dirty="0" smtClean="0">
                          <a:latin typeface="Meiryo UI" panose="020B0604030504040204" pitchFamily="50" charset="-128"/>
                          <a:ea typeface="Meiryo UI" panose="020B0604030504040204" pitchFamily="50" charset="-128"/>
                        </a:rPr>
                        <a:t>取組み状況・今後の方針</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92014"/>
                  </a:ext>
                </a:extLst>
              </a:tr>
              <a:tr h="1375157">
                <a:tc>
                  <a:txBody>
                    <a:bodyPr/>
                    <a:lstStyle/>
                    <a:p>
                      <a:pPr algn="ctr"/>
                      <a:r>
                        <a:rPr kumimoji="1" lang="ja-JP" altLang="en-US" sz="2000" dirty="0" smtClean="0">
                          <a:latin typeface="Meiryo UI" panose="020B0604030504040204" pitchFamily="50" charset="-128"/>
                          <a:ea typeface="Meiryo UI" panose="020B0604030504040204" pitchFamily="50" charset="-128"/>
                        </a:rPr>
                        <a:t>県庁内</a:t>
                      </a: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データ数が拡大しない</a:t>
                      </a:r>
                      <a:endParaRPr kumimoji="1" lang="en-US" altLang="ja-JP" sz="2000" dirty="0" smtClean="0">
                        <a:latin typeface="Meiryo UI" panose="020B0604030504040204" pitchFamily="50" charset="-128"/>
                        <a:ea typeface="Meiryo UI"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dirty="0" smtClean="0">
                          <a:latin typeface="Meiryo UI" panose="020B0604030504040204" pitchFamily="50" charset="-128"/>
                          <a:ea typeface="Meiryo UI" panose="020B0604030504040204" pitchFamily="50" charset="-128"/>
                        </a:rPr>
                        <a:t>職員理解が進まない</a:t>
                      </a: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r>
                        <a:rPr kumimoji="1" lang="ja-JP" altLang="en-US" sz="2000" smtClean="0">
                          <a:latin typeface="Meiryo UI" panose="020B0604030504040204" pitchFamily="50" charset="-128"/>
                          <a:ea typeface="Meiryo UI" panose="020B0604030504040204" pitchFamily="50" charset="-128"/>
                        </a:rPr>
                        <a:t>部局主管課向けに簡易セミナー</a:t>
                      </a:r>
                      <a:endParaRPr kumimoji="1" lang="en-US" altLang="ja-JP" sz="200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2000" smtClean="0">
                          <a:latin typeface="Meiryo UI" panose="020B0604030504040204" pitchFamily="50" charset="-128"/>
                          <a:ea typeface="Meiryo UI" panose="020B0604030504040204" pitchFamily="50" charset="-128"/>
                        </a:rPr>
                        <a:t>全庁研修を活用した周知</a:t>
                      </a:r>
                      <a:endParaRPr kumimoji="1" lang="en-US" altLang="ja-JP" sz="200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en-US" altLang="ja-JP" sz="2000" smtClean="0">
                          <a:latin typeface="Meiryo UI" panose="020B0604030504040204" pitchFamily="50" charset="-128"/>
                          <a:ea typeface="Meiryo UI" panose="020B0604030504040204" pitchFamily="50" charset="-128"/>
                        </a:rPr>
                        <a:t>H31</a:t>
                      </a:r>
                      <a:r>
                        <a:rPr kumimoji="1" lang="ja-JP" altLang="en-US" sz="2000" smtClean="0">
                          <a:latin typeface="Meiryo UI" panose="020B0604030504040204" pitchFamily="50" charset="-128"/>
                          <a:ea typeface="Meiryo UI" panose="020B0604030504040204" pitchFamily="50" charset="-128"/>
                        </a:rPr>
                        <a:t>は</a:t>
                      </a:r>
                      <a:r>
                        <a:rPr kumimoji="1" lang="ja-JP" altLang="en-US" sz="2000" dirty="0" smtClean="0">
                          <a:latin typeface="Meiryo UI" panose="020B0604030504040204" pitchFamily="50" charset="-128"/>
                          <a:ea typeface="Meiryo UI" panose="020B0604030504040204" pitchFamily="50" charset="-128"/>
                        </a:rPr>
                        <a:t>、庁内ワークショップ等による</a:t>
                      </a:r>
                      <a:r>
                        <a:rPr kumimoji="1" lang="ja-JP" altLang="en-US" sz="2000" smtClean="0">
                          <a:latin typeface="Meiryo UI" panose="020B0604030504040204" pitchFamily="50" charset="-128"/>
                          <a:ea typeface="Meiryo UI" panose="020B0604030504040204" pitchFamily="50" charset="-128"/>
                        </a:rPr>
                        <a:t>データ掘り起しに着手</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89614710"/>
                  </a:ext>
                </a:extLst>
              </a:tr>
              <a:tr h="1375157">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44748338"/>
                  </a:ext>
                </a:extLst>
              </a:tr>
              <a:tr h="1331655">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07398684"/>
                  </a:ext>
                </a:extLst>
              </a:tr>
            </a:tbl>
          </a:graphicData>
        </a:graphic>
      </p:graphicFrame>
    </p:spTree>
    <p:extLst>
      <p:ext uri="{BB962C8B-B14F-4D97-AF65-F5344CB8AC3E}">
        <p14:creationId xmlns:p14="http://schemas.microsoft.com/office/powerpoint/2010/main" val="36137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13</a:t>
            </a:fld>
            <a:endParaRPr kumimoji="1" lang="ja-JP" altLang="en-US" dirty="0"/>
          </a:p>
        </p:txBody>
      </p:sp>
      <p:sp>
        <p:nvSpPr>
          <p:cNvPr id="5" name="正方形/長方形 4"/>
          <p:cNvSpPr/>
          <p:nvPr/>
        </p:nvSpPr>
        <p:spPr>
          <a:xfrm>
            <a:off x="1219147" y="3677960"/>
            <a:ext cx="6876178" cy="584775"/>
          </a:xfrm>
          <a:prstGeom prst="rect">
            <a:avLst/>
          </a:prstGeom>
        </p:spPr>
        <p:txBody>
          <a:bodyPr wrap="none">
            <a:spAutoFit/>
          </a:bodyPr>
          <a:lstStyle/>
          <a:p>
            <a:r>
              <a:rPr lang="ja-JP" altLang="en-US" sz="3200" b="1" dirty="0">
                <a:latin typeface="Meiryo UI" panose="020B0604030504040204" pitchFamily="50" charset="-128"/>
                <a:ea typeface="Meiryo UI" panose="020B0604030504040204" pitchFamily="50" charset="-128"/>
              </a:rPr>
              <a:t>https://shimane-opendata.jp/</a:t>
            </a:r>
          </a:p>
        </p:txBody>
      </p:sp>
      <p:pic>
        <p:nvPicPr>
          <p:cNvPr id="9" name="図プレースホルダー 4" descr="仮想デスクトップ - Desktop View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499732" y="4262735"/>
            <a:ext cx="3947603" cy="2389093"/>
          </a:xfrm>
          <a:prstGeom prst="rect">
            <a:avLst/>
          </a:prstGeom>
          <a:ln>
            <a:solidFill>
              <a:schemeClr val="bg1">
                <a:lumMod val="75000"/>
              </a:schemeClr>
            </a:solidFill>
          </a:ln>
        </p:spPr>
      </p:pic>
      <p:pic>
        <p:nvPicPr>
          <p:cNvPr id="10" name="図プレースホルダー 4" descr="仮想デスクトップ - Desktop Viewer"/>
          <p:cNvPicPr>
            <a:picLocks noChangeAspect="1"/>
          </p:cNvPicPr>
          <p:nvPr/>
        </p:nvPicPr>
        <p:blipFill rotWithShape="1">
          <a:blip r:embed="rId4">
            <a:extLst>
              <a:ext uri="{28A0092B-C50C-407E-A947-70E740481C1C}">
                <a14:useLocalDpi xmlns:a14="http://schemas.microsoft.com/office/drawing/2010/main" val="0"/>
              </a:ext>
            </a:extLst>
          </a:blip>
          <a:srcRect b="5527"/>
          <a:stretch/>
        </p:blipFill>
        <p:spPr>
          <a:xfrm>
            <a:off x="309265" y="112143"/>
            <a:ext cx="2528826" cy="2931807"/>
          </a:xfrm>
          <a:prstGeom prst="rect">
            <a:avLst/>
          </a:prstGeom>
          <a:ln>
            <a:solidFill>
              <a:schemeClr val="bg1">
                <a:lumMod val="75000"/>
              </a:schemeClr>
            </a:solidFill>
          </a:ln>
        </p:spPr>
      </p:pic>
      <p:pic>
        <p:nvPicPr>
          <p:cNvPr id="12" name="図プレースホルダー 4" descr="仮想デスクトップ - Desktop View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2568743" y="140649"/>
            <a:ext cx="2253528" cy="3428401"/>
          </a:xfrm>
          <a:prstGeom prst="rect">
            <a:avLst/>
          </a:prstGeom>
          <a:ln>
            <a:solidFill>
              <a:schemeClr val="bg1">
                <a:lumMod val="75000"/>
              </a:schemeClr>
            </a:solidFill>
          </a:ln>
        </p:spPr>
      </p:pic>
      <p:pic>
        <p:nvPicPr>
          <p:cNvPr id="13" name="図プレースホルダー 4" descr="仮想デスクトップ - Desktop Viewe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4979635" y="221261"/>
            <a:ext cx="4034969" cy="2956779"/>
          </a:xfrm>
          <a:prstGeom prst="rect">
            <a:avLst/>
          </a:prstGeom>
        </p:spPr>
      </p:pic>
      <p:sp>
        <p:nvSpPr>
          <p:cNvPr id="15" name="正方形/長方形 14"/>
          <p:cNvSpPr/>
          <p:nvPr/>
        </p:nvSpPr>
        <p:spPr>
          <a:xfrm>
            <a:off x="0" y="6613151"/>
            <a:ext cx="61420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）島根県オープンデータカタログサイト、島根県情報政策課</a:t>
            </a:r>
            <a:r>
              <a:rPr lang="en-US" altLang="ja-JP" sz="900" dirty="0" smtClean="0">
                <a:latin typeface="Meiryo UI" panose="020B0604030504040204" pitchFamily="50" charset="-128"/>
                <a:ea typeface="Meiryo UI" panose="020B0604030504040204" pitchFamily="50" charset="-128"/>
              </a:rPr>
              <a:t>HP</a:t>
            </a:r>
            <a:r>
              <a:rPr lang="ja-JP" altLang="en-US" sz="900" dirty="0" smtClean="0">
                <a:latin typeface="Meiryo UI" panose="020B0604030504040204" pitchFamily="50" charset="-128"/>
                <a:ea typeface="Meiryo UI" panose="020B0604030504040204" pitchFamily="50" charset="-128"/>
              </a:rPr>
              <a:t>より抜粋（</a:t>
            </a:r>
            <a:r>
              <a:rPr lang="en-US" altLang="ja-JP" sz="900" dirty="0" smtClean="0">
                <a:latin typeface="Meiryo UI" panose="020B0604030504040204" pitchFamily="50" charset="-128"/>
                <a:ea typeface="Meiryo UI" panose="020B0604030504040204" pitchFamily="50" charset="-128"/>
              </a:rPr>
              <a:t>H30.12.16</a:t>
            </a:r>
            <a:r>
              <a:rPr lang="ja-JP" altLang="en-US" sz="900" dirty="0" smtClean="0">
                <a:latin typeface="Meiryo UI" panose="020B0604030504040204" pitchFamily="50" charset="-128"/>
                <a:ea typeface="Meiryo UI" panose="020B0604030504040204" pitchFamily="50" charset="-128"/>
              </a:rPr>
              <a:t>時点）</a:t>
            </a:r>
            <a:endParaRPr lang="en-US" altLang="ja-JP" sz="9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273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nodeType="afterEffect">
                                  <p:stCondLst>
                                    <p:cond delay="3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4000"/>
                            </p:stCondLst>
                            <p:childTnLst>
                              <p:par>
                                <p:cTn id="16" presetID="10" presetClass="entr" presetSubtype="0" fill="hold" nodeType="afterEffect">
                                  <p:stCondLst>
                                    <p:cond delay="3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97818" y="2874505"/>
            <a:ext cx="7230779" cy="1200329"/>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県オープンデータカタログサイトの</a:t>
            </a:r>
            <a:endParaRPr lang="en-US" altLang="ja-JP" sz="3600" b="1" dirty="0" smtClean="0">
              <a:latin typeface="Meiryo UI" panose="020B0604030504040204" pitchFamily="50" charset="-128"/>
              <a:ea typeface="Meiryo UI" panose="020B0604030504040204" pitchFamily="50" charset="-128"/>
            </a:endParaRPr>
          </a:p>
          <a:p>
            <a:pPr algn="ctr"/>
            <a:r>
              <a:rPr lang="ja-JP" altLang="en-US" sz="3600" b="1" dirty="0" smtClean="0">
                <a:latin typeface="Meiryo UI" panose="020B0604030504040204" pitchFamily="50" charset="-128"/>
                <a:ea typeface="Meiryo UI" panose="020B0604030504040204" pitchFamily="50" charset="-128"/>
              </a:rPr>
              <a:t>利用について</a:t>
            </a:r>
            <a:endParaRPr lang="en-US" altLang="ja-JP" sz="36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859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15</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取組み着手のボトルネックとは</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180895" y="1836405"/>
            <a:ext cx="6638338" cy="4647426"/>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カタログサイトを自前で開発するのは困難</a:t>
            </a:r>
            <a:endParaRPr lang="en-US" altLang="ja-JP" sz="2800" dirty="0" smtClean="0">
              <a:latin typeface="Meiryo UI" panose="020B0604030504040204" pitchFamily="50" charset="-128"/>
              <a:ea typeface="Meiryo UI" panose="020B0604030504040204" pitchFamily="50" charset="-128"/>
            </a:endParaRPr>
          </a:p>
          <a:p>
            <a:pPr lvl="1">
              <a:spcBef>
                <a:spcPts val="1200"/>
              </a:spcBef>
              <a:spcAft>
                <a:spcPts val="1200"/>
              </a:spcAft>
            </a:pPr>
            <a:r>
              <a:rPr lang="ja-JP" altLang="en-US" sz="2800" dirty="0" smtClean="0">
                <a:solidFill>
                  <a:srgbClr val="FF0000"/>
                </a:solidFill>
                <a:latin typeface="Meiryo UI" panose="020B0604030504040204" pitchFamily="50" charset="-128"/>
                <a:ea typeface="Meiryo UI" panose="020B0604030504040204" pitchFamily="50" charset="-128"/>
              </a:rPr>
              <a:t>→　県のカタログサイトを利用</a:t>
            </a:r>
            <a:endParaRPr lang="en-US" altLang="ja-JP" sz="2800" dirty="0" smtClean="0">
              <a:solidFill>
                <a:srgbClr val="FF0000"/>
              </a:solidFill>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データのフォーマットの統一が必要</a:t>
            </a:r>
            <a:endParaRPr lang="en-US" altLang="ja-JP" sz="2800" dirty="0" smtClean="0">
              <a:latin typeface="Meiryo UI" panose="020B0604030504040204" pitchFamily="50" charset="-128"/>
              <a:ea typeface="Meiryo UI" panose="020B0604030504040204" pitchFamily="50" charset="-128"/>
            </a:endParaRPr>
          </a:p>
          <a:p>
            <a:pPr lvl="1">
              <a:spcBef>
                <a:spcPts val="1200"/>
              </a:spcBef>
              <a:spcAft>
                <a:spcPts val="1200"/>
              </a:spcAft>
            </a:pPr>
            <a:r>
              <a:rPr lang="ja-JP" altLang="en-US" sz="2800" dirty="0" smtClean="0">
                <a:solidFill>
                  <a:srgbClr val="FF0000"/>
                </a:solidFill>
                <a:latin typeface="Meiryo UI" panose="020B0604030504040204" pitchFamily="50" charset="-128"/>
                <a:ea typeface="Meiryo UI" panose="020B0604030504040204" pitchFamily="50" charset="-128"/>
              </a:rPr>
              <a:t>→　国の推奨データセットを活用</a:t>
            </a:r>
            <a:endParaRPr lang="en-US" altLang="ja-JP" sz="2800" dirty="0" smtClean="0">
              <a:solidFill>
                <a:srgbClr val="FF0000"/>
              </a:solidFill>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ただしデータ形式等については市町村側の裁量も残して欲しい</a:t>
            </a:r>
            <a:endParaRPr lang="en-US" altLang="ja-JP" sz="2800" dirty="0" smtClean="0">
              <a:latin typeface="Meiryo UI" panose="020B0604030504040204" pitchFamily="50" charset="-128"/>
              <a:ea typeface="Meiryo UI" panose="020B0604030504040204" pitchFamily="50" charset="-128"/>
            </a:endParaRPr>
          </a:p>
          <a:p>
            <a:pPr lvl="1">
              <a:spcBef>
                <a:spcPts val="1200"/>
              </a:spcBef>
              <a:spcAft>
                <a:spcPts val="1200"/>
              </a:spcAft>
            </a:pPr>
            <a:r>
              <a:rPr lang="ja-JP" altLang="en-US" sz="2800" dirty="0" smtClean="0">
                <a:solidFill>
                  <a:srgbClr val="FF0000"/>
                </a:solidFill>
                <a:latin typeface="Meiryo UI" panose="020B0604030504040204" pitchFamily="50" charset="-128"/>
                <a:ea typeface="Meiryo UI" panose="020B0604030504040204" pitchFamily="50" charset="-128"/>
              </a:rPr>
              <a:t>→　データ項目は“推奨”として運用</a:t>
            </a:r>
            <a:endParaRPr lang="en-US" altLang="ja-JP" sz="2800" dirty="0" smtClean="0">
              <a:solidFill>
                <a:srgbClr val="FF0000"/>
              </a:solidFill>
              <a:latin typeface="Meiryo UI" panose="020B0604030504040204" pitchFamily="50" charset="-128"/>
              <a:ea typeface="Meiryo UI" panose="020B0604030504040204" pitchFamily="50" charset="-128"/>
            </a:endParaRPr>
          </a:p>
        </p:txBody>
      </p:sp>
      <p:sp>
        <p:nvSpPr>
          <p:cNvPr id="5" name="正方形/長方形 4"/>
          <p:cNvSpPr/>
          <p:nvPr/>
        </p:nvSpPr>
        <p:spPr>
          <a:xfrm>
            <a:off x="0" y="6613152"/>
            <a:ext cx="61420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）島根県情報政策課による県内市町村担当者への聞き取りによる（平成</a:t>
            </a:r>
            <a:r>
              <a:rPr lang="en-US" altLang="ja-JP" sz="900" dirty="0" smtClean="0">
                <a:latin typeface="Meiryo UI" panose="020B0604030504040204" pitchFamily="50" charset="-128"/>
                <a:ea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5</a:t>
            </a:r>
            <a:r>
              <a:rPr lang="ja-JP" altLang="en-US" sz="900" dirty="0" smtClean="0">
                <a:latin typeface="Meiryo UI" panose="020B0604030504040204" pitchFamily="50" charset="-128"/>
                <a:ea typeface="Meiryo UI" panose="020B0604030504040204" pitchFamily="50" charset="-128"/>
              </a:rPr>
              <a:t>月に実施）</a:t>
            </a:r>
            <a:endParaRPr lang="en-US" altLang="ja-JP" sz="9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49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14867" y="3071004"/>
            <a:ext cx="4450992" cy="3648973"/>
          </a:xfrm>
          <a:prstGeom prst="roundRect">
            <a:avLst>
              <a:gd name="adj" fmla="val 770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県カタログサイトの概略</a:t>
            </a:r>
            <a:endParaRPr lang="ja-JP" altLang="en-US" sz="28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14866" y="2508069"/>
            <a:ext cx="8946080" cy="32279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県カタログサイトのシステム概況（改修中）</a:t>
            </a:r>
            <a:endParaRPr kumimoji="1" lang="ja-JP" altLang="en-US" sz="2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3694" y="673778"/>
            <a:ext cx="8990306" cy="1800493"/>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ソフトウェアは</a:t>
            </a:r>
            <a:r>
              <a:rPr lang="en-US" altLang="ja-JP" sz="2400" dirty="0" smtClean="0">
                <a:latin typeface="Meiryo UI" panose="020B0604030504040204" pitchFamily="50" charset="-128"/>
                <a:ea typeface="Meiryo UI" panose="020B0604030504040204" pitchFamily="50" charset="-128"/>
              </a:rPr>
              <a:t>CKAN</a:t>
            </a:r>
            <a:r>
              <a:rPr lang="ja-JP" altLang="en-US" sz="2400" dirty="0" smtClean="0">
                <a:latin typeface="Meiryo UI" panose="020B0604030504040204" pitchFamily="50" charset="-128"/>
                <a:ea typeface="Meiryo UI" panose="020B0604030504040204" pitchFamily="50" charset="-128"/>
              </a:rPr>
              <a:t>（本研修で操作も実習）</a:t>
            </a:r>
            <a:endParaRPr lang="en-US" altLang="ja-JP" sz="24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2400" dirty="0">
                <a:latin typeface="Meiryo UI" panose="020B0604030504040204" pitchFamily="50" charset="-128"/>
                <a:ea typeface="Meiryo UI" panose="020B0604030504040204" pitchFamily="50" charset="-128"/>
              </a:rPr>
              <a:t>１団体１アカウント（組織）を発行</a:t>
            </a:r>
            <a:endParaRPr lang="en-US" altLang="ja-JP" sz="2400" dirty="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en-US" altLang="ja-JP" sz="2400" dirty="0" smtClean="0">
                <a:latin typeface="Meiryo UI" panose="020B0604030504040204" pitchFamily="50" charset="-128"/>
                <a:ea typeface="Meiryo UI" panose="020B0604030504040204" pitchFamily="50" charset="-128"/>
              </a:rPr>
              <a:t>LGWAN</a:t>
            </a:r>
            <a:r>
              <a:rPr lang="ja-JP" altLang="en-US" sz="2400" dirty="0" smtClean="0">
                <a:latin typeface="Meiryo UI" panose="020B0604030504040204" pitchFamily="50" charset="-128"/>
                <a:ea typeface="Meiryo UI" panose="020B0604030504040204" pitchFamily="50" charset="-128"/>
              </a:rPr>
              <a:t>接続系端末からオープンデータ担当者がブラウザを通じて登録</a:t>
            </a:r>
            <a:endParaRPr lang="en-US" altLang="ja-JP" sz="24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サイトの閲覧やデータのダウンロードはインターネットから</a:t>
            </a:r>
            <a:endParaRPr lang="en-US" altLang="ja-JP" sz="2400" dirty="0" smtClean="0">
              <a:latin typeface="Meiryo UI" panose="020B0604030504040204" pitchFamily="50" charset="-128"/>
              <a:ea typeface="Meiryo UI" panose="020B0604030504040204" pitchFamily="50" charset="-128"/>
            </a:endParaRPr>
          </a:p>
        </p:txBody>
      </p:sp>
      <p:sp>
        <p:nvSpPr>
          <p:cNvPr id="4" name="フローチャート: 和接合 3"/>
          <p:cNvSpPr/>
          <p:nvPr/>
        </p:nvSpPr>
        <p:spPr>
          <a:xfrm>
            <a:off x="8438672" y="4441038"/>
            <a:ext cx="467043" cy="278062"/>
          </a:xfrm>
          <a:prstGeom prst="flowChartSummingJunction">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15" y="4260178"/>
            <a:ext cx="1086832" cy="1186477"/>
          </a:xfrm>
          <a:prstGeom prst="rect">
            <a:avLst/>
          </a:prstGeom>
        </p:spPr>
      </p:pic>
      <p:pic>
        <p:nvPicPr>
          <p:cNvPr id="12" name="図プレースホルダー 4" descr="仮想デスクトップ - Desktop Viewer"/>
          <p:cNvPicPr>
            <a:picLocks noChangeAspect="1"/>
          </p:cNvPicPr>
          <p:nvPr/>
        </p:nvPicPr>
        <p:blipFill rotWithShape="1">
          <a:blip r:embed="rId3" cstate="print">
            <a:extLst>
              <a:ext uri="{28A0092B-C50C-407E-A947-70E740481C1C}">
                <a14:useLocalDpi xmlns:a14="http://schemas.microsoft.com/office/drawing/2010/main" val="0"/>
              </a:ext>
            </a:extLst>
          </a:blip>
          <a:srcRect l="19719" r="19533"/>
          <a:stretch/>
        </p:blipFill>
        <p:spPr>
          <a:xfrm>
            <a:off x="6047153" y="3644707"/>
            <a:ext cx="1706290" cy="1958355"/>
          </a:xfrm>
          <a:prstGeom prst="rect">
            <a:avLst/>
          </a:prstGeom>
          <a:ln>
            <a:solidFill>
              <a:schemeClr val="bg1">
                <a:lumMod val="50000"/>
              </a:schemeClr>
            </a:solidFill>
          </a:ln>
        </p:spPr>
      </p:pic>
      <p:sp>
        <p:nvSpPr>
          <p:cNvPr id="13" name="正方形/長方形 12"/>
          <p:cNvSpPr/>
          <p:nvPr/>
        </p:nvSpPr>
        <p:spPr>
          <a:xfrm>
            <a:off x="5057902" y="5620453"/>
            <a:ext cx="3207417"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https://shimane-opendata.jp/</a:t>
            </a:r>
          </a:p>
        </p:txBody>
      </p:sp>
      <p:sp>
        <p:nvSpPr>
          <p:cNvPr id="9" name="フローチャート: 複数書類 8"/>
          <p:cNvSpPr/>
          <p:nvPr/>
        </p:nvSpPr>
        <p:spPr>
          <a:xfrm>
            <a:off x="359319" y="5877326"/>
            <a:ext cx="865061" cy="584473"/>
          </a:xfrm>
          <a:prstGeom prst="flowChartMultidocumen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フローチャート: 複数書類 16"/>
          <p:cNvSpPr/>
          <p:nvPr/>
        </p:nvSpPr>
        <p:spPr>
          <a:xfrm>
            <a:off x="1377236" y="6064937"/>
            <a:ext cx="865061" cy="584473"/>
          </a:xfrm>
          <a:prstGeom prst="flowChartMultidocumen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正方形/長方形 17"/>
          <p:cNvSpPr/>
          <p:nvPr/>
        </p:nvSpPr>
        <p:spPr>
          <a:xfrm>
            <a:off x="2395153" y="6310856"/>
            <a:ext cx="506870"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p:txBody>
      </p:sp>
      <p:cxnSp>
        <p:nvCxnSpPr>
          <p:cNvPr id="20" name="直線矢印コネクタ 19"/>
          <p:cNvCxnSpPr>
            <a:stCxn id="9" idx="0"/>
          </p:cNvCxnSpPr>
          <p:nvPr/>
        </p:nvCxnSpPr>
        <p:spPr>
          <a:xfrm flipV="1">
            <a:off x="851362" y="5297823"/>
            <a:ext cx="373018" cy="579503"/>
          </a:xfrm>
          <a:prstGeom prst="straightConnector1">
            <a:avLst/>
          </a:prstGeom>
          <a:ln w="38100">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22" name="直線矢印コネクタ 21"/>
          <p:cNvCxnSpPr>
            <a:stCxn id="17" idx="0"/>
          </p:cNvCxnSpPr>
          <p:nvPr/>
        </p:nvCxnSpPr>
        <p:spPr>
          <a:xfrm flipH="1" flipV="1">
            <a:off x="1431880" y="5283491"/>
            <a:ext cx="437399" cy="781446"/>
          </a:xfrm>
          <a:prstGeom prst="straightConnector1">
            <a:avLst/>
          </a:prstGeom>
          <a:ln w="38100">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26" name="直線矢印コネクタ 25"/>
          <p:cNvCxnSpPr/>
          <p:nvPr/>
        </p:nvCxnSpPr>
        <p:spPr>
          <a:xfrm flipH="1" flipV="1">
            <a:off x="1819880" y="5297823"/>
            <a:ext cx="791295" cy="871739"/>
          </a:xfrm>
          <a:prstGeom prst="straightConnector1">
            <a:avLst/>
          </a:prstGeom>
          <a:ln w="38100">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28" name="直線矢印コネクタ 27"/>
          <p:cNvCxnSpPr/>
          <p:nvPr/>
        </p:nvCxnSpPr>
        <p:spPr>
          <a:xfrm>
            <a:off x="7694757" y="4494082"/>
            <a:ext cx="653451" cy="0"/>
          </a:xfrm>
          <a:prstGeom prst="straightConnector1">
            <a:avLst/>
          </a:prstGeom>
          <a:ln w="57150">
            <a:solidFill>
              <a:schemeClr val="accent5"/>
            </a:solidFill>
            <a:prstDash val="sysDot"/>
            <a:tailEnd type="triangle"/>
          </a:ln>
        </p:spPr>
        <p:style>
          <a:lnRef idx="1">
            <a:schemeClr val="accent6"/>
          </a:lnRef>
          <a:fillRef idx="0">
            <a:schemeClr val="accent6"/>
          </a:fillRef>
          <a:effectRef idx="0">
            <a:schemeClr val="accent6"/>
          </a:effectRef>
          <a:fontRef idx="minor">
            <a:schemeClr val="tx1"/>
          </a:fontRef>
        </p:style>
      </p:cxnSp>
      <p:sp>
        <p:nvSpPr>
          <p:cNvPr id="30" name="正方形/長方形 29"/>
          <p:cNvSpPr/>
          <p:nvPr/>
        </p:nvSpPr>
        <p:spPr>
          <a:xfrm>
            <a:off x="153694" y="3632485"/>
            <a:ext cx="2698175" cy="830997"/>
          </a:xfrm>
          <a:prstGeom prst="rect">
            <a:avLst/>
          </a:prstGeom>
        </p:spPr>
        <p:txBody>
          <a:bodyPr wrap="none">
            <a:spAutoFit/>
          </a:bodyPr>
          <a:lstStyle/>
          <a:p>
            <a:r>
              <a:rPr lang="ja-JP" altLang="en-US" sz="1600" dirty="0" smtClean="0">
                <a:latin typeface="Meiryo UI" panose="020B0604030504040204" pitchFamily="50" charset="-128"/>
                <a:ea typeface="Meiryo UI" panose="020B0604030504040204" pitchFamily="50" charset="-128"/>
              </a:rPr>
              <a:t>市町村オープンデータ担当者</a:t>
            </a:r>
            <a:r>
              <a:rPr lang="ja-JP" altLang="en-US" sz="1600" dirty="0">
                <a:latin typeface="Meiryo UI" panose="020B0604030504040204" pitchFamily="50" charset="-128"/>
                <a:ea typeface="Meiryo UI" panose="020B0604030504040204" pitchFamily="50" charset="-128"/>
              </a:rPr>
              <a:t>が</a:t>
            </a:r>
            <a:endParaRPr lang="en-US" altLang="ja-JP" sz="1600" dirty="0" smtClean="0">
              <a:latin typeface="Meiryo UI" panose="020B0604030504040204" pitchFamily="50" charset="-128"/>
              <a:ea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rPr>
              <a:t>LGWAN</a:t>
            </a:r>
            <a:r>
              <a:rPr lang="ja-JP" altLang="en-US" sz="1600" dirty="0" smtClean="0">
                <a:latin typeface="Meiryo UI" panose="020B0604030504040204" pitchFamily="50" charset="-128"/>
                <a:ea typeface="Meiryo UI" panose="020B0604030504040204" pitchFamily="50" charset="-128"/>
              </a:rPr>
              <a:t>接続系端末から</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ブラウザ</a:t>
            </a:r>
            <a:r>
              <a:rPr lang="ja-JP" altLang="en-US" sz="1600" dirty="0" smtClean="0">
                <a:latin typeface="Meiryo UI" panose="020B0604030504040204" pitchFamily="50" charset="-128"/>
                <a:ea typeface="Meiryo UI" panose="020B0604030504040204" pitchFamily="50" charset="-128"/>
              </a:rPr>
              <a:t>を通じて登録</a:t>
            </a:r>
            <a:endParaRPr lang="ja-JP" altLang="en-US" sz="1600" dirty="0">
              <a:latin typeface="Meiryo UI" panose="020B0604030504040204" pitchFamily="50" charset="-128"/>
              <a:ea typeface="Meiryo UI" panose="020B0604030504040204" pitchFamily="50" charset="-128"/>
            </a:endParaRPr>
          </a:p>
        </p:txBody>
      </p:sp>
      <p:sp>
        <p:nvSpPr>
          <p:cNvPr id="38" name="正方形/長方形 37"/>
          <p:cNvSpPr/>
          <p:nvPr/>
        </p:nvSpPr>
        <p:spPr>
          <a:xfrm>
            <a:off x="389767" y="5267238"/>
            <a:ext cx="2084225" cy="584775"/>
          </a:xfrm>
          <a:prstGeom prst="rect">
            <a:avLst/>
          </a:prstGeom>
        </p:spPr>
        <p:txBody>
          <a:bodyPr wrap="none">
            <a:spAutoFit/>
          </a:bodyPr>
          <a:lstStyle/>
          <a:p>
            <a:pPr marL="285750" indent="-285750">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rPr>
              <a:t>原課からデータ収集</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rPr>
              <a:t>データ作成　等</a:t>
            </a:r>
            <a:endParaRPr lang="ja-JP" altLang="en-US" sz="1600" dirty="0">
              <a:latin typeface="Meiryo UI" panose="020B0604030504040204" pitchFamily="50" charset="-128"/>
              <a:ea typeface="Meiryo UI" panose="020B0604030504040204" pitchFamily="50" charset="-128"/>
            </a:endParaRPr>
          </a:p>
        </p:txBody>
      </p:sp>
      <p:sp>
        <p:nvSpPr>
          <p:cNvPr id="40" name="正方形/長方形 39"/>
          <p:cNvSpPr/>
          <p:nvPr/>
        </p:nvSpPr>
        <p:spPr>
          <a:xfrm>
            <a:off x="7861276" y="3800291"/>
            <a:ext cx="1101584" cy="584775"/>
          </a:xfrm>
          <a:prstGeom prst="rect">
            <a:avLst/>
          </a:prstGeom>
        </p:spPr>
        <p:txBody>
          <a:bodyPr wrap="none">
            <a:spAutoFit/>
          </a:bodyPr>
          <a:lstStyle/>
          <a:p>
            <a:pPr algn="ctr"/>
            <a:r>
              <a:rPr lang="ja-JP" altLang="en-US" sz="1600" dirty="0" smtClean="0">
                <a:latin typeface="Meiryo UI" panose="020B0604030504040204" pitchFamily="50" charset="-128"/>
                <a:ea typeface="Meiryo UI" panose="020B0604030504040204" pitchFamily="50" charset="-128"/>
              </a:rPr>
              <a:t>閲覧</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ダウンロード</a:t>
            </a:r>
          </a:p>
        </p:txBody>
      </p:sp>
      <p:sp>
        <p:nvSpPr>
          <p:cNvPr id="41" name="正方形/長方形 40"/>
          <p:cNvSpPr/>
          <p:nvPr/>
        </p:nvSpPr>
        <p:spPr>
          <a:xfrm>
            <a:off x="5544981" y="5895358"/>
            <a:ext cx="2190023" cy="584775"/>
          </a:xfrm>
          <a:prstGeom prst="rect">
            <a:avLst/>
          </a:prstGeom>
        </p:spPr>
        <p:txBody>
          <a:bodyPr wrap="none">
            <a:spAutoFit/>
          </a:bodyPr>
          <a:lstStyle/>
          <a:p>
            <a:pPr algn="ctr"/>
            <a:r>
              <a:rPr lang="ja-JP" altLang="en-US" sz="1600" dirty="0" smtClean="0">
                <a:latin typeface="Meiryo UI" panose="020B0604030504040204" pitchFamily="50" charset="-128"/>
                <a:ea typeface="Meiryo UI" panose="020B0604030504040204" pitchFamily="50" charset="-128"/>
              </a:rPr>
              <a:t>県を含め２０団体分の</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u="sng" dirty="0" smtClean="0">
                <a:latin typeface="Meiryo UI" panose="020B0604030504040204" pitchFamily="50" charset="-128"/>
                <a:ea typeface="Meiryo UI" panose="020B0604030504040204" pitchFamily="50" charset="-128"/>
              </a:rPr>
              <a:t>ユーザアカウント</a:t>
            </a:r>
            <a:r>
              <a:rPr lang="ja-JP" altLang="en-US" sz="1600" dirty="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発行</a:t>
            </a:r>
          </a:p>
        </p:txBody>
      </p:sp>
      <p:cxnSp>
        <p:nvCxnSpPr>
          <p:cNvPr id="43" name="カギ線コネクタ 42"/>
          <p:cNvCxnSpPr>
            <a:stCxn id="44" idx="2"/>
            <a:endCxn id="41" idx="2"/>
          </p:cNvCxnSpPr>
          <p:nvPr/>
        </p:nvCxnSpPr>
        <p:spPr>
          <a:xfrm rot="16200000" flipH="1">
            <a:off x="4981848" y="4821987"/>
            <a:ext cx="257653" cy="3058638"/>
          </a:xfrm>
          <a:prstGeom prst="bentConnector3">
            <a:avLst>
              <a:gd name="adj1" fmla="val 225553"/>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47" name="正方形/長方形 46"/>
          <p:cNvSpPr/>
          <p:nvPr/>
        </p:nvSpPr>
        <p:spPr>
          <a:xfrm>
            <a:off x="4788740" y="6465023"/>
            <a:ext cx="726481" cy="338554"/>
          </a:xfrm>
          <a:prstGeom prst="rect">
            <a:avLst/>
          </a:prstGeom>
        </p:spPr>
        <p:txBody>
          <a:bodyPr wrap="none">
            <a:spAutoFit/>
          </a:bodyPr>
          <a:lstStyle/>
          <a:p>
            <a:pPr algn="ctr"/>
            <a:r>
              <a:rPr lang="ja-JP" altLang="en-US" sz="1600" dirty="0" smtClean="0">
                <a:latin typeface="Meiryo UI" panose="020B0604030504040204" pitchFamily="50" charset="-128"/>
                <a:ea typeface="Meiryo UI" panose="020B0604030504040204" pitchFamily="50" charset="-128"/>
              </a:rPr>
              <a:t>紐づけ</a:t>
            </a:r>
            <a:endParaRPr lang="ja-JP" altLang="en-US" sz="16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A4063A0E-3B31-4370-A13B-4E9ADFFBBB96}" type="slidenum">
              <a:rPr kumimoji="1" lang="ja-JP" altLang="en-US" smtClean="0"/>
              <a:pPr/>
              <a:t>16</a:t>
            </a:fld>
            <a:endParaRPr kumimoji="1" lang="ja-JP" altLang="en-US"/>
          </a:p>
        </p:txBody>
      </p:sp>
      <p:sp>
        <p:nvSpPr>
          <p:cNvPr id="24" name="正方形/長方形 23"/>
          <p:cNvSpPr/>
          <p:nvPr/>
        </p:nvSpPr>
        <p:spPr>
          <a:xfrm>
            <a:off x="1334106" y="2864352"/>
            <a:ext cx="1725601" cy="369332"/>
          </a:xfrm>
          <a:prstGeom prst="rect">
            <a:avLst/>
          </a:prstGeom>
        </p:spPr>
        <p:txBody>
          <a:bodyPr wrap="none">
            <a:spAutoFit/>
          </a:bodyPr>
          <a:lstStyle/>
          <a:p>
            <a:r>
              <a:rPr lang="en-US" altLang="ja-JP" dirty="0" smtClean="0">
                <a:latin typeface="Meiryo UI" panose="020B0604030504040204" pitchFamily="50" charset="-128"/>
                <a:ea typeface="Meiryo UI" panose="020B0604030504040204" pitchFamily="50" charset="-128"/>
              </a:rPr>
              <a:t>LGWAN</a:t>
            </a:r>
            <a:r>
              <a:rPr lang="ja-JP" altLang="en-US" dirty="0" smtClean="0">
                <a:latin typeface="Meiryo UI" panose="020B0604030504040204" pitchFamily="50" charset="-128"/>
                <a:ea typeface="Meiryo UI" panose="020B0604030504040204" pitchFamily="50" charset="-128"/>
              </a:rPr>
              <a:t>接続系</a:t>
            </a:r>
            <a:endParaRPr lang="ja-JP" altLang="en-US" dirty="0"/>
          </a:p>
        </p:txBody>
      </p:sp>
      <p:sp>
        <p:nvSpPr>
          <p:cNvPr id="34" name="フローチャート: 磁気ディスク 33"/>
          <p:cNvSpPr/>
          <p:nvPr/>
        </p:nvSpPr>
        <p:spPr>
          <a:xfrm>
            <a:off x="2902253" y="3752483"/>
            <a:ext cx="1342056" cy="196139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37" name="正方形/長方形 36"/>
          <p:cNvSpPr/>
          <p:nvPr/>
        </p:nvSpPr>
        <p:spPr>
          <a:xfrm>
            <a:off x="5597206" y="3363324"/>
            <a:ext cx="2563522" cy="338554"/>
          </a:xfrm>
          <a:prstGeom prst="rect">
            <a:avLst/>
          </a:prstGeom>
        </p:spPr>
        <p:txBody>
          <a:bodyPr wrap="none">
            <a:spAutoFit/>
          </a:bodyPr>
          <a:lstStyle/>
          <a:p>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インターネット側公開</a:t>
            </a:r>
            <a:r>
              <a:rPr lang="ja-JP" altLang="en-US" sz="1600" dirty="0" smtClean="0">
                <a:latin typeface="Meiryo UI" panose="020B0604030504040204" pitchFamily="50" charset="-128"/>
                <a:ea typeface="Meiryo UI" panose="020B0604030504040204" pitchFamily="50" charset="-128"/>
              </a:rPr>
              <a:t>サーバ</a:t>
            </a:r>
            <a:r>
              <a:rPr lang="en-US" altLang="ja-JP" sz="1600" dirty="0" smtClean="0">
                <a:latin typeface="Meiryo UI" panose="020B0604030504040204" pitchFamily="50" charset="-128"/>
                <a:ea typeface="Meiryo UI" panose="020B0604030504040204" pitchFamily="50" charset="-128"/>
              </a:rPr>
              <a:t>》</a:t>
            </a:r>
            <a:endParaRPr lang="ja-JP" altLang="en-US" sz="1600" dirty="0"/>
          </a:p>
        </p:txBody>
      </p:sp>
      <p:sp>
        <p:nvSpPr>
          <p:cNvPr id="39" name="正方形/長方形 38"/>
          <p:cNvSpPr/>
          <p:nvPr/>
        </p:nvSpPr>
        <p:spPr>
          <a:xfrm>
            <a:off x="2761986" y="3359118"/>
            <a:ext cx="2066591" cy="338554"/>
          </a:xfrm>
          <a:prstGeom prst="rect">
            <a:avLst/>
          </a:prstGeom>
        </p:spPr>
        <p:txBody>
          <a:bodyPr wrap="none">
            <a:spAutoFit/>
          </a:bodyPr>
          <a:lstStyle/>
          <a:p>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内部公開側</a:t>
            </a:r>
            <a:r>
              <a:rPr lang="ja-JP" altLang="en-US" sz="1600" dirty="0" smtClean="0">
                <a:latin typeface="Meiryo UI" panose="020B0604030504040204" pitchFamily="50" charset="-128"/>
                <a:ea typeface="Meiryo UI" panose="020B0604030504040204" pitchFamily="50" charset="-128"/>
              </a:rPr>
              <a:t>システム</a:t>
            </a:r>
            <a:r>
              <a:rPr lang="en-US" altLang="ja-JP" sz="1600" dirty="0" smtClean="0">
                <a:latin typeface="Meiryo UI" panose="020B0604030504040204" pitchFamily="50" charset="-128"/>
                <a:ea typeface="Meiryo UI" panose="020B0604030504040204" pitchFamily="50" charset="-128"/>
              </a:rPr>
              <a:t>》</a:t>
            </a:r>
            <a:endParaRPr lang="ja-JP" altLang="en-US" sz="1600" dirty="0"/>
          </a:p>
        </p:txBody>
      </p:sp>
      <p:sp>
        <p:nvSpPr>
          <p:cNvPr id="42" name="正方形/長方形 41"/>
          <p:cNvSpPr/>
          <p:nvPr/>
        </p:nvSpPr>
        <p:spPr>
          <a:xfrm>
            <a:off x="24292" y="6613968"/>
            <a:ext cx="2619628"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（注）市町村によってはネットワーク構成が異なります</a:t>
            </a:r>
            <a:endParaRPr lang="ja-JP" altLang="en-US" sz="900" dirty="0"/>
          </a:p>
        </p:txBody>
      </p:sp>
      <p:sp>
        <p:nvSpPr>
          <p:cNvPr id="3" name="フローチャート: 磁気ディスク 2"/>
          <p:cNvSpPr/>
          <p:nvPr/>
        </p:nvSpPr>
        <p:spPr>
          <a:xfrm>
            <a:off x="5235547" y="3713123"/>
            <a:ext cx="1342056" cy="1961391"/>
          </a:xfrm>
          <a:prstGeom prst="flowChartMagneticDisk">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5" name="正方形/長方形 14"/>
          <p:cNvSpPr/>
          <p:nvPr/>
        </p:nvSpPr>
        <p:spPr>
          <a:xfrm>
            <a:off x="5388528" y="4494082"/>
            <a:ext cx="1031051" cy="461665"/>
          </a:xfrm>
          <a:prstGeom prst="rect">
            <a:avLst/>
          </a:prstGeom>
        </p:spPr>
        <p:txBody>
          <a:bodyPr wrap="none">
            <a:spAutoFit/>
          </a:bodyPr>
          <a:lstStyle/>
          <a:p>
            <a:r>
              <a:rPr lang="en-US" altLang="ja-JP" sz="2400" dirty="0" smtClean="0">
                <a:solidFill>
                  <a:schemeClr val="bg1"/>
                </a:solidFill>
                <a:latin typeface="Meiryo UI" panose="020B0604030504040204" pitchFamily="50" charset="-128"/>
                <a:ea typeface="Meiryo UI" panose="020B0604030504040204" pitchFamily="50" charset="-128"/>
              </a:rPr>
              <a:t>CKAN</a:t>
            </a:r>
            <a:endParaRPr lang="ja-JP" altLang="en-US" sz="2400" dirty="0">
              <a:solidFill>
                <a:schemeClr val="bg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2788510" y="5637705"/>
            <a:ext cx="1585690" cy="584775"/>
          </a:xfrm>
          <a:prstGeom prst="rect">
            <a:avLst/>
          </a:prstGeom>
        </p:spPr>
        <p:txBody>
          <a:bodyPr wrap="none">
            <a:spAutoFit/>
          </a:bodyPr>
          <a:lstStyle/>
          <a:p>
            <a:pPr algn="ctr"/>
            <a:r>
              <a:rPr lang="ja-JP" altLang="en-US" sz="1600" dirty="0">
                <a:latin typeface="Meiryo UI" panose="020B0604030504040204" pitchFamily="50" charset="-128"/>
                <a:ea typeface="Meiryo UI" panose="020B0604030504040204" pitchFamily="50" charset="-128"/>
              </a:rPr>
              <a:t>https:/</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rPr>
              <a:t>（構築中）</a:t>
            </a:r>
            <a:endParaRPr lang="ja-JP" altLang="en-US" sz="1600" dirty="0">
              <a:latin typeface="Meiryo UI" panose="020B0604030504040204" pitchFamily="50" charset="-128"/>
              <a:ea typeface="Meiryo UI" panose="020B0604030504040204" pitchFamily="50" charset="-128"/>
            </a:endParaRPr>
          </a:p>
        </p:txBody>
      </p:sp>
      <p:cxnSp>
        <p:nvCxnSpPr>
          <p:cNvPr id="45" name="直線矢印コネクタ 44"/>
          <p:cNvCxnSpPr/>
          <p:nvPr/>
        </p:nvCxnSpPr>
        <p:spPr>
          <a:xfrm flipV="1">
            <a:off x="7712010" y="4693818"/>
            <a:ext cx="636198" cy="8029"/>
          </a:xfrm>
          <a:prstGeom prst="straightConnector1">
            <a:avLst/>
          </a:prstGeom>
          <a:ln w="57150">
            <a:solidFill>
              <a:schemeClr val="accent5"/>
            </a:solidFill>
            <a:prstDash val="sysDot"/>
            <a:headEnd type="triangle" w="med" len="med"/>
            <a:tailEnd type="none" w="med" len="med"/>
          </a:ln>
        </p:spPr>
        <p:style>
          <a:lnRef idx="1">
            <a:schemeClr val="accent6"/>
          </a:lnRef>
          <a:fillRef idx="0">
            <a:schemeClr val="accent6"/>
          </a:fillRef>
          <a:effectRef idx="0">
            <a:schemeClr val="accent6"/>
          </a:effectRef>
          <a:fontRef idx="minor">
            <a:schemeClr val="tx1"/>
          </a:fontRef>
        </p:style>
      </p:cxnSp>
      <p:sp>
        <p:nvSpPr>
          <p:cNvPr id="5" name="右矢印吹き出し 4"/>
          <p:cNvSpPr/>
          <p:nvPr/>
        </p:nvSpPr>
        <p:spPr>
          <a:xfrm>
            <a:off x="3013722" y="4528286"/>
            <a:ext cx="2363744" cy="734407"/>
          </a:xfrm>
          <a:prstGeom prst="rightArrowCallout">
            <a:avLst>
              <a:gd name="adj1" fmla="val 25000"/>
              <a:gd name="adj2" fmla="val 25000"/>
              <a:gd name="adj3" fmla="val 25000"/>
              <a:gd name="adj4" fmla="val 46431"/>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データ登録</a:t>
            </a:r>
            <a:endParaRPr lang="en-US" altLang="ja-JP" sz="1200" dirty="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アプリケーション</a:t>
            </a:r>
            <a:endParaRPr kumimoji="1" lang="ja-JP" altLang="en-US" sz="1200" dirty="0"/>
          </a:p>
        </p:txBody>
      </p:sp>
      <p:cxnSp>
        <p:nvCxnSpPr>
          <p:cNvPr id="49" name="直線矢印コネクタ 48"/>
          <p:cNvCxnSpPr/>
          <p:nvPr/>
        </p:nvCxnSpPr>
        <p:spPr>
          <a:xfrm>
            <a:off x="1599312" y="4818577"/>
            <a:ext cx="1566582" cy="0"/>
          </a:xfrm>
          <a:prstGeom prst="straightConnector1">
            <a:avLst/>
          </a:prstGeom>
          <a:ln w="38100">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55" name="直線コネクタ 54"/>
          <p:cNvCxnSpPr/>
          <p:nvPr/>
        </p:nvCxnSpPr>
        <p:spPr>
          <a:xfrm>
            <a:off x="2080147" y="4192438"/>
            <a:ext cx="219367" cy="5407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251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0-#ppt_w/2"/>
                                          </p:val>
                                        </p:tav>
                                        <p:tav tm="100000">
                                          <p:val>
                                            <p:strVal val="#ppt_x"/>
                                          </p:val>
                                        </p:tav>
                                      </p:tavLst>
                                    </p:anim>
                                    <p:anim calcmode="lin" valueType="num">
                                      <p:cBhvr additive="base">
                                        <p:cTn id="60" dur="500" fill="hold"/>
                                        <p:tgtEl>
                                          <p:spTgt spid="3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0-#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0-#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0-#ppt_w/2"/>
                                          </p:val>
                                        </p:tav>
                                        <p:tav tm="100000">
                                          <p:val>
                                            <p:strVal val="#ppt_x"/>
                                          </p:val>
                                        </p:tav>
                                      </p:tavLst>
                                    </p:anim>
                                    <p:anim calcmode="lin" valueType="num">
                                      <p:cBhvr additive="base">
                                        <p:cTn id="72" dur="500" fill="hold"/>
                                        <p:tgtEl>
                                          <p:spTgt spid="41"/>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0-#ppt_w/2"/>
                                          </p:val>
                                        </p:tav>
                                        <p:tav tm="100000">
                                          <p:val>
                                            <p:strVal val="#ppt_x"/>
                                          </p:val>
                                        </p:tav>
                                      </p:tavLst>
                                    </p:anim>
                                    <p:anim calcmode="lin" valueType="num">
                                      <p:cBhvr additive="base">
                                        <p:cTn id="76" dur="500" fill="hold"/>
                                        <p:tgtEl>
                                          <p:spTgt spid="4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0-#ppt_w/2"/>
                                          </p:val>
                                        </p:tav>
                                        <p:tav tm="100000">
                                          <p:val>
                                            <p:strVal val="#ppt_x"/>
                                          </p:val>
                                        </p:tav>
                                      </p:tavLst>
                                    </p:anim>
                                    <p:anim calcmode="lin" valueType="num">
                                      <p:cBhvr additive="base">
                                        <p:cTn id="80" dur="500" fill="hold"/>
                                        <p:tgtEl>
                                          <p:spTgt spid="47"/>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0-#ppt_w/2"/>
                                          </p:val>
                                        </p:tav>
                                        <p:tav tm="100000">
                                          <p:val>
                                            <p:strVal val="#ppt_x"/>
                                          </p:val>
                                        </p:tav>
                                      </p:tavLst>
                                    </p:anim>
                                    <p:anim calcmode="lin" valueType="num">
                                      <p:cBhvr additive="base">
                                        <p:cTn id="88" dur="500" fill="hold"/>
                                        <p:tgtEl>
                                          <p:spTgt spid="34"/>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0-#ppt_w/2"/>
                                          </p:val>
                                        </p:tav>
                                        <p:tav tm="100000">
                                          <p:val>
                                            <p:strVal val="#ppt_x"/>
                                          </p:val>
                                        </p:tav>
                                      </p:tavLst>
                                    </p:anim>
                                    <p:anim calcmode="lin" valueType="num">
                                      <p:cBhvr additive="base">
                                        <p:cTn id="92" dur="500" fill="hold"/>
                                        <p:tgtEl>
                                          <p:spTgt spid="37"/>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0-#ppt_w/2"/>
                                          </p:val>
                                        </p:tav>
                                        <p:tav tm="100000">
                                          <p:val>
                                            <p:strVal val="#ppt_x"/>
                                          </p:val>
                                        </p:tav>
                                      </p:tavLst>
                                    </p:anim>
                                    <p:anim calcmode="lin" valueType="num">
                                      <p:cBhvr additive="base">
                                        <p:cTn id="96" dur="500" fill="hold"/>
                                        <p:tgtEl>
                                          <p:spTgt spid="39"/>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500" fill="hold"/>
                                        <p:tgtEl>
                                          <p:spTgt spid="42"/>
                                        </p:tgtEl>
                                        <p:attrNameLst>
                                          <p:attrName>ppt_x</p:attrName>
                                        </p:attrNameLst>
                                      </p:cBhvr>
                                      <p:tavLst>
                                        <p:tav tm="0">
                                          <p:val>
                                            <p:strVal val="0-#ppt_w/2"/>
                                          </p:val>
                                        </p:tav>
                                        <p:tav tm="100000">
                                          <p:val>
                                            <p:strVal val="#ppt_x"/>
                                          </p:val>
                                        </p:tav>
                                      </p:tavLst>
                                    </p:anim>
                                    <p:anim calcmode="lin" valueType="num">
                                      <p:cBhvr additive="base">
                                        <p:cTn id="100" dur="500" fill="hold"/>
                                        <p:tgtEl>
                                          <p:spTgt spid="42"/>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additive="base">
                                        <p:cTn id="103" dur="500" fill="hold"/>
                                        <p:tgtEl>
                                          <p:spTgt spid="3"/>
                                        </p:tgtEl>
                                        <p:attrNameLst>
                                          <p:attrName>ppt_x</p:attrName>
                                        </p:attrNameLst>
                                      </p:cBhvr>
                                      <p:tavLst>
                                        <p:tav tm="0">
                                          <p:val>
                                            <p:strVal val="0-#ppt_w/2"/>
                                          </p:val>
                                        </p:tav>
                                        <p:tav tm="100000">
                                          <p:val>
                                            <p:strVal val="#ppt_x"/>
                                          </p:val>
                                        </p:tav>
                                      </p:tavLst>
                                    </p:anim>
                                    <p:anim calcmode="lin" valueType="num">
                                      <p:cBhvr additive="base">
                                        <p:cTn id="104" dur="500" fill="hold"/>
                                        <p:tgtEl>
                                          <p:spTgt spid="3"/>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additive="base">
                                        <p:cTn id="107" dur="500" fill="hold"/>
                                        <p:tgtEl>
                                          <p:spTgt spid="15"/>
                                        </p:tgtEl>
                                        <p:attrNameLst>
                                          <p:attrName>ppt_x</p:attrName>
                                        </p:attrNameLst>
                                      </p:cBhvr>
                                      <p:tavLst>
                                        <p:tav tm="0">
                                          <p:val>
                                            <p:strVal val="0-#ppt_w/2"/>
                                          </p:val>
                                        </p:tav>
                                        <p:tav tm="100000">
                                          <p:val>
                                            <p:strVal val="#ppt_x"/>
                                          </p:val>
                                        </p:tav>
                                      </p:tavLst>
                                    </p:anim>
                                    <p:anim calcmode="lin" valueType="num">
                                      <p:cBhvr additive="base">
                                        <p:cTn id="108" dur="500" fill="hold"/>
                                        <p:tgtEl>
                                          <p:spTgt spid="15"/>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0-#ppt_w/2"/>
                                          </p:val>
                                        </p:tav>
                                        <p:tav tm="100000">
                                          <p:val>
                                            <p:strVal val="#ppt_x"/>
                                          </p:val>
                                        </p:tav>
                                      </p:tavLst>
                                    </p:anim>
                                    <p:anim calcmode="lin" valueType="num">
                                      <p:cBhvr additive="base">
                                        <p:cTn id="112" dur="500" fill="hold"/>
                                        <p:tgtEl>
                                          <p:spTgt spid="44"/>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0-#ppt_w/2"/>
                                          </p:val>
                                        </p:tav>
                                        <p:tav tm="100000">
                                          <p:val>
                                            <p:strVal val="#ppt_x"/>
                                          </p:val>
                                        </p:tav>
                                      </p:tavLst>
                                    </p:anim>
                                    <p:anim calcmode="lin" valueType="num">
                                      <p:cBhvr additive="base">
                                        <p:cTn id="116" dur="50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 calcmode="lin" valueType="num">
                                      <p:cBhvr additive="base">
                                        <p:cTn id="119" dur="500" fill="hold"/>
                                        <p:tgtEl>
                                          <p:spTgt spid="5"/>
                                        </p:tgtEl>
                                        <p:attrNameLst>
                                          <p:attrName>ppt_x</p:attrName>
                                        </p:attrNameLst>
                                      </p:cBhvr>
                                      <p:tavLst>
                                        <p:tav tm="0">
                                          <p:val>
                                            <p:strVal val="0-#ppt_w/2"/>
                                          </p:val>
                                        </p:tav>
                                        <p:tav tm="100000">
                                          <p:val>
                                            <p:strVal val="#ppt_x"/>
                                          </p:val>
                                        </p:tav>
                                      </p:tavLst>
                                    </p:anim>
                                    <p:anim calcmode="lin" valueType="num">
                                      <p:cBhvr additive="base">
                                        <p:cTn id="120" dur="500" fill="hold"/>
                                        <p:tgtEl>
                                          <p:spTgt spid="5"/>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500" fill="hold"/>
                                        <p:tgtEl>
                                          <p:spTgt spid="49"/>
                                        </p:tgtEl>
                                        <p:attrNameLst>
                                          <p:attrName>ppt_x</p:attrName>
                                        </p:attrNameLst>
                                      </p:cBhvr>
                                      <p:tavLst>
                                        <p:tav tm="0">
                                          <p:val>
                                            <p:strVal val="0-#ppt_w/2"/>
                                          </p:val>
                                        </p:tav>
                                        <p:tav tm="100000">
                                          <p:val>
                                            <p:strVal val="#ppt_x"/>
                                          </p:val>
                                        </p:tav>
                                      </p:tavLst>
                                    </p:anim>
                                    <p:anim calcmode="lin" valueType="num">
                                      <p:cBhvr additive="base">
                                        <p:cTn id="124" dur="500" fill="hold"/>
                                        <p:tgtEl>
                                          <p:spTgt spid="49"/>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55"/>
                                        </p:tgtEl>
                                        <p:attrNameLst>
                                          <p:attrName>style.visibility</p:attrName>
                                        </p:attrNameLst>
                                      </p:cBhvr>
                                      <p:to>
                                        <p:strVal val="visible"/>
                                      </p:to>
                                    </p:set>
                                    <p:anim calcmode="lin" valueType="num">
                                      <p:cBhvr additive="base">
                                        <p:cTn id="127" dur="500" fill="hold"/>
                                        <p:tgtEl>
                                          <p:spTgt spid="55"/>
                                        </p:tgtEl>
                                        <p:attrNameLst>
                                          <p:attrName>ppt_x</p:attrName>
                                        </p:attrNameLst>
                                      </p:cBhvr>
                                      <p:tavLst>
                                        <p:tav tm="0">
                                          <p:val>
                                            <p:strVal val="0-#ppt_w/2"/>
                                          </p:val>
                                        </p:tav>
                                        <p:tav tm="100000">
                                          <p:val>
                                            <p:strVal val="#ppt_x"/>
                                          </p:val>
                                        </p:tav>
                                      </p:tavLst>
                                    </p:anim>
                                    <p:anim calcmode="lin" valueType="num">
                                      <p:cBhvr additive="base">
                                        <p:cTn id="12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4" grpId="0" animBg="1"/>
      <p:bldP spid="13" grpId="0"/>
      <p:bldP spid="9" grpId="0" animBg="1"/>
      <p:bldP spid="17" grpId="0" animBg="1"/>
      <p:bldP spid="18" grpId="0"/>
      <p:bldP spid="30" grpId="0"/>
      <p:bldP spid="38" grpId="0"/>
      <p:bldP spid="40" grpId="0"/>
      <p:bldP spid="41" grpId="0"/>
      <p:bldP spid="47" grpId="0"/>
      <p:bldP spid="24" grpId="0"/>
      <p:bldP spid="34" grpId="0" animBg="1"/>
      <p:bldP spid="37" grpId="0"/>
      <p:bldP spid="39" grpId="0"/>
      <p:bldP spid="42" grpId="0"/>
      <p:bldP spid="3" grpId="0" animBg="1"/>
      <p:bldP spid="15" grpId="0"/>
      <p:bldP spid="4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プレースホルダー 4" descr="仮想デスクトップ - Desktop View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03382" y="3811086"/>
            <a:ext cx="5069682" cy="2803309"/>
          </a:xfrm>
          <a:prstGeom prst="rect">
            <a:avLst/>
          </a:prstGeom>
        </p:spPr>
      </p:pic>
      <p:pic>
        <p:nvPicPr>
          <p:cNvPr id="15" name="図プレースホルダー 4" descr="仮想デスクトップ - Desktop View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1313" y="3749933"/>
            <a:ext cx="3179433" cy="2859087"/>
          </a:xfrm>
          <a:prstGeom prst="rect">
            <a:avLst/>
          </a:prstGeom>
        </p:spPr>
      </p:pic>
      <p:sp>
        <p:nvSpPr>
          <p:cNvPr id="14" name="四角形吹き出し 13"/>
          <p:cNvSpPr/>
          <p:nvPr/>
        </p:nvSpPr>
        <p:spPr>
          <a:xfrm>
            <a:off x="3585347" y="3749933"/>
            <a:ext cx="5334366" cy="2859086"/>
          </a:xfrm>
          <a:prstGeom prst="wedgeRectCallout">
            <a:avLst>
              <a:gd name="adj1" fmla="val -81232"/>
              <a:gd name="adj2" fmla="val -15645"/>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各団体がサイトに登録するデータについて</a:t>
            </a:r>
            <a:endParaRPr lang="ja-JP" altLang="en-US" sz="28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31313" y="3327302"/>
            <a:ext cx="8881374" cy="32279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政府の推奨データセット</a:t>
            </a:r>
            <a:endParaRPr kumimoji="1" lang="ja-JP" altLang="en-US" sz="2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3694" y="673778"/>
            <a:ext cx="8990306" cy="2616101"/>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登録データは自由</a:t>
            </a:r>
            <a:endParaRPr lang="en-US" altLang="ja-JP" sz="2400" dirty="0" smtClean="0">
              <a:latin typeface="Meiryo UI" panose="020B0604030504040204" pitchFamily="50" charset="-128"/>
              <a:ea typeface="Meiryo UI" panose="020B0604030504040204" pitchFamily="50" charset="-128"/>
            </a:endParaRPr>
          </a:p>
          <a:p>
            <a:pPr marL="800100" lvl="1" indent="-342900">
              <a:spcBef>
                <a:spcPts val="600"/>
              </a:spcBef>
              <a:buFont typeface="Wingdings" panose="05000000000000000000" pitchFamily="2" charset="2"/>
              <a:buChar char="ü"/>
            </a:pPr>
            <a:r>
              <a:rPr lang="ja-JP" altLang="en-US" sz="2400" dirty="0" smtClean="0">
                <a:latin typeface="Meiryo UI" panose="020B0604030504040204" pitchFamily="50" charset="-128"/>
                <a:ea typeface="Meiryo UI" panose="020B0604030504040204" pitchFamily="50" charset="-128"/>
              </a:rPr>
              <a:t>本日の研修を参考に市町村で選定（外部照会が多いデータ等）</a:t>
            </a:r>
            <a:endParaRPr lang="en-US" altLang="ja-JP" sz="2400" dirty="0" smtClean="0">
              <a:latin typeface="Meiryo UI" panose="020B0604030504040204" pitchFamily="50" charset="-128"/>
              <a:ea typeface="Meiryo UI" panose="020B0604030504040204" pitchFamily="50" charset="-128"/>
            </a:endParaRPr>
          </a:p>
          <a:p>
            <a:pPr marL="342900" indent="-34290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全県統一的なデータの公開にも取組み</a:t>
            </a:r>
            <a:endParaRPr lang="en-US" altLang="ja-JP" sz="2400" dirty="0">
              <a:latin typeface="Meiryo UI" panose="020B0604030504040204" pitchFamily="50" charset="-128"/>
              <a:ea typeface="Meiryo UI" panose="020B0604030504040204" pitchFamily="50" charset="-128"/>
            </a:endParaRPr>
          </a:p>
          <a:p>
            <a:pPr marL="800100" lvl="1" indent="-342900">
              <a:spcBef>
                <a:spcPts val="600"/>
              </a:spcBef>
              <a:buFont typeface="Wingdings" panose="05000000000000000000" pitchFamily="2" charset="2"/>
              <a:buChar char="ü"/>
            </a:pPr>
            <a:r>
              <a:rPr lang="ja-JP" altLang="en-US" sz="2400" dirty="0" smtClean="0">
                <a:latin typeface="Meiryo UI" panose="020B0604030504040204" pitchFamily="50" charset="-128"/>
                <a:ea typeface="Meiryo UI" panose="020B0604030504040204" pitchFamily="50" charset="-128"/>
              </a:rPr>
              <a:t>国の推奨データセットを活用（アンケート結果を踏まえ選定）</a:t>
            </a:r>
            <a:endParaRPr lang="en-US" altLang="ja-JP" sz="2400" dirty="0">
              <a:latin typeface="Meiryo UI" panose="020B0604030504040204" pitchFamily="50" charset="-128"/>
              <a:ea typeface="Meiryo UI" panose="020B0604030504040204" pitchFamily="50" charset="-128"/>
            </a:endParaRPr>
          </a:p>
          <a:p>
            <a:pPr marL="800100" lvl="1" indent="-342900">
              <a:spcBef>
                <a:spcPts val="600"/>
              </a:spcBef>
              <a:buFont typeface="Wingdings" panose="05000000000000000000" pitchFamily="2" charset="2"/>
              <a:buChar char="ü"/>
            </a:pPr>
            <a:r>
              <a:rPr lang="ja-JP" altLang="en-US" sz="2400" dirty="0" smtClean="0">
                <a:latin typeface="Meiryo UI" panose="020B0604030504040204" pitchFamily="50" charset="-128"/>
                <a:ea typeface="Meiryo UI" panose="020B0604030504040204" pitchFamily="50" charset="-128"/>
              </a:rPr>
              <a:t>あわせて県独自のデータセットも検討（他事例を参考に、市町村との意見交換等により選定）</a:t>
            </a:r>
            <a:endParaRPr lang="en-US" altLang="ja-JP" sz="2400"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0" y="6609020"/>
            <a:ext cx="8379069"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）「推奨データセット データ項目定義書（ベータ版 第</a:t>
            </a:r>
            <a:r>
              <a:rPr lang="en-US" altLang="ja-JP" sz="900" dirty="0" smtClean="0">
                <a:latin typeface="Meiryo UI" panose="020B0604030504040204" pitchFamily="50" charset="-128"/>
                <a:ea typeface="Meiryo UI" panose="020B0604030504040204" pitchFamily="50" charset="-128"/>
              </a:rPr>
              <a:t>0.2</a:t>
            </a:r>
            <a:r>
              <a:rPr lang="ja-JP" altLang="en-US" sz="900" dirty="0" smtClean="0">
                <a:latin typeface="Meiryo UI" panose="020B0604030504040204" pitchFamily="50" charset="-128"/>
                <a:ea typeface="Meiryo UI" panose="020B0604030504040204" pitchFamily="50" charset="-128"/>
              </a:rPr>
              <a:t>版 </a:t>
            </a:r>
            <a:r>
              <a:rPr lang="en-US" altLang="ja-JP" sz="900" dirty="0" smtClean="0">
                <a:latin typeface="Meiryo UI" panose="020B0604030504040204" pitchFamily="50" charset="-128"/>
                <a:ea typeface="Meiryo UI" panose="020B0604030504040204" pitchFamily="50" charset="-128"/>
              </a:rPr>
              <a:t>2018/12/3</a:t>
            </a:r>
            <a:r>
              <a:rPr lang="ja-JP" altLang="en-US" sz="900" dirty="0" smtClean="0">
                <a:latin typeface="Meiryo UI" panose="020B0604030504040204" pitchFamily="50" charset="-128"/>
                <a:ea typeface="Meiryo UI" panose="020B0604030504040204" pitchFamily="50" charset="-128"/>
              </a:rPr>
              <a:t>）」（内閣官房</a:t>
            </a:r>
            <a:r>
              <a:rPr lang="en-US" altLang="ja-JP" sz="900" dirty="0" smtClean="0">
                <a:latin typeface="Meiryo UI" panose="020B0604030504040204" pitchFamily="50" charset="-128"/>
                <a:ea typeface="Meiryo UI" panose="020B0604030504040204" pitchFamily="50" charset="-128"/>
              </a:rPr>
              <a:t>IT</a:t>
            </a:r>
            <a:r>
              <a:rPr lang="ja-JP" altLang="en-US" sz="900" dirty="0" smtClean="0">
                <a:latin typeface="Meiryo UI" panose="020B0604030504040204" pitchFamily="50" charset="-128"/>
                <a:ea typeface="Meiryo UI" panose="020B0604030504040204" pitchFamily="50" charset="-128"/>
              </a:rPr>
              <a:t>総合戦略室）を基に作成</a:t>
            </a:r>
            <a:endParaRPr lang="en-US" altLang="ja-JP" sz="9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4063A0E-3B31-4370-A13B-4E9ADFFBBB96}" type="slidenum">
              <a:rPr kumimoji="1" lang="ja-JP" altLang="en-US" smtClean="0"/>
              <a:pPr/>
              <a:t>17</a:t>
            </a:fld>
            <a:endParaRPr kumimoji="1" lang="ja-JP" altLang="en-US"/>
          </a:p>
        </p:txBody>
      </p:sp>
    </p:spTree>
    <p:extLst>
      <p:ext uri="{BB962C8B-B14F-4D97-AF65-F5344CB8AC3E}">
        <p14:creationId xmlns:p14="http://schemas.microsoft.com/office/powerpoint/2010/main" val="35809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outVertical)">
                                      <p:cBhvr>
                                        <p:cTn id="29" dur="500"/>
                                        <p:tgtEl>
                                          <p:spTgt spid="14"/>
                                        </p:tgtEl>
                                      </p:cBhvr>
                                    </p:animEffect>
                                  </p:childTnLst>
                                </p:cTn>
                              </p:par>
                              <p:par>
                                <p:cTn id="30" presetID="16" presetClass="entr" presetSubtype="37"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out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18</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県カタログサイト利用に当たって</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646060" y="2026182"/>
            <a:ext cx="7756069" cy="4370427"/>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スケジュール（予定）</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endParaRPr lang="en-US" altLang="ja-JP" sz="2400" dirty="0" smtClean="0">
              <a:latin typeface="Meiryo UI" panose="020B0604030504040204" pitchFamily="50" charset="-128"/>
              <a:ea typeface="Meiryo UI" panose="020B0604030504040204" pitchFamily="50" charset="-128"/>
            </a:endParaRPr>
          </a:p>
          <a:p>
            <a:pPr lvl="1">
              <a:spcAft>
                <a:spcPts val="1200"/>
              </a:spcAft>
            </a:pPr>
            <a:endParaRPr lang="en-US" altLang="ja-JP" sz="2400" dirty="0" smtClean="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endParaRPr lang="en-US" altLang="ja-JP" sz="2800" dirty="0" smtClean="0">
              <a:latin typeface="Meiryo UI" panose="020B0604030504040204" pitchFamily="50" charset="-128"/>
              <a:ea typeface="Meiryo UI" panose="020B0604030504040204" pitchFamily="50" charset="-128"/>
            </a:endParaRPr>
          </a:p>
          <a:p>
            <a:pPr marL="514350" indent="-514350">
              <a:spcBef>
                <a:spcPts val="36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利用料につい</a:t>
            </a:r>
            <a:r>
              <a:rPr lang="ja-JP" altLang="en-US" sz="2800" dirty="0">
                <a:latin typeface="Meiryo UI" panose="020B0604030504040204" pitchFamily="50" charset="-128"/>
                <a:ea typeface="Meiryo UI" panose="020B0604030504040204" pitchFamily="50" charset="-128"/>
              </a:rPr>
              <a:t>て</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en-US" altLang="ja-JP" sz="2800" dirty="0" smtClean="0">
                <a:latin typeface="Meiryo UI" panose="020B0604030504040204" pitchFamily="50" charset="-128"/>
                <a:ea typeface="Meiryo UI" panose="020B0604030504040204" pitchFamily="50" charset="-128"/>
              </a:rPr>
              <a:t>201</a:t>
            </a:r>
            <a:r>
              <a:rPr lang="en-US" altLang="ja-JP" sz="2800" dirty="0">
                <a:latin typeface="Meiryo UI" panose="020B0604030504040204" pitchFamily="50" charset="-128"/>
                <a:ea typeface="Meiryo UI" panose="020B0604030504040204" pitchFamily="50" charset="-128"/>
              </a:rPr>
              <a:t>9</a:t>
            </a:r>
            <a:r>
              <a:rPr lang="ja-JP" altLang="en-US" sz="2800" dirty="0" smtClean="0">
                <a:latin typeface="Meiryo UI" panose="020B0604030504040204" pitchFamily="50" charset="-128"/>
                <a:ea typeface="Meiryo UI" panose="020B0604030504040204" pitchFamily="50" charset="-128"/>
              </a:rPr>
              <a:t>年度は不要。</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en-US" altLang="ja-JP" sz="2800" dirty="0" smtClean="0">
                <a:latin typeface="Meiryo UI" panose="020B0604030504040204" pitchFamily="50" charset="-128"/>
                <a:ea typeface="Meiryo UI" panose="020B0604030504040204" pitchFamily="50" charset="-128"/>
              </a:rPr>
              <a:t>2020</a:t>
            </a:r>
            <a:r>
              <a:rPr lang="ja-JP" altLang="en-US" sz="2800" dirty="0" smtClean="0">
                <a:latin typeface="Meiryo UI" panose="020B0604030504040204" pitchFamily="50" charset="-128"/>
                <a:ea typeface="Meiryo UI" panose="020B0604030504040204" pitchFamily="50" charset="-128"/>
              </a:rPr>
              <a:t>年度以降については追って検討。</a:t>
            </a:r>
            <a:endParaRPr lang="en-US" altLang="ja-JP" sz="2800" dirty="0" smtClean="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697028760"/>
              </p:ext>
            </p:extLst>
          </p:nvPr>
        </p:nvGraphicFramePr>
        <p:xfrm>
          <a:off x="809859" y="2616679"/>
          <a:ext cx="7920074" cy="1930400"/>
        </p:xfrm>
        <a:graphic>
          <a:graphicData uri="http://schemas.openxmlformats.org/drawingml/2006/table">
            <a:tbl>
              <a:tblPr firstRow="1" bandRow="1">
                <a:tableStyleId>{5C22544A-7EE6-4342-B048-85BDC9FD1C3A}</a:tableStyleId>
              </a:tblPr>
              <a:tblGrid>
                <a:gridCol w="924051">
                  <a:extLst>
                    <a:ext uri="{9D8B030D-6E8A-4147-A177-3AD203B41FA5}">
                      <a16:colId xmlns:a16="http://schemas.microsoft.com/office/drawing/2014/main" val="1015694943"/>
                    </a:ext>
                  </a:extLst>
                </a:gridCol>
                <a:gridCol w="1578634">
                  <a:extLst>
                    <a:ext uri="{9D8B030D-6E8A-4147-A177-3AD203B41FA5}">
                      <a16:colId xmlns:a16="http://schemas.microsoft.com/office/drawing/2014/main" val="994860609"/>
                    </a:ext>
                  </a:extLst>
                </a:gridCol>
                <a:gridCol w="5417389">
                  <a:extLst>
                    <a:ext uri="{9D8B030D-6E8A-4147-A177-3AD203B41FA5}">
                      <a16:colId xmlns:a16="http://schemas.microsoft.com/office/drawing/2014/main" val="1804585344"/>
                    </a:ext>
                  </a:extLst>
                </a:gridCol>
              </a:tblGrid>
              <a:tr h="0">
                <a:tc>
                  <a:txBody>
                    <a:bodyPr/>
                    <a:lstStyle/>
                    <a:p>
                      <a:pPr algn="ctr"/>
                      <a:r>
                        <a:rPr kumimoji="1" lang="ja-JP" altLang="en-US" sz="2000" dirty="0" smtClean="0">
                          <a:latin typeface="Meiryo UI" panose="020B0604030504040204" pitchFamily="50" charset="-128"/>
                          <a:ea typeface="Meiryo UI" panose="020B0604030504040204" pitchFamily="50" charset="-128"/>
                        </a:rPr>
                        <a:t>年度</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2000" dirty="0" smtClean="0">
                          <a:latin typeface="Meiryo UI" panose="020B0604030504040204" pitchFamily="50" charset="-128"/>
                          <a:ea typeface="Meiryo UI" panose="020B0604030504040204" pitchFamily="50" charset="-128"/>
                        </a:rPr>
                        <a:t>時期</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2000" dirty="0" smtClean="0">
                          <a:latin typeface="Meiryo UI" panose="020B0604030504040204" pitchFamily="50" charset="-128"/>
                          <a:ea typeface="Meiryo UI" panose="020B0604030504040204" pitchFamily="50" charset="-128"/>
                        </a:rPr>
                        <a:t>内容</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56521903"/>
                  </a:ext>
                </a:extLst>
              </a:tr>
              <a:tr h="370840">
                <a:tc rowSpan="2">
                  <a:txBody>
                    <a:bodyPr/>
                    <a:lstStyle/>
                    <a:p>
                      <a:r>
                        <a:rPr kumimoji="1" lang="en-US" altLang="ja-JP" sz="2000" dirty="0" smtClean="0">
                          <a:latin typeface="Meiryo UI" panose="020B0604030504040204" pitchFamily="50" charset="-128"/>
                          <a:ea typeface="Meiryo UI" panose="020B0604030504040204" pitchFamily="50" charset="-128"/>
                        </a:rPr>
                        <a:t>2018</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r>
                        <a:rPr kumimoji="1" lang="en-US" altLang="ja-JP" sz="2000" dirty="0" smtClean="0">
                          <a:latin typeface="Meiryo UI" panose="020B0604030504040204" pitchFamily="50" charset="-128"/>
                          <a:ea typeface="Meiryo UI" panose="020B0604030504040204" pitchFamily="50" charset="-128"/>
                        </a:rPr>
                        <a:t>3</a:t>
                      </a:r>
                      <a:r>
                        <a:rPr kumimoji="1" lang="ja-JP" altLang="en-US" sz="2000" dirty="0" smtClean="0">
                          <a:latin typeface="Meiryo UI" panose="020B0604030504040204" pitchFamily="50" charset="-128"/>
                          <a:ea typeface="Meiryo UI" panose="020B0604030504040204" pitchFamily="50" charset="-128"/>
                        </a:rPr>
                        <a:t>月中旬</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r>
                        <a:rPr kumimoji="1" lang="ja-JP" altLang="en-US" sz="2000" dirty="0" smtClean="0">
                          <a:latin typeface="Meiryo UI" panose="020B0604030504040204" pitchFamily="50" charset="-128"/>
                          <a:ea typeface="Meiryo UI" panose="020B0604030504040204" pitchFamily="50" charset="-128"/>
                        </a:rPr>
                        <a:t>サイトの改修作業が完了（県でアカウントを発行）</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84089613"/>
                  </a:ext>
                </a:extLst>
              </a:tr>
              <a:tr h="370840">
                <a:tc vMerge="1">
                  <a:txBody>
                    <a:bodyPr/>
                    <a:lstStyle/>
                    <a:p>
                      <a:endParaRPr kumimoji="1" lang="ja-JP" altLang="en-US" sz="2000" dirty="0">
                        <a:latin typeface="Meiryo UI" panose="020B0604030504040204" pitchFamily="50" charset="-128"/>
                        <a:ea typeface="Meiryo UI" panose="020B0604030504040204" pitchFamily="50" charset="-128"/>
                      </a:endParaRPr>
                    </a:p>
                  </a:txBody>
                  <a:tcPr/>
                </a:tc>
                <a:tc rowSpan="2">
                  <a:txBody>
                    <a:bodyPr/>
                    <a:lstStyle/>
                    <a:p>
                      <a:r>
                        <a:rPr kumimoji="1" lang="en-US" altLang="ja-JP" sz="2000" dirty="0" smtClean="0">
                          <a:latin typeface="Meiryo UI" panose="020B0604030504040204" pitchFamily="50" charset="-128"/>
                          <a:ea typeface="Meiryo UI" panose="020B0604030504040204" pitchFamily="50" charset="-128"/>
                        </a:rPr>
                        <a:t>3</a:t>
                      </a:r>
                      <a:r>
                        <a:rPr kumimoji="1" lang="ja-JP" altLang="en-US" sz="2000" dirty="0" smtClean="0">
                          <a:latin typeface="Meiryo UI" panose="020B0604030504040204" pitchFamily="50" charset="-128"/>
                          <a:ea typeface="Meiryo UI" panose="020B0604030504040204" pitchFamily="50" charset="-128"/>
                        </a:rPr>
                        <a:t>月中旬</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baseline="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4</a:t>
                      </a:r>
                      <a:r>
                        <a:rPr kumimoji="1" lang="ja-JP" altLang="en-US" sz="2000" dirty="0" smtClean="0">
                          <a:latin typeface="Meiryo UI" panose="020B0604030504040204" pitchFamily="50" charset="-128"/>
                          <a:ea typeface="Meiryo UI" panose="020B0604030504040204" pitchFamily="50" charset="-128"/>
                        </a:rPr>
                        <a:t>月下旬</a:t>
                      </a:r>
                      <a:endParaRPr kumimoji="1" lang="ja-JP" altLang="en-US" sz="2000" dirty="0">
                        <a:latin typeface="Meiryo UI" panose="020B0604030504040204" pitchFamily="50" charset="-128"/>
                        <a:ea typeface="Meiryo UI" panose="020B0604030504040204" pitchFamily="50" charset="-128"/>
                      </a:endParaRPr>
                    </a:p>
                  </a:txBody>
                  <a:tcPr/>
                </a:tc>
                <a:tc rowSpan="2">
                  <a:txBody>
                    <a:bodyPr/>
                    <a:lstStyle/>
                    <a:p>
                      <a:r>
                        <a:rPr kumimoji="1" lang="ja-JP" altLang="en-US" sz="2000" dirty="0" smtClean="0">
                          <a:latin typeface="Meiryo UI" panose="020B0604030504040204" pitchFamily="50" charset="-128"/>
                          <a:ea typeface="Meiryo UI" panose="020B0604030504040204" pitchFamily="50" charset="-128"/>
                        </a:rPr>
                        <a:t>利用申込みを開始</a:t>
                      </a:r>
                      <a:endParaRPr kumimoji="1" lang="en-US" altLang="ja-JP" sz="2000" dirty="0" smtClean="0">
                        <a:latin typeface="Meiryo UI" panose="020B0604030504040204" pitchFamily="50" charset="-128"/>
                        <a:ea typeface="Meiryo UI" panose="020B0604030504040204" pitchFamily="50" charset="-128"/>
                      </a:endParaRPr>
                    </a:p>
                    <a:p>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合わせて統一的に登録するデータについて依頼</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0911141"/>
                  </a:ext>
                </a:extLst>
              </a:tr>
              <a:tr h="370840">
                <a:tc rowSpan="2">
                  <a:txBody>
                    <a:bodyPr/>
                    <a:lstStyle/>
                    <a:p>
                      <a:r>
                        <a:rPr kumimoji="1" lang="en-US" altLang="ja-JP" sz="2000" dirty="0" smtClean="0">
                          <a:latin typeface="Meiryo UI" panose="020B0604030504040204" pitchFamily="50" charset="-128"/>
                          <a:ea typeface="Meiryo UI" panose="020B0604030504040204" pitchFamily="50" charset="-128"/>
                        </a:rPr>
                        <a:t>2019</a:t>
                      </a:r>
                      <a:endParaRPr kumimoji="1" lang="ja-JP" altLang="en-US" sz="20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20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14648536"/>
                  </a:ext>
                </a:extLst>
              </a:tr>
              <a:tr h="370840">
                <a:tc vMerge="1">
                  <a:txBody>
                    <a:bodyPr/>
                    <a:lstStyle/>
                    <a:p>
                      <a:endParaRPr kumimoji="1" lang="ja-JP" altLang="en-US" sz="2000" dirty="0">
                        <a:latin typeface="Meiryo UI" panose="020B0604030504040204" pitchFamily="50" charset="-128"/>
                        <a:ea typeface="Meiryo UI" panose="020B0604030504040204" pitchFamily="50" charset="-128"/>
                      </a:endParaRPr>
                    </a:p>
                  </a:txBody>
                  <a:tcPr/>
                </a:tc>
                <a:tc>
                  <a:txBody>
                    <a:bodyPr/>
                    <a:lstStyle/>
                    <a:p>
                      <a:r>
                        <a:rPr kumimoji="1" lang="ja-JP" altLang="en-US" sz="2000" dirty="0" smtClean="0">
                          <a:latin typeface="Meiryo UI" panose="020B0604030504040204" pitchFamily="50" charset="-128"/>
                          <a:ea typeface="Meiryo UI" panose="020B0604030504040204" pitchFamily="50" charset="-128"/>
                        </a:rPr>
                        <a:t>夏頃</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r>
                        <a:rPr kumimoji="1" lang="ja-JP" altLang="en-US" sz="2000" dirty="0" smtClean="0">
                          <a:latin typeface="Meiryo UI" panose="020B0604030504040204" pitchFamily="50" charset="-128"/>
                          <a:ea typeface="Meiryo UI" panose="020B0604030504040204" pitchFamily="50" charset="-128"/>
                        </a:rPr>
                        <a:t>サイトの機能強化（サーバの容量拡大）</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15051790"/>
                  </a:ext>
                </a:extLst>
              </a:tr>
            </a:tbl>
          </a:graphicData>
        </a:graphic>
      </p:graphicFrame>
    </p:spTree>
    <p:extLst>
      <p:ext uri="{BB962C8B-B14F-4D97-AF65-F5344CB8AC3E}">
        <p14:creationId xmlns:p14="http://schemas.microsoft.com/office/powerpoint/2010/main" val="87604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本日お話しすること</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956610" y="2026182"/>
            <a:ext cx="8064298" cy="3754874"/>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島根県の官民データ活用推進計画</a:t>
            </a:r>
            <a:endParaRPr lang="en-US" altLang="ja-JP" sz="2800" dirty="0" smtClean="0">
              <a:latin typeface="Meiryo UI" panose="020B0604030504040204" pitchFamily="50" charset="-128"/>
              <a:ea typeface="Meiryo UI" panose="020B0604030504040204" pitchFamily="50" charset="-128"/>
            </a:endParaRPr>
          </a:p>
          <a:p>
            <a:pPr marL="914400" lvl="1" indent="-457200">
              <a:spcAft>
                <a:spcPts val="1200"/>
              </a:spcAft>
              <a:buFont typeface="Wingdings" panose="05000000000000000000" pitchFamily="2" charset="2"/>
              <a:buChar char="ü"/>
            </a:pPr>
            <a:r>
              <a:rPr lang="ja-JP" altLang="en-US" sz="2800" dirty="0" smtClean="0">
                <a:latin typeface="Meiryo UI" panose="020B0604030504040204" pitchFamily="50" charset="-128"/>
                <a:ea typeface="Meiryo UI" panose="020B0604030504040204" pitchFamily="50" charset="-128"/>
              </a:rPr>
              <a:t>計画の概要</a:t>
            </a:r>
            <a:endParaRPr lang="en-US" altLang="ja-JP" sz="2800" dirty="0" smtClean="0">
              <a:latin typeface="Meiryo UI" panose="020B0604030504040204" pitchFamily="50" charset="-128"/>
              <a:ea typeface="Meiryo UI" panose="020B0604030504040204" pitchFamily="50" charset="-128"/>
            </a:endParaRPr>
          </a:p>
          <a:p>
            <a:pPr marL="914400" lvl="1" indent="-457200">
              <a:spcAft>
                <a:spcPts val="1200"/>
              </a:spcAft>
              <a:buFont typeface="Wingdings" panose="05000000000000000000" pitchFamily="2" charset="2"/>
              <a:buChar char="ü"/>
            </a:pPr>
            <a:r>
              <a:rPr lang="ja-JP" altLang="en-US" sz="2800" dirty="0" smtClean="0">
                <a:latin typeface="Meiryo UI" panose="020B0604030504040204" pitchFamily="50" charset="-128"/>
                <a:ea typeface="Meiryo UI" panose="020B0604030504040204" pitchFamily="50" charset="-128"/>
              </a:rPr>
              <a:t>県の策定方針</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24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島根県のオープンデータの取組み</a:t>
            </a:r>
            <a:endParaRPr lang="en-US" altLang="ja-JP" sz="2800" dirty="0" smtClean="0">
              <a:latin typeface="Meiryo UI" panose="020B0604030504040204" pitchFamily="50" charset="-128"/>
              <a:ea typeface="Meiryo UI" panose="020B0604030504040204" pitchFamily="50" charset="-128"/>
            </a:endParaRPr>
          </a:p>
          <a:p>
            <a:pPr marL="971550" lvl="1" indent="-514350">
              <a:spcAft>
                <a:spcPts val="1200"/>
              </a:spcAft>
              <a:buFont typeface="Wingdings" panose="05000000000000000000" pitchFamily="2" charset="2"/>
              <a:buChar char="ü"/>
            </a:pPr>
            <a:r>
              <a:rPr lang="ja-JP" altLang="en-US" sz="2800" dirty="0" smtClean="0">
                <a:latin typeface="Meiryo UI" panose="020B0604030504040204" pitchFamily="50" charset="-128"/>
                <a:ea typeface="Meiryo UI" panose="020B0604030504040204" pitchFamily="50" charset="-128"/>
              </a:rPr>
              <a:t>現況と今後の方針</a:t>
            </a:r>
            <a:endParaRPr lang="en-US" altLang="ja-JP" sz="2800" dirty="0" smtClean="0">
              <a:latin typeface="Meiryo UI" panose="020B0604030504040204" pitchFamily="50" charset="-128"/>
              <a:ea typeface="Meiryo UI" panose="020B0604030504040204" pitchFamily="50" charset="-128"/>
            </a:endParaRPr>
          </a:p>
          <a:p>
            <a:pPr marL="971550" lvl="1" indent="-514350">
              <a:spcAft>
                <a:spcPts val="1200"/>
              </a:spcAft>
              <a:buFont typeface="Wingdings" panose="05000000000000000000" pitchFamily="2" charset="2"/>
              <a:buChar char="ü"/>
            </a:pPr>
            <a:r>
              <a:rPr lang="ja-JP" altLang="en-US" sz="2800" dirty="0" smtClean="0">
                <a:latin typeface="Meiryo UI" panose="020B0604030504040204" pitchFamily="50" charset="-128"/>
                <a:ea typeface="Meiryo UI" panose="020B0604030504040204" pitchFamily="50" charset="-128"/>
              </a:rPr>
              <a:t>県オープンデータカタログサイトの利用について</a:t>
            </a:r>
            <a:endParaRPr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555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19</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まとめ</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956610" y="2026182"/>
            <a:ext cx="8064298" cy="4647426"/>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島根県の官民データ活用推進計画</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ja-JP" altLang="en-US" sz="2800" dirty="0" smtClean="0">
                <a:latin typeface="Meiryo UI" panose="020B0604030504040204" pitchFamily="50" charset="-128"/>
                <a:ea typeface="Meiryo UI" panose="020B0604030504040204" pitchFamily="50" charset="-128"/>
              </a:rPr>
              <a:t>　→ 注力分野を絞り込み</a:t>
            </a:r>
            <a:r>
              <a:rPr lang="en-US" altLang="ja-JP" sz="2800" dirty="0" smtClean="0">
                <a:latin typeface="Meiryo UI" panose="020B0604030504040204" pitchFamily="50" charset="-128"/>
                <a:ea typeface="Meiryo UI" panose="020B0604030504040204" pitchFamily="50" charset="-128"/>
              </a:rPr>
              <a:t>2019</a:t>
            </a:r>
            <a:r>
              <a:rPr lang="ja-JP" altLang="en-US" sz="2800" dirty="0" smtClean="0">
                <a:latin typeface="Meiryo UI" panose="020B0604030504040204" pitchFamily="50" charset="-128"/>
                <a:ea typeface="Meiryo UI" panose="020B0604030504040204" pitchFamily="50" charset="-128"/>
              </a:rPr>
              <a:t>年度中策定目指す</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24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島根県のオープンデータの取組み</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ja-JP" altLang="en-US" sz="2800" dirty="0" smtClean="0">
                <a:latin typeface="Meiryo UI" panose="020B0604030504040204" pitchFamily="50" charset="-128"/>
                <a:ea typeface="Meiryo UI" panose="020B0604030504040204" pitchFamily="50" charset="-128"/>
              </a:rPr>
              <a:t>　→ 県として市町村の取組みを積極支援</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36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続いて・・・</a:t>
            </a:r>
            <a:endParaRPr lang="en-US" altLang="ja-JP" sz="2800" dirty="0">
              <a:latin typeface="Meiryo UI" panose="020B0604030504040204" pitchFamily="50" charset="-128"/>
              <a:ea typeface="Meiryo UI" panose="020B0604030504040204" pitchFamily="50" charset="-128"/>
            </a:endParaRPr>
          </a:p>
          <a:p>
            <a:pPr>
              <a:spcAft>
                <a:spcPts val="1200"/>
              </a:spcAft>
            </a:pPr>
            <a:r>
              <a:rPr lang="ja-JP" altLang="en-US" sz="2800" dirty="0" smtClean="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オープンデータ</a:t>
            </a:r>
            <a:r>
              <a:rPr lang="ja-JP" altLang="en-US" sz="2800" dirty="0" smtClean="0">
                <a:latin typeface="Meiryo UI" panose="020B0604030504040204" pitchFamily="50" charset="-128"/>
                <a:ea typeface="Meiryo UI" panose="020B0604030504040204" pitchFamily="50" charset="-128"/>
              </a:rPr>
              <a:t>公開に向けて取り組む２市町より</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　　現状と今後の方針についてご説明いただきます</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70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anim calcmode="lin" valueType="num">
                                      <p:cBhvr additive="base">
                                        <p:cTn id="1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2310" y="2658844"/>
            <a:ext cx="8488391" cy="769441"/>
          </a:xfrm>
          <a:prstGeom prst="rect">
            <a:avLst/>
          </a:prstGeom>
        </p:spPr>
        <p:txBody>
          <a:bodyPr wrap="square">
            <a:spAutoFit/>
          </a:bodyPr>
          <a:lstStyle/>
          <a:p>
            <a:r>
              <a:rPr lang="ja-JP" altLang="en-US" sz="4400" b="1" dirty="0" smtClean="0">
                <a:latin typeface="Meiryo UI" panose="020B0604030504040204" pitchFamily="50" charset="-128"/>
                <a:ea typeface="Meiryo UI" panose="020B0604030504040204" pitchFamily="50" charset="-128"/>
              </a:rPr>
              <a:t>島根県の官民データ活用推進計画</a:t>
            </a:r>
            <a:endParaRPr lang="ja-JP" altLang="en-US" sz="4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903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官民データ活用推進計画策定の必要性</a:t>
            </a:r>
            <a:endParaRPr lang="ja-JP" altLang="en-US" sz="2800" b="1" dirty="0">
              <a:latin typeface="Meiryo UI" panose="020B0604030504040204" pitchFamily="50" charset="-128"/>
              <a:ea typeface="Meiryo UI" panose="020B0604030504040204" pitchFamily="50" charset="-128"/>
            </a:endParaRPr>
          </a:p>
        </p:txBody>
      </p:sp>
      <p:pic>
        <p:nvPicPr>
          <p:cNvPr id="9" name="図プレースホルダー 4" descr="08_【参考6】地方の官民データ活用推進計画について.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t="9591" b="3660"/>
          <a:stretch/>
        </p:blipFill>
        <p:spPr>
          <a:xfrm>
            <a:off x="-70943" y="2140467"/>
            <a:ext cx="7818405" cy="4481037"/>
          </a:xfrm>
          <a:prstGeom prst="rect">
            <a:avLst/>
          </a:prstGeom>
        </p:spPr>
      </p:pic>
      <p:sp>
        <p:nvSpPr>
          <p:cNvPr id="10" name="正方形/長方形 9"/>
          <p:cNvSpPr/>
          <p:nvPr/>
        </p:nvSpPr>
        <p:spPr>
          <a:xfrm>
            <a:off x="-70943" y="6466901"/>
            <a:ext cx="9083630" cy="230832"/>
          </a:xfrm>
          <a:prstGeom prst="rect">
            <a:avLst/>
          </a:prstGeom>
          <a:solidFill>
            <a:schemeClr val="bg1"/>
          </a:solidFill>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）内閣官房</a:t>
            </a:r>
            <a:r>
              <a:rPr lang="en-US" altLang="ja-JP" sz="900" dirty="0" smtClean="0">
                <a:latin typeface="Meiryo UI" panose="020B0604030504040204" pitchFamily="50" charset="-128"/>
                <a:ea typeface="Meiryo UI" panose="020B0604030504040204" pitchFamily="50" charset="-128"/>
              </a:rPr>
              <a:t>IT</a:t>
            </a:r>
            <a:r>
              <a:rPr lang="ja-JP" altLang="en-US" sz="900" dirty="0" smtClean="0">
                <a:latin typeface="Meiryo UI" panose="020B0604030504040204" pitchFamily="50" charset="-128"/>
                <a:ea typeface="Meiryo UI" panose="020B0604030504040204" pitchFamily="50" charset="-128"/>
              </a:rPr>
              <a:t>総合戦略室の</a:t>
            </a:r>
            <a:r>
              <a:rPr lang="ja-JP" altLang="en-US" sz="900" dirty="0">
                <a:latin typeface="Meiryo UI" panose="020B0604030504040204" pitchFamily="50" charset="-128"/>
                <a:ea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rPr>
              <a:t>および国</a:t>
            </a:r>
            <a:r>
              <a:rPr lang="ja-JP" altLang="en-US" sz="900" dirty="0">
                <a:latin typeface="Meiryo UI" panose="020B0604030504040204" pitchFamily="50" charset="-128"/>
                <a:ea typeface="Meiryo UI" panose="020B0604030504040204" pitchFamily="50" charset="-128"/>
              </a:rPr>
              <a:t>計画：世界最先端ＩＴ国家創造宣言・官民データ活用推進基本計画を</a:t>
            </a:r>
            <a:r>
              <a:rPr lang="ja-JP" altLang="en-US" sz="900" dirty="0" smtClean="0">
                <a:latin typeface="Meiryo UI" panose="020B0604030504040204" pitchFamily="50" charset="-128"/>
                <a:ea typeface="Meiryo UI" panose="020B0604030504040204" pitchFamily="50" charset="-128"/>
              </a:rPr>
              <a:t>抜粋</a:t>
            </a:r>
            <a:endParaRPr lang="en-US" altLang="ja-JP" sz="900"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131313" y="1817676"/>
            <a:ext cx="8881374" cy="32279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地方公共団体の官民データ活用推進計画について</a:t>
            </a:r>
            <a:endParaRPr kumimoji="1" lang="ja-JP" altLang="en-US" sz="2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3694" y="673778"/>
            <a:ext cx="8990306" cy="907941"/>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県は</a:t>
            </a:r>
            <a:r>
              <a:rPr lang="en-US" altLang="ja-JP" sz="2400" dirty="0" smtClean="0">
                <a:latin typeface="Meiryo UI" panose="020B0604030504040204" pitchFamily="50" charset="-128"/>
                <a:ea typeface="Meiryo UI" panose="020B0604030504040204" pitchFamily="50" charset="-128"/>
              </a:rPr>
              <a:t>2020</a:t>
            </a:r>
            <a:r>
              <a:rPr lang="ja-JP" altLang="en-US" sz="2400" dirty="0" smtClean="0">
                <a:latin typeface="Meiryo UI" panose="020B0604030504040204" pitchFamily="50" charset="-128"/>
                <a:ea typeface="Meiryo UI" panose="020B0604030504040204" pitchFamily="50" charset="-128"/>
              </a:rPr>
              <a:t>年度末までに計画の策定が義務付け、市町村は努力義務</a:t>
            </a:r>
            <a:endParaRPr lang="en-US" altLang="ja-JP" sz="24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国は、計画の策定手引き（ひな型）を公表（</a:t>
            </a:r>
            <a:r>
              <a:rPr lang="en-US" altLang="ja-JP" sz="2400" dirty="0" smtClean="0">
                <a:latin typeface="Meiryo UI" panose="020B0604030504040204" pitchFamily="50" charset="-128"/>
                <a:ea typeface="Meiryo UI" panose="020B0604030504040204" pitchFamily="50" charset="-128"/>
              </a:rPr>
              <a:t>2017.10</a:t>
            </a:r>
            <a:r>
              <a:rPr lang="ja-JP" altLang="en-US" sz="2400" dirty="0" smtClean="0">
                <a:latin typeface="Meiryo UI" panose="020B0604030504040204" pitchFamily="50" charset="-128"/>
                <a:ea typeface="Meiryo UI" panose="020B0604030504040204" pitchFamily="50" charset="-128"/>
              </a:rPr>
              <a:t>）</a:t>
            </a:r>
            <a:endParaRPr lang="en-US" altLang="ja-JP" sz="2400" u="sng" dirty="0" smtClean="0">
              <a:latin typeface="Meiryo UI" panose="020B0604030504040204" pitchFamily="50" charset="-128"/>
              <a:ea typeface="Meiryo UI" panose="020B0604030504040204" pitchFamily="50" charset="-128"/>
            </a:endParaRPr>
          </a:p>
        </p:txBody>
      </p:sp>
      <p:sp>
        <p:nvSpPr>
          <p:cNvPr id="2" name="四角形吹き出し 1"/>
          <p:cNvSpPr/>
          <p:nvPr/>
        </p:nvSpPr>
        <p:spPr>
          <a:xfrm>
            <a:off x="5353396" y="4440706"/>
            <a:ext cx="3541222" cy="1037380"/>
          </a:xfrm>
          <a:prstGeom prst="wedgeRectCallout">
            <a:avLst>
              <a:gd name="adj1" fmla="val -62825"/>
              <a:gd name="adj2" fmla="val -511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プレースホルダー 4" descr="仮想デスクトップ - Desktop Viewer"/>
          <p:cNvPicPr>
            <a:picLocks noChangeAspect="1"/>
          </p:cNvPicPr>
          <p:nvPr/>
        </p:nvPicPr>
        <p:blipFill rotWithShape="1">
          <a:blip r:embed="rId3">
            <a:extLst>
              <a:ext uri="{28A0092B-C50C-407E-A947-70E740481C1C}">
                <a14:useLocalDpi xmlns:a14="http://schemas.microsoft.com/office/drawing/2010/main" val="0"/>
              </a:ext>
            </a:extLst>
          </a:blip>
          <a:srcRect l="4038"/>
          <a:stretch/>
        </p:blipFill>
        <p:spPr>
          <a:xfrm>
            <a:off x="5417302" y="4497404"/>
            <a:ext cx="3413409" cy="923984"/>
          </a:xfrm>
          <a:prstGeom prst="rect">
            <a:avLst/>
          </a:prstGeom>
        </p:spPr>
      </p:pic>
      <p:sp>
        <p:nvSpPr>
          <p:cNvPr id="3" name="スライド番号プレースホルダー 2"/>
          <p:cNvSpPr>
            <a:spLocks noGrp="1"/>
          </p:cNvSpPr>
          <p:nvPr>
            <p:ph type="sldNum" sz="quarter" idx="12"/>
          </p:nvPr>
        </p:nvSpPr>
        <p:spPr/>
        <p:txBody>
          <a:bodyPr/>
          <a:lstStyle/>
          <a:p>
            <a:fld id="{A4063A0E-3B31-4370-A13B-4E9ADFFBBB96}" type="slidenum">
              <a:rPr kumimoji="1" lang="ja-JP" altLang="en-US" smtClean="0"/>
              <a:pPr/>
              <a:t>3</a:t>
            </a:fld>
            <a:endParaRPr kumimoji="1" lang="ja-JP" altLang="en-US"/>
          </a:p>
        </p:txBody>
      </p:sp>
    </p:spTree>
    <p:extLst>
      <p:ext uri="{BB962C8B-B14F-4D97-AF65-F5344CB8AC3E}">
        <p14:creationId xmlns:p14="http://schemas.microsoft.com/office/powerpoint/2010/main" val="720363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4</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計画の目的</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956610" y="2026182"/>
            <a:ext cx="8064298" cy="2554545"/>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「事務</a:t>
            </a:r>
            <a:r>
              <a:rPr lang="ja-JP" altLang="en-US" sz="2800" dirty="0">
                <a:latin typeface="Meiryo UI" panose="020B0604030504040204" pitchFamily="50" charset="-128"/>
                <a:ea typeface="Meiryo UI" panose="020B0604030504040204" pitchFamily="50" charset="-128"/>
              </a:rPr>
              <a:t>負担の</a:t>
            </a:r>
            <a:r>
              <a:rPr lang="ja-JP" altLang="en-US" sz="2800" dirty="0" smtClean="0">
                <a:latin typeface="Meiryo UI" panose="020B0604030504040204" pitchFamily="50" charset="-128"/>
                <a:ea typeface="Meiryo UI" panose="020B0604030504040204" pitchFamily="50" charset="-128"/>
              </a:rPr>
              <a:t>軽減」、「地域</a:t>
            </a:r>
            <a:r>
              <a:rPr lang="ja-JP" altLang="en-US" sz="2800" dirty="0">
                <a:latin typeface="Meiryo UI" panose="020B0604030504040204" pitchFamily="50" charset="-128"/>
                <a:ea typeface="Meiryo UI" panose="020B0604030504040204" pitchFamily="50" charset="-128"/>
              </a:rPr>
              <a:t>課題の</a:t>
            </a:r>
            <a:r>
              <a:rPr lang="ja-JP" altLang="en-US" sz="2800" dirty="0" smtClean="0">
                <a:latin typeface="Meiryo UI" panose="020B0604030504040204" pitchFamily="50" charset="-128"/>
                <a:ea typeface="Meiryo UI" panose="020B0604030504040204" pitchFamily="50" charset="-128"/>
              </a:rPr>
              <a:t>解決」、</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「住民</a:t>
            </a:r>
            <a:r>
              <a:rPr lang="ja-JP" altLang="en-US" sz="2800" dirty="0">
                <a:latin typeface="Meiryo UI" panose="020B0604030504040204" pitchFamily="50" charset="-128"/>
                <a:ea typeface="Meiryo UI" panose="020B0604030504040204" pitchFamily="50" charset="-128"/>
              </a:rPr>
              <a:t>及び事業者の利便性</a:t>
            </a:r>
            <a:r>
              <a:rPr lang="ja-JP" altLang="en-US" sz="2800" dirty="0" smtClean="0">
                <a:latin typeface="Meiryo UI" panose="020B0604030504040204" pitchFamily="50" charset="-128"/>
                <a:ea typeface="Meiryo UI" panose="020B0604030504040204" pitchFamily="50" charset="-128"/>
              </a:rPr>
              <a:t>向上」等</a:t>
            </a:r>
            <a:r>
              <a:rPr lang="ja-JP" altLang="en-US" sz="2800" dirty="0">
                <a:latin typeface="Meiryo UI" panose="020B0604030504040204" pitchFamily="50" charset="-128"/>
                <a:ea typeface="Meiryo UI" panose="020B0604030504040204" pitchFamily="50" charset="-128"/>
              </a:rPr>
              <a:t>に寄与する</a:t>
            </a:r>
            <a:r>
              <a:rPr lang="ja-JP" altLang="en-US" sz="2800" dirty="0" smtClean="0">
                <a:latin typeface="Meiryo UI" panose="020B0604030504040204" pitchFamily="50" charset="-128"/>
                <a:ea typeface="Meiryo UI" panose="020B0604030504040204" pitchFamily="50" charset="-128"/>
              </a:rPr>
              <a:t>こと</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en-US" altLang="ja-JP" sz="2800" dirty="0" smtClean="0">
                <a:latin typeface="Meiryo UI" panose="020B0604030504040204" pitchFamily="50" charset="-128"/>
                <a:ea typeface="Meiryo UI" panose="020B0604030504040204" pitchFamily="50" charset="-128"/>
              </a:rPr>
              <a:t>EBPM</a:t>
            </a:r>
            <a:r>
              <a:rPr lang="ja-JP" altLang="en-US" sz="2800" dirty="0" smtClean="0">
                <a:latin typeface="Meiryo UI" panose="020B0604030504040204" pitchFamily="50" charset="-128"/>
                <a:ea typeface="Meiryo UI" panose="020B0604030504040204" pitchFamily="50" charset="-128"/>
              </a:rPr>
              <a:t>に</a:t>
            </a:r>
            <a:r>
              <a:rPr lang="ja-JP" altLang="en-US" sz="2800" dirty="0">
                <a:latin typeface="Meiryo UI" panose="020B0604030504040204" pitchFamily="50" charset="-128"/>
                <a:ea typeface="Meiryo UI" panose="020B0604030504040204" pitchFamily="50" charset="-128"/>
              </a:rPr>
              <a:t>よる効果、効率的な行政の推進</a:t>
            </a:r>
            <a:r>
              <a:rPr lang="ja-JP" altLang="en-US" sz="2800" dirty="0" smtClean="0">
                <a:latin typeface="Meiryo UI" panose="020B0604030504040204" pitchFamily="50" charset="-128"/>
                <a:ea typeface="Meiryo UI" panose="020B0604030504040204" pitchFamily="50" charset="-128"/>
              </a:rPr>
              <a:t>や</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県民</a:t>
            </a:r>
            <a:r>
              <a:rPr lang="ja-JP" altLang="en-US" sz="2800" dirty="0">
                <a:latin typeface="Meiryo UI" panose="020B0604030504040204" pitchFamily="50" charset="-128"/>
                <a:ea typeface="Meiryo UI" panose="020B0604030504040204" pitchFamily="50" charset="-128"/>
              </a:rPr>
              <a:t>が</a:t>
            </a:r>
            <a:r>
              <a:rPr lang="en-US" altLang="ja-JP" sz="2800" dirty="0">
                <a:latin typeface="Meiryo UI" panose="020B0604030504040204" pitchFamily="50" charset="-128"/>
                <a:ea typeface="Meiryo UI" panose="020B0604030504040204" pitchFamily="50" charset="-128"/>
              </a:rPr>
              <a:t>IT</a:t>
            </a:r>
            <a:r>
              <a:rPr lang="ja-JP" altLang="en-US" sz="2800" dirty="0">
                <a:latin typeface="Meiryo UI" panose="020B0604030504040204" pitchFamily="50" charset="-128"/>
                <a:ea typeface="Meiryo UI" panose="020B0604030504040204" pitchFamily="50" charset="-128"/>
              </a:rPr>
              <a:t>利活用やデータ利活用を意識せず</a:t>
            </a:r>
            <a:r>
              <a:rPr lang="ja-JP" altLang="en-US" sz="2800" dirty="0" smtClean="0">
                <a:latin typeface="Meiryo UI" panose="020B0604030504040204" pitchFamily="50" charset="-128"/>
                <a:ea typeface="Meiryo UI" panose="020B0604030504040204" pitchFamily="50" charset="-128"/>
              </a:rPr>
              <a:t>その</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便益</a:t>
            </a:r>
            <a:r>
              <a:rPr lang="ja-JP" altLang="en-US" sz="2800" dirty="0">
                <a:latin typeface="Meiryo UI" panose="020B0604030504040204" pitchFamily="50" charset="-128"/>
                <a:ea typeface="Meiryo UI" panose="020B0604030504040204" pitchFamily="50" charset="-128"/>
              </a:rPr>
              <a:t>を享受し、真に豊かさを実感できる</a:t>
            </a:r>
            <a:r>
              <a:rPr lang="ja-JP" altLang="en-US" sz="2800" dirty="0" smtClean="0">
                <a:latin typeface="Meiryo UI" panose="020B0604030504040204" pitchFamily="50" charset="-128"/>
                <a:ea typeface="Meiryo UI" panose="020B0604030504040204" pitchFamily="50" charset="-128"/>
              </a:rPr>
              <a:t>社会の実現</a:t>
            </a:r>
            <a:endParaRPr lang="en-US" altLang="ja-JP" sz="2800" dirty="0" smtClean="0">
              <a:latin typeface="Meiryo UI" panose="020B0604030504040204" pitchFamily="50" charset="-128"/>
              <a:ea typeface="Meiryo UI" panose="020B0604030504040204" pitchFamily="50" charset="-128"/>
            </a:endParaRPr>
          </a:p>
        </p:txBody>
      </p:sp>
      <p:sp>
        <p:nvSpPr>
          <p:cNvPr id="5" name="正方形/長方形 4"/>
          <p:cNvSpPr/>
          <p:nvPr/>
        </p:nvSpPr>
        <p:spPr>
          <a:xfrm>
            <a:off x="0" y="6544143"/>
            <a:ext cx="61420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）「都道府県</a:t>
            </a:r>
            <a:r>
              <a:rPr lang="ja-JP" altLang="en-US" sz="900" dirty="0">
                <a:latin typeface="Meiryo UI" panose="020B0604030504040204" pitchFamily="50" charset="-128"/>
                <a:ea typeface="Meiryo UI" panose="020B0604030504040204" pitchFamily="50" charset="-128"/>
              </a:rPr>
              <a:t>官民データ活用推進計画策定の</a:t>
            </a:r>
            <a:r>
              <a:rPr lang="ja-JP" altLang="en-US" sz="900" dirty="0" smtClean="0">
                <a:latin typeface="Meiryo UI" panose="020B0604030504040204" pitchFamily="50" charset="-128"/>
                <a:ea typeface="Meiryo UI" panose="020B0604030504040204" pitchFamily="50" charset="-128"/>
              </a:rPr>
              <a:t>手引（平成</a:t>
            </a:r>
            <a:r>
              <a:rPr lang="en-US" altLang="ja-JP" sz="900" dirty="0" smtClean="0">
                <a:latin typeface="Meiryo UI" panose="020B0604030504040204" pitchFamily="50" charset="-128"/>
                <a:ea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P.4</a:t>
            </a:r>
            <a:r>
              <a:rPr lang="ja-JP" altLang="en-US" sz="900" dirty="0" smtClean="0">
                <a:latin typeface="Meiryo UI" panose="020B0604030504040204" pitchFamily="50" charset="-128"/>
                <a:ea typeface="Meiryo UI" panose="020B0604030504040204" pitchFamily="50" charset="-128"/>
              </a:rPr>
              <a:t>）を基に作成</a:t>
            </a:r>
            <a:endParaRPr lang="en-US" altLang="ja-JP" sz="9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555995" y="5239269"/>
            <a:ext cx="7168950" cy="646331"/>
          </a:xfrm>
          <a:prstGeom prst="rect">
            <a:avLst/>
          </a:prstGeom>
        </p:spPr>
        <p:txBody>
          <a:bodyPr wrap="none">
            <a:spAutoFit/>
          </a:bodyPr>
          <a:lstStyle/>
          <a:p>
            <a:r>
              <a:rPr lang="en-US" altLang="ja-JP" dirty="0" smtClean="0">
                <a:latin typeface="Meiryo UI" panose="020B0604030504040204" pitchFamily="50" charset="-128"/>
                <a:ea typeface="Meiryo UI" panose="020B0604030504040204" pitchFamily="50" charset="-128"/>
              </a:rPr>
              <a:t>※EBPM</a:t>
            </a:r>
            <a:r>
              <a:rPr lang="ja-JP" altLang="en-US" dirty="0">
                <a:latin typeface="Meiryo UI" panose="020B0604030504040204" pitchFamily="50" charset="-128"/>
                <a:ea typeface="Meiryo UI" panose="020B0604030504040204" pitchFamily="50" charset="-128"/>
              </a:rPr>
              <a:t>・・・統計や業務データなどの客観的な証拠に基づき、政策や施策</a:t>
            </a:r>
            <a:r>
              <a:rPr lang="ja-JP" altLang="en-US" dirty="0" smtClean="0">
                <a:latin typeface="Meiryo UI" panose="020B0604030504040204" pitchFamily="50" charset="-128"/>
                <a:ea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企画及び立案</a:t>
            </a:r>
            <a:r>
              <a:rPr lang="ja-JP" altLang="en-US" dirty="0">
                <a:latin typeface="Meiryo UI" panose="020B0604030504040204" pitchFamily="50" charset="-128"/>
                <a:ea typeface="Meiryo UI" panose="020B0604030504040204" pitchFamily="50" charset="-128"/>
              </a:rPr>
              <a:t>が行われること</a:t>
            </a:r>
            <a:endParaRPr lang="ja-JP" altLang="en-US" dirty="0"/>
          </a:p>
        </p:txBody>
      </p:sp>
    </p:spTree>
    <p:extLst>
      <p:ext uri="{BB962C8B-B14F-4D97-AF65-F5344CB8AC3E}">
        <p14:creationId xmlns:p14="http://schemas.microsoft.com/office/powerpoint/2010/main" val="286320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データがヒトを豊かにする社会の実現に向けた“</a:t>
            </a:r>
            <a:r>
              <a:rPr lang="ja-JP" altLang="en-US" sz="2800" b="1" dirty="0">
                <a:latin typeface="Meiryo UI" panose="020B0604030504040204" pitchFamily="50" charset="-128"/>
                <a:ea typeface="Meiryo UI" panose="020B0604030504040204" pitchFamily="50" charset="-128"/>
              </a:rPr>
              <a:t>重点８分野</a:t>
            </a:r>
            <a:r>
              <a:rPr lang="ja-JP" altLang="en-US" sz="2800" b="1" dirty="0" smtClean="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pic>
        <p:nvPicPr>
          <p:cNvPr id="12" name="図プレースホルダー 4" descr="仮想デスクトップ - Desktop View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20767" y="584767"/>
            <a:ext cx="8652294" cy="6149220"/>
          </a:xfrm>
          <a:prstGeom prst="rect">
            <a:avLst/>
          </a:prstGeom>
        </p:spPr>
      </p:pic>
      <p:sp>
        <p:nvSpPr>
          <p:cNvPr id="10" name="正方形/長方形 9"/>
          <p:cNvSpPr/>
          <p:nvPr/>
        </p:nvSpPr>
        <p:spPr>
          <a:xfrm>
            <a:off x="0" y="6629779"/>
            <a:ext cx="2731821"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（出典）内閣官房</a:t>
            </a:r>
            <a:r>
              <a:rPr lang="en-US" altLang="ja-JP" sz="900" dirty="0" smtClean="0">
                <a:latin typeface="Meiryo UI" panose="020B0604030504040204" pitchFamily="50" charset="-128"/>
                <a:ea typeface="Meiryo UI" panose="020B0604030504040204" pitchFamily="50" charset="-128"/>
              </a:rPr>
              <a:t>IT</a:t>
            </a:r>
            <a:r>
              <a:rPr lang="ja-JP" altLang="en-US" sz="900" dirty="0" smtClean="0">
                <a:latin typeface="Meiryo UI" panose="020B0604030504040204" pitchFamily="50" charset="-128"/>
                <a:ea typeface="Meiryo UI" panose="020B0604030504040204" pitchFamily="50" charset="-128"/>
              </a:rPr>
              <a:t>総合戦略室の資料を抜粋</a:t>
            </a:r>
            <a:endParaRPr lang="en-US" altLang="ja-JP" sz="9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20767" y="4632386"/>
            <a:ext cx="8850705" cy="79363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A4063A0E-3B31-4370-A13B-4E9ADFFBBB96}" type="slidenum">
              <a:rPr kumimoji="1" lang="ja-JP" altLang="en-US" smtClean="0"/>
              <a:pPr/>
              <a:t>5</a:t>
            </a:fld>
            <a:endParaRPr kumimoji="1" lang="ja-JP" altLang="en-US"/>
          </a:p>
        </p:txBody>
      </p:sp>
    </p:spTree>
    <p:extLst>
      <p:ext uri="{BB962C8B-B14F-4D97-AF65-F5344CB8AC3E}">
        <p14:creationId xmlns:p14="http://schemas.microsoft.com/office/powerpoint/2010/main" val="100678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基本的な方針に係る５つの柱</a:t>
            </a:r>
            <a:endParaRPr lang="ja-JP" altLang="en-US" sz="2800" b="1" dirty="0">
              <a:latin typeface="Meiryo UI" panose="020B0604030504040204" pitchFamily="50" charset="-128"/>
              <a:ea typeface="Meiryo UI" panose="020B0604030504040204" pitchFamily="50" charset="-128"/>
            </a:endParaRPr>
          </a:p>
        </p:txBody>
      </p:sp>
      <p:pic>
        <p:nvPicPr>
          <p:cNvPr id="5" name="図プレースホルダー 4" descr="08_【参考6】地方の官民データ活用推進計画について.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t="9646"/>
          <a:stretch/>
        </p:blipFill>
        <p:spPr>
          <a:xfrm>
            <a:off x="0" y="759923"/>
            <a:ext cx="9232832" cy="5658461"/>
          </a:xfrm>
          <a:prstGeom prst="rect">
            <a:avLst/>
          </a:prstGeom>
        </p:spPr>
      </p:pic>
      <p:sp>
        <p:nvSpPr>
          <p:cNvPr id="7" name="正方形/長方形 6"/>
          <p:cNvSpPr/>
          <p:nvPr/>
        </p:nvSpPr>
        <p:spPr>
          <a:xfrm>
            <a:off x="0" y="6544143"/>
            <a:ext cx="2731821"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）内閣官房</a:t>
            </a:r>
            <a:r>
              <a:rPr lang="en-US" altLang="ja-JP" sz="900" dirty="0" smtClean="0">
                <a:latin typeface="Meiryo UI" panose="020B0604030504040204" pitchFamily="50" charset="-128"/>
                <a:ea typeface="Meiryo UI" panose="020B0604030504040204" pitchFamily="50" charset="-128"/>
              </a:rPr>
              <a:t>IT</a:t>
            </a:r>
            <a:r>
              <a:rPr lang="ja-JP" altLang="en-US" sz="900" dirty="0" smtClean="0">
                <a:latin typeface="Meiryo UI" panose="020B0604030504040204" pitchFamily="50" charset="-128"/>
                <a:ea typeface="Meiryo UI" panose="020B0604030504040204" pitchFamily="50" charset="-128"/>
              </a:rPr>
              <a:t>総合戦略室の資料を抜粋</a:t>
            </a:r>
            <a:endParaRPr lang="en-US" altLang="ja-JP" sz="9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4063A0E-3B31-4370-A13B-4E9ADFFBBB96}" type="slidenum">
              <a:rPr kumimoji="1" lang="ja-JP" altLang="en-US" smtClean="0"/>
              <a:pPr/>
              <a:t>6</a:t>
            </a:fld>
            <a:endParaRPr kumimoji="1" lang="ja-JP" altLang="en-US"/>
          </a:p>
        </p:txBody>
      </p:sp>
    </p:spTree>
    <p:extLst>
      <p:ext uri="{BB962C8B-B14F-4D97-AF65-F5344CB8AC3E}">
        <p14:creationId xmlns:p14="http://schemas.microsoft.com/office/powerpoint/2010/main" val="1046482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7</a:t>
            </a:fld>
            <a:endParaRPr kumimoji="1" lang="ja-JP" altLang="en-US" dirty="0"/>
          </a:p>
        </p:txBody>
      </p:sp>
      <p:sp>
        <p:nvSpPr>
          <p:cNvPr id="6" name="正方形/長方形 5"/>
          <p:cNvSpPr/>
          <p:nvPr/>
        </p:nvSpPr>
        <p:spPr>
          <a:xfrm>
            <a:off x="956609" y="297962"/>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策定作業のイメージ</a:t>
            </a:r>
            <a:endParaRPr lang="ja-JP" altLang="en-US" sz="36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0" y="6544143"/>
            <a:ext cx="61420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出典）「とくしま新未来データ活用推進</a:t>
            </a:r>
            <a:r>
              <a:rPr lang="ja-JP" altLang="en-US" sz="900" dirty="0" smtClean="0">
                <a:latin typeface="Meiryo UI" panose="020B0604030504040204" pitchFamily="50" charset="-128"/>
                <a:ea typeface="Meiryo UI" panose="020B0604030504040204" pitchFamily="50" charset="-128"/>
              </a:rPr>
              <a:t>戦略（平成</a:t>
            </a:r>
            <a:r>
              <a:rPr lang="en-US" altLang="ja-JP" sz="900" dirty="0" smtClean="0">
                <a:latin typeface="Meiryo UI" panose="020B0604030504040204" pitchFamily="50" charset="-128"/>
                <a:ea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月徳島県）」</a:t>
            </a:r>
            <a:r>
              <a:rPr lang="ja-JP" altLang="en-US" sz="900" dirty="0">
                <a:latin typeface="Meiryo UI" panose="020B0604030504040204" pitchFamily="50" charset="-128"/>
                <a:ea typeface="Meiryo UI" panose="020B0604030504040204" pitchFamily="50" charset="-128"/>
              </a:rPr>
              <a:t>を</a:t>
            </a:r>
            <a:r>
              <a:rPr lang="ja-JP" altLang="en-US" sz="900" dirty="0" smtClean="0">
                <a:latin typeface="Meiryo UI" panose="020B0604030504040204" pitchFamily="50" charset="-128"/>
                <a:ea typeface="Meiryo UI" panose="020B0604030504040204" pitchFamily="50" charset="-128"/>
              </a:rPr>
              <a:t>抜粋</a:t>
            </a:r>
            <a:endParaRPr lang="en-US" altLang="ja-JP" sz="900" dirty="0" smtClean="0">
              <a:latin typeface="Meiryo UI" panose="020B0604030504040204" pitchFamily="50" charset="-128"/>
              <a:ea typeface="Meiryo UI" panose="020B0604030504040204" pitchFamily="50" charset="-128"/>
            </a:endParaRPr>
          </a:p>
        </p:txBody>
      </p:sp>
      <p:pic>
        <p:nvPicPr>
          <p:cNvPr id="9" name="図プレースホルダー 4" descr="とくしま新未来データ活用推進戦略（全体版）.pdf - Adobe Acrobat Reader D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0166" y="1307405"/>
            <a:ext cx="9003664" cy="4873625"/>
          </a:xfrm>
          <a:prstGeom prst="rect">
            <a:avLst/>
          </a:prstGeom>
        </p:spPr>
      </p:pic>
      <p:sp>
        <p:nvSpPr>
          <p:cNvPr id="4" name="フリーフォーム 3"/>
          <p:cNvSpPr/>
          <p:nvPr/>
        </p:nvSpPr>
        <p:spPr>
          <a:xfrm>
            <a:off x="69009" y="6159163"/>
            <a:ext cx="9031856" cy="138344"/>
          </a:xfrm>
          <a:custGeom>
            <a:avLst/>
            <a:gdLst>
              <a:gd name="connsiteX0" fmla="*/ 0 w 9031856"/>
              <a:gd name="connsiteY0" fmla="*/ 25975 h 138344"/>
              <a:gd name="connsiteX1" fmla="*/ 3243532 w 9031856"/>
              <a:gd name="connsiteY1" fmla="*/ 138119 h 138344"/>
              <a:gd name="connsiteX2" fmla="*/ 7073660 w 9031856"/>
              <a:gd name="connsiteY2" fmla="*/ 96 h 138344"/>
              <a:gd name="connsiteX3" fmla="*/ 9031856 w 9031856"/>
              <a:gd name="connsiteY3" fmla="*/ 120866 h 138344"/>
            </a:gdLst>
            <a:ahLst/>
            <a:cxnLst>
              <a:cxn ang="0">
                <a:pos x="connsiteX0" y="connsiteY0"/>
              </a:cxn>
              <a:cxn ang="0">
                <a:pos x="connsiteX1" y="connsiteY1"/>
              </a:cxn>
              <a:cxn ang="0">
                <a:pos x="connsiteX2" y="connsiteY2"/>
              </a:cxn>
              <a:cxn ang="0">
                <a:pos x="connsiteX3" y="connsiteY3"/>
              </a:cxn>
            </a:cxnLst>
            <a:rect l="l" t="t" r="r" b="b"/>
            <a:pathLst>
              <a:path w="9031856" h="138344">
                <a:moveTo>
                  <a:pt x="0" y="25975"/>
                </a:moveTo>
                <a:cubicBezTo>
                  <a:pt x="1032294" y="84203"/>
                  <a:pt x="2064589" y="142432"/>
                  <a:pt x="3243532" y="138119"/>
                </a:cubicBezTo>
                <a:cubicBezTo>
                  <a:pt x="4422475" y="133806"/>
                  <a:pt x="6108939" y="2971"/>
                  <a:pt x="7073660" y="96"/>
                </a:cubicBezTo>
                <a:cubicBezTo>
                  <a:pt x="8038381" y="-2779"/>
                  <a:pt x="8535118" y="59043"/>
                  <a:pt x="9031856" y="12086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フリーフォーム 9"/>
          <p:cNvSpPr/>
          <p:nvPr/>
        </p:nvSpPr>
        <p:spPr>
          <a:xfrm>
            <a:off x="69009" y="6183362"/>
            <a:ext cx="9031856" cy="138344"/>
          </a:xfrm>
          <a:custGeom>
            <a:avLst/>
            <a:gdLst>
              <a:gd name="connsiteX0" fmla="*/ 0 w 9031856"/>
              <a:gd name="connsiteY0" fmla="*/ 25975 h 138344"/>
              <a:gd name="connsiteX1" fmla="*/ 3243532 w 9031856"/>
              <a:gd name="connsiteY1" fmla="*/ 138119 h 138344"/>
              <a:gd name="connsiteX2" fmla="*/ 7073660 w 9031856"/>
              <a:gd name="connsiteY2" fmla="*/ 96 h 138344"/>
              <a:gd name="connsiteX3" fmla="*/ 9031856 w 9031856"/>
              <a:gd name="connsiteY3" fmla="*/ 120866 h 138344"/>
            </a:gdLst>
            <a:ahLst/>
            <a:cxnLst>
              <a:cxn ang="0">
                <a:pos x="connsiteX0" y="connsiteY0"/>
              </a:cxn>
              <a:cxn ang="0">
                <a:pos x="connsiteX1" y="connsiteY1"/>
              </a:cxn>
              <a:cxn ang="0">
                <a:pos x="connsiteX2" y="connsiteY2"/>
              </a:cxn>
              <a:cxn ang="0">
                <a:pos x="connsiteX3" y="connsiteY3"/>
              </a:cxn>
            </a:cxnLst>
            <a:rect l="l" t="t" r="r" b="b"/>
            <a:pathLst>
              <a:path w="9031856" h="138344">
                <a:moveTo>
                  <a:pt x="0" y="25975"/>
                </a:moveTo>
                <a:cubicBezTo>
                  <a:pt x="1032294" y="84203"/>
                  <a:pt x="2064589" y="142432"/>
                  <a:pt x="3243532" y="138119"/>
                </a:cubicBezTo>
                <a:cubicBezTo>
                  <a:pt x="4422475" y="133806"/>
                  <a:pt x="6108939" y="2971"/>
                  <a:pt x="7073660" y="96"/>
                </a:cubicBezTo>
                <a:cubicBezTo>
                  <a:pt x="8038381" y="-2779"/>
                  <a:pt x="8535118" y="59043"/>
                  <a:pt x="9031856" y="12086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6147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8</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スモールスタートも許容</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956610" y="2026182"/>
            <a:ext cx="7350628" cy="2246769"/>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a:latin typeface="Meiryo UI" panose="020B0604030504040204" pitchFamily="50" charset="-128"/>
                <a:ea typeface="Meiryo UI" panose="020B0604030504040204" pitchFamily="50" charset="-128"/>
              </a:rPr>
              <a:t>地方の特性や実情に合わせて</a:t>
            </a:r>
            <a:r>
              <a:rPr lang="ja-JP" altLang="en-US" sz="2800" dirty="0" smtClean="0">
                <a:latin typeface="Meiryo UI" panose="020B0604030504040204" pitchFamily="50" charset="-128"/>
                <a:ea typeface="Meiryo UI" panose="020B0604030504040204" pitchFamily="50" charset="-128"/>
              </a:rPr>
              <a:t>、本手引</a:t>
            </a:r>
            <a:r>
              <a:rPr lang="ja-JP" altLang="en-US" sz="2800" dirty="0">
                <a:latin typeface="Meiryo UI" panose="020B0604030504040204" pitchFamily="50" charset="-128"/>
                <a:ea typeface="Meiryo UI" panose="020B0604030504040204" pitchFamily="50" charset="-128"/>
              </a:rPr>
              <a:t>で紹介した施策から必要に応じ任意に選定して取り組んでいただくこと（スモールスタート）、その取組を基に施策の深掘りや横展開を行っていただくことを期待</a:t>
            </a:r>
            <a:endParaRPr lang="en-US" altLang="ja-JP" sz="2800" dirty="0" smtClean="0">
              <a:latin typeface="Meiryo UI" panose="020B0604030504040204" pitchFamily="50" charset="-128"/>
              <a:ea typeface="Meiryo UI" panose="020B0604030504040204" pitchFamily="50" charset="-128"/>
            </a:endParaRPr>
          </a:p>
        </p:txBody>
      </p:sp>
      <p:sp>
        <p:nvSpPr>
          <p:cNvPr id="5" name="正方形/長方形 4"/>
          <p:cNvSpPr/>
          <p:nvPr/>
        </p:nvSpPr>
        <p:spPr>
          <a:xfrm>
            <a:off x="0" y="6613151"/>
            <a:ext cx="61420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）「都道府県</a:t>
            </a:r>
            <a:r>
              <a:rPr lang="ja-JP" altLang="en-US" sz="900" dirty="0">
                <a:latin typeface="Meiryo UI" panose="020B0604030504040204" pitchFamily="50" charset="-128"/>
                <a:ea typeface="Meiryo UI" panose="020B0604030504040204" pitchFamily="50" charset="-128"/>
              </a:rPr>
              <a:t>官民データ活用推進計画策定の</a:t>
            </a:r>
            <a:r>
              <a:rPr lang="ja-JP" altLang="en-US" sz="900" dirty="0" smtClean="0">
                <a:latin typeface="Meiryo UI" panose="020B0604030504040204" pitchFamily="50" charset="-128"/>
                <a:ea typeface="Meiryo UI" panose="020B0604030504040204" pitchFamily="50" charset="-128"/>
              </a:rPr>
              <a:t>手引（平成</a:t>
            </a:r>
            <a:r>
              <a:rPr lang="en-US" altLang="ja-JP" sz="900" dirty="0" smtClean="0">
                <a:latin typeface="Meiryo UI" panose="020B0604030504040204" pitchFamily="50" charset="-128"/>
                <a:ea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P.2</a:t>
            </a:r>
            <a:r>
              <a:rPr lang="ja-JP" altLang="en-US" sz="900" dirty="0" smtClean="0">
                <a:latin typeface="Meiryo UI" panose="020B0604030504040204" pitchFamily="50" charset="-128"/>
                <a:ea typeface="Meiryo UI" panose="020B0604030504040204" pitchFamily="50" charset="-128"/>
              </a:rPr>
              <a:t>）を抜粋</a:t>
            </a:r>
            <a:endParaRPr lang="en-US" altLang="ja-JP" sz="9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729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4893</TotalTime>
  <Words>1100</Words>
  <Application>Microsoft Office PowerPoint</Application>
  <PresentationFormat>画面に合わせる (4:3)</PresentationFormat>
  <Paragraphs>198</Paragraphs>
  <Slides>20</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Meiryo UI</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442712</dc:creator>
  <cp:lastModifiedBy>長野　純子</cp:lastModifiedBy>
  <cp:revision>424</cp:revision>
  <cp:lastPrinted>2018-12-16T23:03:55Z</cp:lastPrinted>
  <dcterms:created xsi:type="dcterms:W3CDTF">2017-12-14T10:59:21Z</dcterms:created>
  <dcterms:modified xsi:type="dcterms:W3CDTF">2019-06-13T01:15:11Z</dcterms:modified>
</cp:coreProperties>
</file>