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1"/>
  </p:sldMasterIdLst>
  <p:notesMasterIdLst>
    <p:notesMasterId r:id="rId41"/>
  </p:notesMasterIdLst>
  <p:handoutMasterIdLst>
    <p:handoutMasterId r:id="rId42"/>
  </p:handoutMasterIdLst>
  <p:sldIdLst>
    <p:sldId id="271" r:id="rId2"/>
    <p:sldId id="284" r:id="rId3"/>
    <p:sldId id="302" r:id="rId4"/>
    <p:sldId id="347" r:id="rId5"/>
    <p:sldId id="342" r:id="rId6"/>
    <p:sldId id="344" r:id="rId7"/>
    <p:sldId id="364" r:id="rId8"/>
    <p:sldId id="365" r:id="rId9"/>
    <p:sldId id="366" r:id="rId10"/>
    <p:sldId id="343" r:id="rId11"/>
    <p:sldId id="378" r:id="rId12"/>
    <p:sldId id="379" r:id="rId13"/>
    <p:sldId id="369" r:id="rId14"/>
    <p:sldId id="338" r:id="rId15"/>
    <p:sldId id="352" r:id="rId16"/>
    <p:sldId id="355" r:id="rId17"/>
    <p:sldId id="370" r:id="rId18"/>
    <p:sldId id="372" r:id="rId19"/>
    <p:sldId id="371" r:id="rId20"/>
    <p:sldId id="376" r:id="rId21"/>
    <p:sldId id="373" r:id="rId22"/>
    <p:sldId id="377" r:id="rId23"/>
    <p:sldId id="359" r:id="rId24"/>
    <p:sldId id="360" r:id="rId25"/>
    <p:sldId id="357" r:id="rId26"/>
    <p:sldId id="374" r:id="rId27"/>
    <p:sldId id="361" r:id="rId28"/>
    <p:sldId id="351" r:id="rId29"/>
    <p:sldId id="350" r:id="rId30"/>
    <p:sldId id="382" r:id="rId31"/>
    <p:sldId id="340" r:id="rId32"/>
    <p:sldId id="348" r:id="rId33"/>
    <p:sldId id="349" r:id="rId34"/>
    <p:sldId id="383" r:id="rId35"/>
    <p:sldId id="380" r:id="rId36"/>
    <p:sldId id="353" r:id="rId37"/>
    <p:sldId id="330" r:id="rId38"/>
    <p:sldId id="363" r:id="rId39"/>
    <p:sldId id="381" r:id="rId4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99"/>
    <a:srgbClr val="C0C0C0"/>
    <a:srgbClr val="000000"/>
    <a:srgbClr val="FF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333" autoAdjust="0"/>
  </p:normalViewPr>
  <p:slideViewPr>
    <p:cSldViewPr snapToGrid="0">
      <p:cViewPr varScale="1">
        <p:scale>
          <a:sx n="115" d="100"/>
          <a:sy n="115" d="100"/>
        </p:scale>
        <p:origin x="168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9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92260-59A4-44B8-8DD9-29CC0388946F}" type="datetimeFigureOut">
              <a:rPr kumimoji="1" lang="ja-JP" altLang="en-US" smtClean="0"/>
              <a:t>2019/6/13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9DAEA-0296-437A-BC6F-722007BC75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402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2083" tIns="46042" rIns="92083" bIns="4604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2083" tIns="46042" rIns="92083" bIns="46042" rtlCol="0"/>
          <a:lstStyle>
            <a:lvl1pPr algn="r">
              <a:defRPr sz="1200"/>
            </a:lvl1pPr>
          </a:lstStyle>
          <a:p>
            <a:fld id="{C647718F-3003-4E81-B07F-836CF83144E1}" type="datetimeFigureOut">
              <a:rPr kumimoji="1" lang="ja-JP" altLang="en-US" smtClean="0"/>
              <a:t>2019/6/13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3" tIns="46042" rIns="92083" bIns="4604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2083" tIns="46042" rIns="92083" bIns="4604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2083" tIns="46042" rIns="92083" bIns="4604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2" y="9428585"/>
            <a:ext cx="2945660" cy="498055"/>
          </a:xfrm>
          <a:prstGeom prst="rect">
            <a:avLst/>
          </a:prstGeom>
        </p:spPr>
        <p:txBody>
          <a:bodyPr vert="horz" lIns="92083" tIns="46042" rIns="92083" bIns="46042" rtlCol="0" anchor="b"/>
          <a:lstStyle>
            <a:lvl1pPr algn="r">
              <a:defRPr sz="1200"/>
            </a:lvl1pPr>
          </a:lstStyle>
          <a:p>
            <a:fld id="{F441D95F-16A1-4421-86D3-BD7E0DA14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60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D95F-16A1-4421-86D3-BD7E0DA1407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750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D95F-16A1-4421-86D3-BD7E0DA14074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314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D95F-16A1-4421-86D3-BD7E0DA1407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31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D95F-16A1-4421-86D3-BD7E0DA1407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42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D95F-16A1-4421-86D3-BD7E0DA1407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2525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D95F-16A1-4421-86D3-BD7E0DA1407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855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D95F-16A1-4421-86D3-BD7E0DA1407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849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D95F-16A1-4421-86D3-BD7E0DA1407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424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D95F-16A1-4421-86D3-BD7E0DA1407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509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D95F-16A1-4421-86D3-BD7E0DA1407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6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D95F-16A1-4421-86D3-BD7E0DA14074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777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7830-ED14-4B39-B93A-4168F4DD216B}" type="datetime1">
              <a:rPr kumimoji="1" lang="ja-JP" altLang="en-US" smtClean="0"/>
              <a:t>2019/6/13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94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5ACA-4312-4BE1-9EF7-6B8B94951C53}" type="datetime1">
              <a:rPr kumimoji="1" lang="ja-JP" altLang="en-US" smtClean="0"/>
              <a:t>2019/6/13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38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BB24-7370-41A6-A9A0-1DDC7BF593B7}" type="datetime1">
              <a:rPr kumimoji="1" lang="ja-JP" altLang="en-US" smtClean="0"/>
              <a:t>2019/6/13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94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E3C3-40EE-4D36-BFAE-C0350E35ECFF}" type="datetime1">
              <a:rPr kumimoji="1" lang="ja-JP" altLang="en-US" smtClean="0"/>
              <a:t>2019/6/13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4063A0E-3B31-4370-A13B-4E9ADFFBBB9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38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CC19-4A01-467D-9491-3D0B8206F253}" type="datetime1">
              <a:rPr kumimoji="1" lang="ja-JP" altLang="en-US" smtClean="0"/>
              <a:t>2019/6/13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13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0AB9-3882-413A-8938-46607FDD0CB3}" type="datetime1">
              <a:rPr kumimoji="1" lang="ja-JP" altLang="en-US" smtClean="0"/>
              <a:t>2019/6/13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25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46C9-7389-4E89-A105-82F6B9515835}" type="datetime1">
              <a:rPr kumimoji="1" lang="ja-JP" altLang="en-US" smtClean="0"/>
              <a:t>2019/6/13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72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9A90-9B6E-4BB9-ABA4-9BCEE3DE7FED}" type="datetime1">
              <a:rPr kumimoji="1" lang="ja-JP" altLang="en-US" smtClean="0"/>
              <a:t>2019/6/13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42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3A53-5DC9-4368-A39B-07ACCE8D6CFE}" type="datetime1">
              <a:rPr kumimoji="1" lang="ja-JP" altLang="en-US" smtClean="0"/>
              <a:t>2019/6/13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35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9379-4287-4C0A-81E3-81F1A0875B14}" type="datetime1">
              <a:rPr kumimoji="1" lang="ja-JP" altLang="en-US" smtClean="0"/>
              <a:t>2019/6/13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62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C0C6-7F15-4E3D-A0E9-0C74FBF60F4E}" type="datetime1">
              <a:rPr kumimoji="1" lang="ja-JP" altLang="en-US" smtClean="0"/>
              <a:t>2019/6/13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53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EF23-C464-4567-B329-52146D934A18}" type="datetime1">
              <a:rPr kumimoji="1" lang="ja-JP" altLang="en-US" smtClean="0"/>
              <a:t>2019/6/13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63A0E-3B31-4370-A13B-4E9ADFFBBB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72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プレースホルダー 4" descr="shimane_logo1806.pdf - Adobe Acrobat Reader DC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713" y="68302"/>
            <a:ext cx="2133287" cy="511990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8789" y="1485900"/>
            <a:ext cx="9144000" cy="2214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オープンデータ</a:t>
            </a:r>
            <a:endParaRPr lang="en-US" altLang="ja-JP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772854" y="4319734"/>
            <a:ext cx="3982179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令和元年６月１１日（火）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地域振興部 情報政策課</a:t>
            </a:r>
            <a:endParaRPr lang="ja-JP" altLang="en-US" sz="2400" dirty="0"/>
          </a:p>
        </p:txBody>
      </p:sp>
      <p:sp>
        <p:nvSpPr>
          <p:cNvPr id="2" name="正方形/長方形 1"/>
          <p:cNvSpPr/>
          <p:nvPr/>
        </p:nvSpPr>
        <p:spPr>
          <a:xfrm>
            <a:off x="0" y="3136473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- 2019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年度　第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回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ICT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人材育成研修 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61" y="6112202"/>
            <a:ext cx="142875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799850" y="6129019"/>
            <a:ext cx="7102612" cy="461665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本書は、クリエイティブ・コモンズ 表示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4.0 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国際 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(CC BY 4.0) 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にしたがって利用いただけます。</a:t>
            </a: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(http://creativecommons.org/licenses/by/4.0/legalcode.ja)</a:t>
            </a:r>
          </a:p>
        </p:txBody>
      </p:sp>
    </p:spTree>
    <p:extLst>
      <p:ext uri="{BB962C8B-B14F-4D97-AF65-F5344CB8AC3E}">
        <p14:creationId xmlns:p14="http://schemas.microsoft.com/office/powerpoint/2010/main" val="8798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4548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オープンデータの対象は？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3962" y="699820"/>
            <a:ext cx="90209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自治体が保有するすべてのデータが対象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プレースホルダー 4" descr="Program Manag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911" y="1247615"/>
            <a:ext cx="8481564" cy="5371316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0" y="6618941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 「データ主導社会と地方」平成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日総務省地方情報化推進室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楕円 4"/>
          <p:cNvSpPr/>
          <p:nvPr/>
        </p:nvSpPr>
        <p:spPr>
          <a:xfrm>
            <a:off x="5191029" y="4856297"/>
            <a:ext cx="3763190" cy="18887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5464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ホームページで公開してるけど？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7" name="図プレースホルダー 4" descr="仮想デスクトップ - Desktop View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2"/>
          <a:stretch/>
        </p:blipFill>
        <p:spPr>
          <a:xfrm>
            <a:off x="464697" y="1462679"/>
            <a:ext cx="6701674" cy="5030196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8" name="角丸四角形 47"/>
          <p:cNvSpPr/>
          <p:nvPr/>
        </p:nvSpPr>
        <p:spPr>
          <a:xfrm>
            <a:off x="310551" y="6069713"/>
            <a:ext cx="6970143" cy="48495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角丸四角形吹き出し 54"/>
          <p:cNvSpPr/>
          <p:nvPr/>
        </p:nvSpPr>
        <p:spPr>
          <a:xfrm>
            <a:off x="4123427" y="2147977"/>
            <a:ext cx="4856672" cy="2820410"/>
          </a:xfrm>
          <a:prstGeom prst="wedgeRoundRectCallout">
            <a:avLst>
              <a:gd name="adj1" fmla="val -40688"/>
              <a:gd name="adj2" fmla="val 86019"/>
              <a:gd name="adj3" fmla="val 1666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ホームページには（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）マークがある</a:t>
            </a:r>
            <a:endParaRPr kumimoji="1" lang="en-US" altLang="ja-JP" sz="2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2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コピーライトは、</a:t>
            </a:r>
          </a:p>
          <a:p>
            <a:pPr algn="ctr"/>
            <a:r>
              <a:rPr kumimoji="1"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「このページの情報は著作権がある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ので勝手</a:t>
            </a:r>
            <a:r>
              <a:rPr kumimoji="1"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に使えません」という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マーク</a:t>
            </a:r>
            <a:endParaRPr kumimoji="1" lang="ja-JP" altLang="en-US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3962" y="699820"/>
            <a:ext cx="9020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ホームページで公開するだけでオープンデータでは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ない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5878904" y="3032186"/>
            <a:ext cx="1401790" cy="34505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0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-12600"/>
            <a:ext cx="9126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ja-JP" sz="40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CC-BY</a:t>
            </a: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のサイト「島根県オープンデータカタログサイト」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11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プレースホルダー 4" descr="仮想デスクトップ - Desktop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6969" y="1441866"/>
            <a:ext cx="2982735" cy="3276274"/>
          </a:xfrm>
          <a:prstGeom prst="rect">
            <a:avLst/>
          </a:prstGeom>
        </p:spPr>
      </p:pic>
      <p:sp>
        <p:nvSpPr>
          <p:cNvPr id="11" name="楕円 10"/>
          <p:cNvSpPr/>
          <p:nvPr/>
        </p:nvSpPr>
        <p:spPr>
          <a:xfrm>
            <a:off x="7341581" y="3428080"/>
            <a:ext cx="1608992" cy="5715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プレースホルダー 4" descr="仮想デスクトップ - Desktop View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74"/>
          <a:stretch/>
        </p:blipFill>
        <p:spPr>
          <a:xfrm>
            <a:off x="17418" y="745619"/>
            <a:ext cx="5624257" cy="5772503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 rot="5400000">
            <a:off x="4938220" y="2844712"/>
            <a:ext cx="1318605" cy="85725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0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6059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オープンデータに取組むメリットは？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プレースホルダー 4" descr="仮想デスクトップ - Desktop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856" y="1392359"/>
            <a:ext cx="8911598" cy="3438434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0" y="6618941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（出所）総務省　オープンデータ研修ポータル「オープンデータ化支援研修教材（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）」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39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62310" y="2658844"/>
            <a:ext cx="84883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オープンデータを理解する</a:t>
            </a:r>
            <a:endParaRPr lang="en-US" altLang="ja-JP" sz="4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（ワーク＆ミニディスカッション）</a:t>
            </a:r>
            <a:endParaRPr lang="ja-JP" altLang="en-US" sz="4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177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1359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進め方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14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6714" y="770156"/>
            <a:ext cx="902090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グルーピング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アイスブレイク（３分）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ワーク＆ディスカッション（８分）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課題設定（３分）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解決アイデア、サービス（３分）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必要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な情報・データ（２分）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発表（１分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５グループ）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0" y="6618941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参考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）総務省　オープンデータリーダ育成研修での受講内容を基に組み立て（平成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26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日島根県庁で開催）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84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62310" y="2658844"/>
            <a:ext cx="84883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オープンデータを研究する</a:t>
            </a:r>
            <a:endParaRPr lang="en-US" altLang="ja-JP" sz="4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（活用事例）</a:t>
            </a:r>
            <a:endParaRPr lang="ja-JP" altLang="en-US" sz="4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002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事例：地域課題解決①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16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プレースホルダー 4" descr="仮想デスクトップ - Desktop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02" y="748399"/>
            <a:ext cx="8627703" cy="5881348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0" y="6618941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（出所）総務省　オープンデータ研修ポータル「オープンデータ化支援研修教材（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）」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21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事例：地域課題解決②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17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プレースホルダー 4" descr="仮想デスクトップ - Desktop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772" y="797371"/>
            <a:ext cx="8509413" cy="582156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0" y="6618941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（出所）総務省　オープンデータ研修ポータル「オープンデータ化支援研修教材（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）」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55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事例：行政効率化</a:t>
            </a:r>
            <a:r>
              <a:rPr lang="ja-JP" altLang="en-US" sz="3200" b="1" dirty="0">
                <a:ea typeface="Meiryo UI" panose="020B0604030504040204" pitchFamily="50" charset="-128"/>
                <a:cs typeface="Times New Roman" panose="02020603050405020304" pitchFamily="18" charset="0"/>
              </a:rPr>
              <a:t>①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18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プレースホルダー 4" descr="仮想デスクトップ - Desktop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976" y="732735"/>
            <a:ext cx="8555583" cy="5877979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0" y="6618941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（出所）総務省　オープンデータ研修ポータル「オープンデータ化支援研修教材（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）」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414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594948" y="6492875"/>
            <a:ext cx="1535058" cy="365125"/>
          </a:xfrm>
        </p:spPr>
        <p:txBody>
          <a:bodyPr/>
          <a:lstStyle/>
          <a:p>
            <a:fld id="{A4063A0E-3B31-4370-A13B-4E9ADFFBBB9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956610" y="700648"/>
            <a:ext cx="7230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本日の流れ</a:t>
            </a:r>
            <a:endParaRPr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56610" y="2026182"/>
            <a:ext cx="80642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知る（オープンデータ入門）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spcBef>
                <a:spcPts val="24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理解する（ワーク＆ミニディスカッション）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514350" indent="-514350">
              <a:spcBef>
                <a:spcPts val="24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研究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する（活用事例、国の動向）</a:t>
            </a:r>
          </a:p>
        </p:txBody>
      </p:sp>
    </p:spTree>
    <p:extLst>
      <p:ext uri="{BB962C8B-B14F-4D97-AF65-F5344CB8AC3E}">
        <p14:creationId xmlns:p14="http://schemas.microsoft.com/office/powerpoint/2010/main" val="355554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4254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事例：官民協働の促進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19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プレースホルダー 4" descr="仮想デスクトップ - Desktop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649" y="885250"/>
            <a:ext cx="8600536" cy="5725464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0" y="6618941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（出所）総務省　オープンデータ研修ポータル「オープンデータ化支援研修教材（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）」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49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3044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これからの考え方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20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-95250" y="6627168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出所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）「データ活用で変わる社会」（株）三菱総合研究所 村上文洋氏（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2017.11.08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島根県オープンデータ推進説明会資料）より抜粋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図プレースホルダー 4" descr="10_（村上氏）データ活用で変わる社会（送付用）_20171030.pptx -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0"/>
          <a:stretch/>
        </p:blipFill>
        <p:spPr>
          <a:xfrm>
            <a:off x="610482" y="1700660"/>
            <a:ext cx="7504816" cy="4859361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96714" y="770156"/>
            <a:ext cx="9020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行政の“自前主義”から脱却する　→　行政の効率化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65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プレースホルダー 4" descr="仮想デスクトップ - Desktop View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"/>
          <a:stretch/>
        </p:blipFill>
        <p:spPr>
          <a:xfrm>
            <a:off x="0" y="0"/>
            <a:ext cx="9146424" cy="6163408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0" y="6596390"/>
            <a:ext cx="87131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（出所）「推奨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データセットの活用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が見込まれるアプリ例」内閣官房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総合戦略室（平成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日）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56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0" y="6596390"/>
            <a:ext cx="87131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（出所）「推奨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データセットの活用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が見込まれるアプリ例」内閣官房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総合戦略室（平成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日）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プレースホルダー 5" descr="仮想デスクトップ - Desktop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26978" cy="636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0" y="6596390"/>
            <a:ext cx="87131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（出所）「推奨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データセットの活用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が見込まれるアプリ例」内閣官房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総合戦略室（平成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日）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プレースホルダー 5" descr="仮想デスクトップ - Desktop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2216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プレースホルダー 4" descr="仮想デスクトップ - Desktop View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0598" y="2449648"/>
            <a:ext cx="2526942" cy="3907040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594948" y="6492875"/>
            <a:ext cx="1535058" cy="365125"/>
          </a:xfrm>
        </p:spPr>
        <p:txBody>
          <a:bodyPr/>
          <a:lstStyle/>
          <a:p>
            <a:fld id="{A4063A0E-3B31-4370-A13B-4E9ADFFBBB96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85745" y="6377459"/>
            <a:ext cx="27366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（出所）「</a:t>
            </a:r>
            <a:r>
              <a:rPr lang="en-US" altLang="ja-JP" sz="9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IoT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とは何か」（坂村健、角川新書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2016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490598" y="2449648"/>
            <a:ext cx="2526942" cy="14511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3000"/>
                </a:schemeClr>
              </a:gs>
              <a:gs pos="100000">
                <a:schemeClr val="bg1">
                  <a:alpha val="68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67939" y="454504"/>
            <a:ext cx="897606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オープン・アプローチで</a:t>
            </a:r>
            <a:r>
              <a:rPr lang="en-US" altLang="ja-JP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「行政効率化」と「行政サービス向上」の両立</a:t>
            </a: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を実現</a:t>
            </a:r>
            <a:endParaRPr lang="en-US" altLang="ja-JP" sz="3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例：東京メトロのアプリコンテスト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   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→ 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200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万円の賞金で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          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６億円相当の応募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経済効果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9214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62310" y="2658844"/>
            <a:ext cx="84883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国</a:t>
            </a:r>
            <a:r>
              <a:rPr lang="ja-JP" altLang="en-US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動向</a:t>
            </a:r>
          </a:p>
        </p:txBody>
      </p:sp>
    </p:spTree>
    <p:extLst>
      <p:ext uri="{BB962C8B-B14F-4D97-AF65-F5344CB8AC3E}">
        <p14:creationId xmlns:p14="http://schemas.microsoft.com/office/powerpoint/2010/main" val="314044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プレースホルダー 4" descr="仮想デスクトップ - Desktop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340" y="3806050"/>
            <a:ext cx="4726115" cy="2980738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8792" y="21904"/>
            <a:ext cx="7867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官民データ活用推進基本法（</a:t>
            </a:r>
            <a:r>
              <a:rPr lang="en-US" altLang="ja-JP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H28.12</a:t>
            </a: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施行）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26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26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1545" y="770156"/>
            <a:ext cx="9020909" cy="3092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（国及び地方公共団体等が保有する官民データの容易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な利用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等）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第十一条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　国及び地方公共団体は、自らが保有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する官民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データについて、個人及び法人の権利利益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、国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の安全等が害されることのないようにしつつ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、国民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がインターネットその他の高度情報通信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ネットワークを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通じて容易に利用できるよう、必要な措置を講ずる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ものと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する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198406" y="4308409"/>
            <a:ext cx="586597" cy="65560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993402" y="4308409"/>
            <a:ext cx="328006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行政での取組みは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義務化されている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818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進捗状況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27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27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6613151"/>
            <a:ext cx="61420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出所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）政府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CIO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ポータル　オープンデータ　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※H31.3.11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時点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6714" y="770156"/>
            <a:ext cx="902090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国の目標は、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年度末に全国自治体取組み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進捗状況は、都道府県が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％、市町村が３割弱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en-US" altLang="ja-JP" sz="2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lang="en-US" altLang="ja-JP" sz="2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2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島根県は、市町村取組</a:t>
            </a:r>
            <a:r>
              <a:rPr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み</a:t>
            </a:r>
            <a:r>
              <a:rPr lang="ja-JP" altLang="en-US" sz="2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率</a:t>
            </a:r>
            <a:r>
              <a:rPr lang="en-US" altLang="ja-JP" sz="2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en-US" sz="2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％（</a:t>
            </a:r>
            <a:r>
              <a:rPr lang="en-US" altLang="ja-JP" sz="2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R1.5</a:t>
            </a:r>
            <a:r>
              <a:rPr lang="ja-JP" altLang="en-US" sz="2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月末に達成）</a:t>
            </a:r>
            <a:endParaRPr lang="en-US" altLang="ja-JP" sz="20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プレースホルダー 4" descr="仮想デスクトップ - Desktop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2186" y="2412570"/>
            <a:ext cx="5402629" cy="42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7465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各省庁のオープンデータ施策（一部抜粋）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28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6613151"/>
            <a:ext cx="61420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出所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）「都道府県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官民データ活用推進計画策定の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手引（平成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月）施策一覧を基に島根県情報政策課が作成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225881"/>
              </p:ext>
            </p:extLst>
          </p:nvPr>
        </p:nvGraphicFramePr>
        <p:xfrm>
          <a:off x="153983" y="747421"/>
          <a:ext cx="8783781" cy="576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44634">
                  <a:extLst>
                    <a:ext uri="{9D8B030D-6E8A-4147-A177-3AD203B41FA5}">
                      <a16:colId xmlns:a16="http://schemas.microsoft.com/office/drawing/2014/main" val="538660690"/>
                    </a:ext>
                  </a:extLst>
                </a:gridCol>
                <a:gridCol w="2965268">
                  <a:extLst>
                    <a:ext uri="{9D8B030D-6E8A-4147-A177-3AD203B41FA5}">
                      <a16:colId xmlns:a16="http://schemas.microsoft.com/office/drawing/2014/main" val="393316290"/>
                    </a:ext>
                  </a:extLst>
                </a:gridCol>
                <a:gridCol w="3973879">
                  <a:extLst>
                    <a:ext uri="{9D8B030D-6E8A-4147-A177-3AD203B41FA5}">
                      <a16:colId xmlns:a16="http://schemas.microsoft.com/office/drawing/2014/main" val="4102819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府省庁名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施策名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都道府県への支援策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51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zh-TW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内閣官房、</a:t>
                      </a:r>
                      <a:endParaRPr kumimoji="1" lang="en-US" altLang="zh-TW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zh-TW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関係府省庁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オープンデータ官民ラウンドテーブルの開催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民間と府省庁の対話する場を設け、ニーズに即したオープンデータの公開を促進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479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zh-TW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内閣官房、</a:t>
                      </a:r>
                      <a:endParaRPr kumimoji="1" lang="en-US" altLang="zh-TW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zh-TW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総務省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地方公共団体が保有するデータのオープンデータ化の推進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有識者派遣、パッケージツールの提供 、データフォーマットの提示　等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57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国土交通省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都市計画に関するデータの利用環境の充実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共通フォーマットを作成するなど、オープンデータ化のためのガイドラインを作成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029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国土交通省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公共交通機関の運行情報（位置情報等）等のオープンデータ化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検討会を設置し、諸課題について検討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398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zh-TW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農林水産省、</a:t>
                      </a:r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内閣府、</a:t>
                      </a:r>
                      <a:r>
                        <a:rPr kumimoji="1" lang="zh-TW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内閣官房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農業関係情報のオープンデータ化の推進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－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231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警察庁</a:t>
                      </a:r>
                    </a:p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犯罪発生情報のオープンデータ化の推進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都道府県警察を技術的に支援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31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厚生労働省、内閣府、内閣官房</a:t>
                      </a:r>
                      <a:endParaRPr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保育所や放課後児童クラブの利用に関する情報の公開</a:t>
                      </a:r>
                      <a:endParaRPr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子ども・子育て支援全国総合システムの活用方法について、周知を図る。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934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zh-TW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内閣府、</a:t>
                      </a:r>
                      <a:endParaRPr kumimoji="1" lang="en-US" altLang="zh-TW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zh-TW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関係府省庁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防災・減災に必要な情報を円滑に共有できる仕組みの構築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効果的な災害対応のための情報の提供手法に係るルールについて情報提供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080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3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62310" y="2658844"/>
            <a:ext cx="84883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オープンデータを知る</a:t>
            </a:r>
            <a:endParaRPr lang="ja-JP" altLang="en-US" sz="4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903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5346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オープンデータが進まない理由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29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-1" y="6613151"/>
            <a:ext cx="76257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（出所）「地方公共団体へのオープンデータの取組に関するアンケート結果」（平成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　内閣官房情報通信技術総合戦略室）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プレースホルダー 4" descr="仮想デスクトップ - Desktop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856" y="666817"/>
            <a:ext cx="8676071" cy="594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62310" y="2658844"/>
            <a:ext cx="84883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島根県の取組みを少し</a:t>
            </a:r>
            <a:endParaRPr lang="ja-JP" altLang="en-US" sz="4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867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903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県職員で作るキャンプ場一覧（欲しいデータとは？）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31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図プレースホルダー 4" descr="仮想デスクトップ - Desktop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354" y="711151"/>
            <a:ext cx="7834072" cy="608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7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5562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よくダウンロードされる県のデータ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32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32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プレースホルダー 4" descr="仮想デスクトップ - Desktop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3574" y="1191433"/>
            <a:ext cx="6676851" cy="4862693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-1" y="6613151"/>
            <a:ext cx="76257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令和元年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６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月６日時点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09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7822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欲しいデータとは？（松江のエンジニアさん）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33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33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-1" y="6613151"/>
            <a:ext cx="76257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（資料）島根県が実施した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コミュニティへのヒアリング調査より（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2018/9/29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pic>
        <p:nvPicPr>
          <p:cNvPr id="9" name="図プレースホルダー 4" descr="仮想デスクトップ - Desktop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38" y="5115478"/>
            <a:ext cx="2499147" cy="1153453"/>
          </a:xfrm>
          <a:prstGeom prst="rect">
            <a:avLst/>
          </a:prstGeom>
        </p:spPr>
      </p:pic>
      <p:sp>
        <p:nvSpPr>
          <p:cNvPr id="10" name="角丸四角形吹き出し 9"/>
          <p:cNvSpPr/>
          <p:nvPr/>
        </p:nvSpPr>
        <p:spPr>
          <a:xfrm>
            <a:off x="1414732" y="1191432"/>
            <a:ext cx="7090913" cy="3922447"/>
          </a:xfrm>
          <a:prstGeom prst="wedgeRoundRectCallout">
            <a:avLst>
              <a:gd name="adj1" fmla="val -43947"/>
              <a:gd name="adj2" fmla="val 57269"/>
              <a:gd name="adj3" fmla="val 16667"/>
            </a:avLst>
          </a:prstGeom>
          <a:solidFill>
            <a:srgbClr val="FFFFFF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22897" y="677426"/>
            <a:ext cx="8189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Q.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あったらいいと思う（使いたい）データを教えて下さい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87340" y="6209593"/>
            <a:ext cx="21467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（出所）http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:/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/matsue.rubyist.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net/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334082" y="1260784"/>
            <a:ext cx="57922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キャンプ場一覧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サイクリングロード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子どもと遊べる公園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釣りスポット一覧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酒蔵一覧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マンホール設置個所一覧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マイナー観光スポット一覧（多言語で）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バスの時刻表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県内イベント情報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飲食店情報（許可一覧）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67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8486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取組みの促進　「オープンデータにどう取組むか？」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34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34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6714" y="770156"/>
            <a:ext cx="902090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3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市町村向け：総務省オープンデータ化支援研修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令和元年７月１０日（水）＠雲南市役所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lnSpc>
                <a:spcPct val="150000"/>
              </a:lnSpc>
              <a:spcBef>
                <a:spcPts val="3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県庁の取組み：オープンデータ活用庁内普及事業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５課程度を選定し、集中的に保有データの調査を実施　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lnSpc>
                <a:spcPct val="150000"/>
              </a:lnSpc>
              <a:spcBef>
                <a:spcPts val="3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民間ニーズ把握：中国地域ラウンドテーブルへの参加 等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中国地域、島根県ならではのオープンデータ公開を目指す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682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62310" y="2658844"/>
            <a:ext cx="84883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最後に</a:t>
            </a:r>
            <a:endParaRPr lang="ja-JP" altLang="en-US" sz="4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987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991116" y="1287245"/>
            <a:ext cx="7230779" cy="273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皆さんの所属で</a:t>
            </a:r>
            <a:endPara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オープンデータ化できそうな</a:t>
            </a:r>
            <a:endPara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をひとつ教えて下さい</a:t>
            </a:r>
            <a:endParaRPr lang="en-US" altLang="ja-JP" sz="4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522322" y="5021375"/>
            <a:ext cx="6361037" cy="1077218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参考　～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H30.6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に庁内照会した結果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調査対象が本庁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87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件中、「該当なし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」が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25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件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、「無回答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」が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46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件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リストアップされたデータは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所属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55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種類のデータ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859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62310" y="2658844"/>
            <a:ext cx="84883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ご清聴ありがとうございました</a:t>
            </a:r>
            <a:endParaRPr lang="ja-JP" altLang="en-US" sz="4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45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2765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ja-JP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3200" b="1" dirty="0">
                <a:ea typeface="Meiryo UI" panose="020B0604030504040204" pitchFamily="50" charset="-128"/>
                <a:cs typeface="Times New Roman" panose="02020603050405020304" pitchFamily="18" charset="0"/>
              </a:rPr>
              <a:t>参考</a:t>
            </a:r>
            <a:r>
              <a:rPr lang="en-US" altLang="ja-JP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リンク集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38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7086598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38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23089" y="606668"/>
            <a:ext cx="902090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政府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CIO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ポータル　オープンデータ（内閣官房）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https://cio.go.jp/policy-opendata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総務省　研修ポータル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https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://www.opendata-training.org/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喜多耕一さんの資料　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https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://koukita.github.io/opendata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</a:p>
          <a:p>
            <a:pPr marL="457200" indent="-457200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島根県オープンデータカタログサイト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https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://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shimane-opendata.jp/</a:t>
            </a:r>
          </a:p>
        </p:txBody>
      </p:sp>
    </p:spTree>
    <p:extLst>
      <p:ext uri="{BB962C8B-B14F-4D97-AF65-F5344CB8AC3E}">
        <p14:creationId xmlns:p14="http://schemas.microsoft.com/office/powerpoint/2010/main" val="26988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594948" y="6492875"/>
            <a:ext cx="1535058" cy="365125"/>
          </a:xfrm>
        </p:spPr>
        <p:txBody>
          <a:bodyPr/>
          <a:lstStyle/>
          <a:p>
            <a:fld id="{A4063A0E-3B31-4370-A13B-4E9ADFFBBB96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956610" y="700648"/>
            <a:ext cx="7230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まずは、動画を見てみましょう</a:t>
            </a:r>
            <a:endParaRPr lang="ja-JP" altLang="en-US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プレースホルダー 4" descr="仮想デスクトップ - Desktop View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4367" y="1615964"/>
            <a:ext cx="4435264" cy="5002977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0" y="6618941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（出所）総務省「オープンデータ研修ポータル」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https://www.opendata-training.org/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308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5969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目指す姿　“官民データ活用社会”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3962" y="699820"/>
            <a:ext cx="90209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モバイル端末で利用できるアプリケーションを通じた情報提供（例：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Google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マップ、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Yahoo!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防災速報など）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0" y="6618941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 「未来技術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地方創生検討会 中間とりまとめ（案）～概要～」平成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日未来技術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地方創生検討会 事務局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プレースホルダー 4" descr="仮想デスクトップ - Desktop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076" y="1633155"/>
            <a:ext cx="6596323" cy="501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メモ 42"/>
          <p:cNvSpPr/>
          <p:nvPr/>
        </p:nvSpPr>
        <p:spPr>
          <a:xfrm>
            <a:off x="2202960" y="4648415"/>
            <a:ext cx="826477" cy="656577"/>
          </a:xfrm>
          <a:prstGeom prst="foldedCorner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メモ 40"/>
          <p:cNvSpPr/>
          <p:nvPr/>
        </p:nvSpPr>
        <p:spPr>
          <a:xfrm>
            <a:off x="7562374" y="3879336"/>
            <a:ext cx="826477" cy="656577"/>
          </a:xfrm>
          <a:prstGeom prst="foldedCorner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メモ 35"/>
          <p:cNvSpPr/>
          <p:nvPr/>
        </p:nvSpPr>
        <p:spPr>
          <a:xfrm>
            <a:off x="7704609" y="3993220"/>
            <a:ext cx="826477" cy="656577"/>
          </a:xfrm>
          <a:prstGeom prst="foldedCorner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792" y="21904"/>
            <a:ext cx="6660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データの相互連携（利活用する）には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楕円 21"/>
          <p:cNvSpPr/>
          <p:nvPr/>
        </p:nvSpPr>
        <p:spPr>
          <a:xfrm>
            <a:off x="6219003" y="848994"/>
            <a:ext cx="2857499" cy="920708"/>
          </a:xfrm>
          <a:prstGeom prst="ellips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民間企業</a:t>
            </a:r>
            <a:endParaRPr kumimoji="1" lang="ja-JP" altLang="en-US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2" r="21613" b="47804"/>
          <a:stretch/>
        </p:blipFill>
        <p:spPr>
          <a:xfrm>
            <a:off x="3573788" y="3326438"/>
            <a:ext cx="1550990" cy="1614361"/>
          </a:xfrm>
          <a:prstGeom prst="rect">
            <a:avLst/>
          </a:prstGeom>
        </p:spPr>
      </p:pic>
      <p:sp>
        <p:nvSpPr>
          <p:cNvPr id="29" name="メモ 28"/>
          <p:cNvSpPr/>
          <p:nvPr/>
        </p:nvSpPr>
        <p:spPr>
          <a:xfrm>
            <a:off x="7193213" y="1514475"/>
            <a:ext cx="826477" cy="656577"/>
          </a:xfrm>
          <a:prstGeom prst="foldedCorner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情報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メモ 22"/>
          <p:cNvSpPr/>
          <p:nvPr/>
        </p:nvSpPr>
        <p:spPr>
          <a:xfrm>
            <a:off x="7326186" y="1684152"/>
            <a:ext cx="826477" cy="656577"/>
          </a:xfrm>
          <a:prstGeom prst="foldedCorner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情報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メモ 24"/>
          <p:cNvSpPr/>
          <p:nvPr/>
        </p:nvSpPr>
        <p:spPr>
          <a:xfrm>
            <a:off x="7481381" y="1825828"/>
            <a:ext cx="826477" cy="656577"/>
          </a:xfrm>
          <a:prstGeom prst="foldedCorner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情報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楕円 31"/>
          <p:cNvSpPr/>
          <p:nvPr/>
        </p:nvSpPr>
        <p:spPr>
          <a:xfrm>
            <a:off x="98859" y="3617349"/>
            <a:ext cx="2857499" cy="920708"/>
          </a:xfrm>
          <a:prstGeom prst="ellips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行政機関２</a:t>
            </a:r>
            <a:endParaRPr kumimoji="1" lang="ja-JP" altLang="en-US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5092427" y="1910541"/>
            <a:ext cx="1994172" cy="1504585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楕円 4"/>
          <p:cNvSpPr/>
          <p:nvPr/>
        </p:nvSpPr>
        <p:spPr>
          <a:xfrm>
            <a:off x="98859" y="913264"/>
            <a:ext cx="2857499" cy="920708"/>
          </a:xfrm>
          <a:prstGeom prst="ellips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行政機関１</a:t>
            </a:r>
            <a:endParaRPr kumimoji="1" lang="ja-JP" altLang="en-US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メモ 9"/>
          <p:cNvSpPr/>
          <p:nvPr/>
        </p:nvSpPr>
        <p:spPr>
          <a:xfrm>
            <a:off x="666843" y="1741830"/>
            <a:ext cx="826477" cy="656577"/>
          </a:xfrm>
          <a:prstGeom prst="foldedCorner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メモ 27"/>
          <p:cNvSpPr/>
          <p:nvPr/>
        </p:nvSpPr>
        <p:spPr>
          <a:xfrm>
            <a:off x="253605" y="1570805"/>
            <a:ext cx="826477" cy="656577"/>
          </a:xfrm>
          <a:prstGeom prst="foldedCorner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情報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メモ 29"/>
          <p:cNvSpPr/>
          <p:nvPr/>
        </p:nvSpPr>
        <p:spPr>
          <a:xfrm>
            <a:off x="1994199" y="4507994"/>
            <a:ext cx="826477" cy="656577"/>
          </a:xfrm>
          <a:prstGeom prst="foldedCorner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メモ 25"/>
          <p:cNvSpPr/>
          <p:nvPr/>
        </p:nvSpPr>
        <p:spPr>
          <a:xfrm>
            <a:off x="1705434" y="4397636"/>
            <a:ext cx="826477" cy="656577"/>
          </a:xfrm>
          <a:prstGeom prst="foldedCorner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情報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flipV="1">
            <a:off x="2668574" y="4538057"/>
            <a:ext cx="800462" cy="319408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1295011" y="2214682"/>
            <a:ext cx="2174025" cy="1555836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1493320" y="2331133"/>
            <a:ext cx="62157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ユーザが必要な情報（データ）を集めて、組み合わせて情報提供するサービス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90016" y="5890234"/>
            <a:ext cx="8646563" cy="907941"/>
          </a:xfrm>
          <a:prstGeom prst="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>
              <a:spcBef>
                <a:spcPts val="1800"/>
              </a:spcBef>
            </a:pP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行政保有データの公開の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あり方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>
              <a:spcBef>
                <a:spcPts val="600"/>
              </a:spcBef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「</a:t>
            </a:r>
            <a:r>
              <a:rPr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利活用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も重視」へ ⇒ </a:t>
            </a:r>
            <a:r>
              <a:rPr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二次利用可能なルールで、生データを提供</a:t>
            </a:r>
            <a:endParaRPr lang="en-US" altLang="ja-JP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005" y="5755335"/>
            <a:ext cx="1590770" cy="55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直線矢印コネクタ 34"/>
          <p:cNvCxnSpPr/>
          <p:nvPr/>
        </p:nvCxnSpPr>
        <p:spPr>
          <a:xfrm flipH="1" flipV="1">
            <a:off x="5198095" y="4015403"/>
            <a:ext cx="1928206" cy="545553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メモ 37"/>
          <p:cNvSpPr/>
          <p:nvPr/>
        </p:nvSpPr>
        <p:spPr>
          <a:xfrm>
            <a:off x="7835809" y="4122440"/>
            <a:ext cx="826477" cy="656577"/>
          </a:xfrm>
          <a:prstGeom prst="foldedCorner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メモ 38"/>
          <p:cNvSpPr/>
          <p:nvPr/>
        </p:nvSpPr>
        <p:spPr>
          <a:xfrm>
            <a:off x="7966822" y="4247427"/>
            <a:ext cx="826477" cy="656577"/>
          </a:xfrm>
          <a:prstGeom prst="foldedCorner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メモ 39"/>
          <p:cNvSpPr/>
          <p:nvPr/>
        </p:nvSpPr>
        <p:spPr>
          <a:xfrm>
            <a:off x="8098022" y="4378323"/>
            <a:ext cx="826477" cy="656577"/>
          </a:xfrm>
          <a:prstGeom prst="foldedCorner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統計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4057622" y="4906798"/>
            <a:ext cx="3210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例：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Google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マップ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15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3772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オープンデータの定義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23091" y="794711"/>
            <a:ext cx="9020909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国、地方公共団体及び事業者が保有する官民データのうち、国民誰もがインターネット等を通じて容易に利用（加工、編集、再配布等）できるよう、次のいずれの項目にも該当する形で公開されたデータをオープンデータと定義する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914400" lvl="1" indent="-457200"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営利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目的、非営利目的を問わず二次利用可能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ルール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が適用された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もの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機械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判読に適した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もの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無償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で利用できる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もの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6618941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）オープンデータ基本指針（平成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日高度情報通信ネットワーク社会推進戦略本部・官民データ活用推進戦略会議決定）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89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2893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二次利用とは？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6618941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（出所）総務省　オープンデータ研修ポータル「オープンデータ化支援研修教材（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）」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プレースホルダー 5" descr="仮想デスクトップ - Desktop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78" y="1069166"/>
            <a:ext cx="9074764" cy="517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792" y="21904"/>
            <a:ext cx="2893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ja-JP" altLang="en-US" sz="3200" b="1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機械判読とは？</a:t>
            </a:r>
            <a:endParaRPr lang="en-US" altLang="ja-JP" sz="3200" b="1" dirty="0" smtClean="0"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606668"/>
            <a:ext cx="91440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598" y="6492875"/>
            <a:ext cx="2057400" cy="365125"/>
          </a:xfrm>
        </p:spPr>
        <p:txBody>
          <a:bodyPr/>
          <a:lstStyle/>
          <a:p>
            <a:fld id="{8CB0B1FC-4993-4844-923A-1D408B394822}" type="slidenum">
              <a:rPr kumimoji="1" lang="ja-JP" altLang="en-US" sz="2000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fld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プレースホルダー 4" descr="仮想デスクトップ - Desktop View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09" y="1312203"/>
            <a:ext cx="8941116" cy="3965301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0" y="6618941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（出所）総務省　オープンデータ研修ポータル「オープンデータ化支援研修教材（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）」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00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5124</TotalTime>
  <Words>1239</Words>
  <Application>Microsoft Office PowerPoint</Application>
  <PresentationFormat>画面に合わせる (4:3)</PresentationFormat>
  <Paragraphs>221</Paragraphs>
  <Slides>39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9" baseType="lpstr">
      <vt:lpstr>Meiryo UI</vt:lpstr>
      <vt:lpstr>メイリオ</vt:lpstr>
      <vt:lpstr>游ゴシック</vt:lpstr>
      <vt:lpstr>游ゴシック Light</vt:lpstr>
      <vt:lpstr>Arial</vt:lpstr>
      <vt:lpstr>Calibri</vt:lpstr>
      <vt:lpstr>Calibri Light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442712</dc:creator>
  <cp:lastModifiedBy>長野　純子</cp:lastModifiedBy>
  <cp:revision>453</cp:revision>
  <cp:lastPrinted>2018-12-16T23:03:55Z</cp:lastPrinted>
  <dcterms:created xsi:type="dcterms:W3CDTF">2017-12-14T10:59:21Z</dcterms:created>
  <dcterms:modified xsi:type="dcterms:W3CDTF">2019-06-13T01:13:28Z</dcterms:modified>
</cp:coreProperties>
</file>