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4"/>
  </p:sldMasterIdLst>
  <p:notesMasterIdLst>
    <p:notesMasterId r:id="rId32"/>
  </p:notesMasterIdLst>
  <p:handoutMasterIdLst>
    <p:handoutMasterId r:id="rId33"/>
  </p:handoutMasterIdLst>
  <p:sldIdLst>
    <p:sldId id="256" r:id="rId5"/>
    <p:sldId id="322" r:id="rId6"/>
    <p:sldId id="294" r:id="rId7"/>
    <p:sldId id="331" r:id="rId8"/>
    <p:sldId id="295" r:id="rId9"/>
    <p:sldId id="297" r:id="rId10"/>
    <p:sldId id="298" r:id="rId11"/>
    <p:sldId id="299" r:id="rId12"/>
    <p:sldId id="300" r:id="rId13"/>
    <p:sldId id="301" r:id="rId14"/>
    <p:sldId id="302" r:id="rId15"/>
    <p:sldId id="303" r:id="rId16"/>
    <p:sldId id="305" r:id="rId17"/>
    <p:sldId id="306" r:id="rId18"/>
    <p:sldId id="307" r:id="rId19"/>
    <p:sldId id="308" r:id="rId20"/>
    <p:sldId id="309" r:id="rId21"/>
    <p:sldId id="310" r:id="rId22"/>
    <p:sldId id="311" r:id="rId23"/>
    <p:sldId id="312" r:id="rId24"/>
    <p:sldId id="313" r:id="rId25"/>
    <p:sldId id="327" r:id="rId26"/>
    <p:sldId id="328" r:id="rId27"/>
    <p:sldId id="314" r:id="rId28"/>
    <p:sldId id="315" r:id="rId29"/>
    <p:sldId id="316" r:id="rId30"/>
    <p:sldId id="280" r:id="rId31"/>
  </p:sldIdLst>
  <p:sldSz cx="9144000" cy="6858000" type="screen4x3"/>
  <p:notesSz cx="6807200" cy="9939338"/>
  <p:kinsoku lang="ja-JP" invalStChars="、。，．・：；？！゛゜ヽヾゝゞ々ー’”）〕］｝〉》」』】°‰′″℃￠％ぁぃぅぇぉっゃゅょゎァィゥェォッャュョヮヵヶ!%),.:;?]}｡｣､･ｧｨｩｪｫｬｭｮｯｰﾞﾟ" invalEndChars="‘“（〔［｛〈《「『【￥＄$([\{｢￡"/>
  <p:defaultTextStyle>
    <a:defPPr>
      <a:defRPr lang="ja-JP"/>
    </a:defPPr>
    <a:lvl1pPr algn="l" rtl="0" eaLnBrk="0" fontAlgn="base" hangingPunct="0">
      <a:spcBef>
        <a:spcPct val="0"/>
      </a:spcBef>
      <a:spcAft>
        <a:spcPct val="0"/>
      </a:spcAft>
      <a:defRPr kumimoji="1" kern="1200">
        <a:solidFill>
          <a:schemeClr val="tx1"/>
        </a:solidFill>
        <a:latin typeface="メイリオ" panose="020B0604030504040204" pitchFamily="50" charset="-128"/>
        <a:ea typeface="メイリオ" panose="020B0604030504040204" pitchFamily="50" charset="-128"/>
        <a:cs typeface="+mn-cs"/>
      </a:defRPr>
    </a:lvl1pPr>
    <a:lvl2pPr marL="457200" algn="l" rtl="0" eaLnBrk="0" fontAlgn="base" hangingPunct="0">
      <a:spcBef>
        <a:spcPct val="0"/>
      </a:spcBef>
      <a:spcAft>
        <a:spcPct val="0"/>
      </a:spcAft>
      <a:defRPr kumimoji="1" kern="1200">
        <a:solidFill>
          <a:schemeClr val="tx1"/>
        </a:solidFill>
        <a:latin typeface="メイリオ" panose="020B0604030504040204" pitchFamily="50" charset="-128"/>
        <a:ea typeface="メイリオ" panose="020B0604030504040204" pitchFamily="50" charset="-128"/>
        <a:cs typeface="+mn-cs"/>
      </a:defRPr>
    </a:lvl2pPr>
    <a:lvl3pPr marL="914400" algn="l" rtl="0" eaLnBrk="0" fontAlgn="base" hangingPunct="0">
      <a:spcBef>
        <a:spcPct val="0"/>
      </a:spcBef>
      <a:spcAft>
        <a:spcPct val="0"/>
      </a:spcAft>
      <a:defRPr kumimoji="1" kern="1200">
        <a:solidFill>
          <a:schemeClr val="tx1"/>
        </a:solidFill>
        <a:latin typeface="メイリオ" panose="020B0604030504040204" pitchFamily="50" charset="-128"/>
        <a:ea typeface="メイリオ" panose="020B0604030504040204" pitchFamily="50" charset="-128"/>
        <a:cs typeface="+mn-cs"/>
      </a:defRPr>
    </a:lvl3pPr>
    <a:lvl4pPr marL="1371600" algn="l" rtl="0" eaLnBrk="0" fontAlgn="base" hangingPunct="0">
      <a:spcBef>
        <a:spcPct val="0"/>
      </a:spcBef>
      <a:spcAft>
        <a:spcPct val="0"/>
      </a:spcAft>
      <a:defRPr kumimoji="1" kern="1200">
        <a:solidFill>
          <a:schemeClr val="tx1"/>
        </a:solidFill>
        <a:latin typeface="メイリオ" panose="020B0604030504040204" pitchFamily="50" charset="-128"/>
        <a:ea typeface="メイリオ" panose="020B0604030504040204" pitchFamily="50" charset="-128"/>
        <a:cs typeface="+mn-cs"/>
      </a:defRPr>
    </a:lvl4pPr>
    <a:lvl5pPr marL="1828800" algn="l" rtl="0" eaLnBrk="0" fontAlgn="base" hangingPunct="0">
      <a:spcBef>
        <a:spcPct val="0"/>
      </a:spcBef>
      <a:spcAft>
        <a:spcPct val="0"/>
      </a:spcAft>
      <a:defRPr kumimoji="1"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kern="1200">
        <a:solidFill>
          <a:schemeClr val="tx1"/>
        </a:solidFill>
        <a:latin typeface="メイリオ" panose="020B0604030504040204" pitchFamily="50" charset="-128"/>
        <a:ea typeface="メイリオ" panose="020B0604030504040204" pitchFamily="50" charset="-128"/>
        <a:cs typeface="+mn-cs"/>
      </a:defRPr>
    </a:lvl6pPr>
    <a:lvl7pPr marL="2743200" algn="l" defTabSz="914400" rtl="0" eaLnBrk="1" latinLnBrk="0" hangingPunct="1">
      <a:defRPr kumimoji="1" kern="1200">
        <a:solidFill>
          <a:schemeClr val="tx1"/>
        </a:solidFill>
        <a:latin typeface="メイリオ" panose="020B0604030504040204" pitchFamily="50" charset="-128"/>
        <a:ea typeface="メイリオ" panose="020B0604030504040204" pitchFamily="50" charset="-128"/>
        <a:cs typeface="+mn-cs"/>
      </a:defRPr>
    </a:lvl7pPr>
    <a:lvl8pPr marL="3200400" algn="l" defTabSz="914400" rtl="0" eaLnBrk="1" latinLnBrk="0" hangingPunct="1">
      <a:defRPr kumimoji="1" kern="1200">
        <a:solidFill>
          <a:schemeClr val="tx1"/>
        </a:solidFill>
        <a:latin typeface="メイリオ" panose="020B0604030504040204" pitchFamily="50" charset="-128"/>
        <a:ea typeface="メイリオ" panose="020B0604030504040204" pitchFamily="50" charset="-128"/>
        <a:cs typeface="+mn-cs"/>
      </a:defRPr>
    </a:lvl8pPr>
    <a:lvl9pPr marL="3657600" algn="l" defTabSz="914400" rtl="0" eaLnBrk="1" latinLnBrk="0" hangingPunct="1">
      <a:defRPr kumimoji="1" kern="1200">
        <a:solidFill>
          <a:schemeClr val="tx1"/>
        </a:solidFill>
        <a:latin typeface="メイリオ" panose="020B0604030504040204" pitchFamily="50" charset="-128"/>
        <a:ea typeface="メイリオ" panose="020B0604030504040204" pitchFamily="50" charset="-128"/>
        <a:cs typeface="+mn-cs"/>
      </a:defRPr>
    </a:lvl9pPr>
  </p:defaultTextStyle>
  <p:extLst>
    <p:ext uri="{EFAFB233-063F-42B5-8137-9DF3F51BA10A}">
      <p15:sldGuideLst xmlns:p15="http://schemas.microsoft.com/office/powerpoint/2012/main">
        <p15:guide id="1" orient="horz" pos="527">
          <p15:clr>
            <a:srgbClr val="A4A3A4"/>
          </p15:clr>
        </p15:guide>
        <p15:guide id="2" orient="horz" pos="73">
          <p15:clr>
            <a:srgbClr val="A4A3A4"/>
          </p15:clr>
        </p15:guide>
        <p15:guide id="3" orient="horz" pos="4064">
          <p15:clr>
            <a:srgbClr val="A4A3A4"/>
          </p15:clr>
        </p15:guide>
        <p15:guide id="4" pos="2880">
          <p15:clr>
            <a:srgbClr val="A4A3A4"/>
          </p15:clr>
        </p15:guide>
        <p15:guide id="5" pos="113">
          <p15:clr>
            <a:srgbClr val="A4A3A4"/>
          </p15:clr>
        </p15:guide>
        <p15:guide id="6" pos="5647">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62"/>
    <a:srgbClr val="0058C9"/>
    <a:srgbClr val="4575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6" autoAdjust="0"/>
    <p:restoredTop sz="95103" autoAdjust="0"/>
  </p:normalViewPr>
  <p:slideViewPr>
    <p:cSldViewPr snapToGrid="0" snapToObjects="1">
      <p:cViewPr varScale="1">
        <p:scale>
          <a:sx n="88" d="100"/>
          <a:sy n="88" d="100"/>
        </p:scale>
        <p:origin x="210" y="90"/>
      </p:cViewPr>
      <p:guideLst>
        <p:guide orient="horz" pos="527"/>
        <p:guide orient="horz" pos="73"/>
        <p:guide orient="horz" pos="4064"/>
        <p:guide pos="2880"/>
        <p:guide pos="113"/>
        <p:guide pos="564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9534"/>
    </p:cViewPr>
  </p:sorterViewPr>
  <p:notesViewPr>
    <p:cSldViewPr snapToGrid="0" snapToObjects="1">
      <p:cViewPr varScale="1">
        <p:scale>
          <a:sx n="88" d="100"/>
          <a:sy n="88" d="100"/>
        </p:scale>
        <p:origin x="-3744" y="-108"/>
      </p:cViewPr>
      <p:guideLst>
        <p:guide orient="horz" pos="3130"/>
        <p:guide pos="2145"/>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abkfs43.nsl.ad.nec.co.jp\i00918-01\ISD-00\2019&#24180;&#24230;\03.&#20849;&#21109;&#12493;&#12483;&#12488;&#12527;&#12540;&#12461;&#12531;&#12464;&#12464;&#12523;&#12540;&#12503;\02_&#12503;&#12525;&#12472;&#12455;&#12463;&#12488;\&#23798;&#26681;&#30476;&#12487;&#12540;&#12479;&#30740;&#20462;\07_&#30740;&#20462;\20191206_&#35506;&#38988;&#35299;&#27770;WS\&#12487;&#12540;&#12479;&#30740;&#20462;&#12450;&#12531;&#12465;&#12540;&#12488;&#38598;&#35336;&#34920;.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Users\1134140332550\AppData\Roaming\Microsoft\Excel\&#12487;&#12540;&#12479;&#30740;&#20462;&#25277;&#20986;&#35506;&#38988;&#25972;&#29702;%20(version%201).xlsb"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Users\1134140332550\AppData\Roaming\Microsoft\Excel\&#12487;&#12540;&#12479;&#30740;&#20462;&#25277;&#20986;&#35506;&#38988;&#25972;&#29702;%20(version%201).xlsb"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abkfs43.nsl.ad.nec.co.jp\i00918-01\ISD-00\2019&#24180;&#24230;\03.&#20849;&#21109;&#12493;&#12483;&#12488;&#12527;&#12540;&#12461;&#12531;&#12464;&#12464;&#12523;&#12540;&#12503;\02_&#12503;&#12525;&#12472;&#12455;&#12463;&#12488;\&#23798;&#26681;&#30476;&#12487;&#12540;&#12479;&#30740;&#20462;\07_&#30740;&#20462;\20191015_&#35506;&#38988;&#25277;&#20986;WS\&#12487;&#12540;&#12479;&#30740;&#20462;&#25277;&#20986;&#35506;&#38988;&#25972;&#29702;.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abkfs43.nsl.ad.nec.co.jp\i00918-01\ISD-00\2019&#24180;&#24230;\03.&#20849;&#21109;&#12493;&#12483;&#12488;&#12527;&#12540;&#12461;&#12531;&#12464;&#12464;&#12523;&#12540;&#12503;\02_&#12503;&#12525;&#12472;&#12455;&#12463;&#12488;\&#23798;&#26681;&#30476;&#12487;&#12540;&#12479;&#30740;&#20462;\07_&#30740;&#20462;\20191015_&#35506;&#38988;&#25277;&#20986;WS\&#12487;&#12540;&#12479;&#30740;&#20462;&#25277;&#20986;&#35506;&#38988;&#25972;&#29702;.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abkfs43.nsl.ad.nec.co.jp\i00918-01\ISD-00\2019&#24180;&#24230;\03.&#20849;&#21109;&#12493;&#12483;&#12488;&#12527;&#12540;&#12461;&#12531;&#12464;&#12464;&#12523;&#12540;&#12503;\02_&#12503;&#12525;&#12472;&#12455;&#12463;&#12488;\&#23798;&#26681;&#30476;&#12487;&#12540;&#12479;&#30740;&#20462;\07_&#30740;&#20462;\20191015_&#35506;&#38988;&#25277;&#20986;WS\&#12487;&#12540;&#12479;&#30740;&#20462;&#25277;&#20986;&#35506;&#38988;&#25972;&#29702;.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abkfs43.nsl.ad.nec.co.jp\i00918-01\ISD-00\2019&#24180;&#24230;\03.&#20849;&#21109;&#12493;&#12483;&#12488;&#12527;&#12540;&#12461;&#12531;&#12464;&#12464;&#12523;&#12540;&#12503;\02_&#12503;&#12525;&#12472;&#12455;&#12463;&#12488;\&#23798;&#26681;&#30476;&#12487;&#12540;&#12479;&#30740;&#20462;\07_&#30740;&#20462;\20191015_&#35506;&#38988;&#25277;&#20986;WS\&#12487;&#12540;&#12479;&#30740;&#20462;&#25277;&#20986;&#35506;&#38988;&#25972;&#29702;.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D:\Users\1134140332550\Desktop\&#12487;&#12540;&#12479;&#30740;&#20462;&#12450;&#12531;&#12465;&#12540;&#12488;&#38598;&#35336;&#34920;.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D:\Users\1134140332550\Desktop\&#12487;&#12540;&#12479;&#30740;&#20462;&#12450;&#12531;&#12465;&#12540;&#12488;&#38598;&#35336;&#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ja-JP"/>
              <a:t>参加者人数</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stacked"/>
        <c:varyColors val="0"/>
        <c:ser>
          <c:idx val="0"/>
          <c:order val="0"/>
          <c:tx>
            <c:strRef>
              <c:f>'グラフ(2回目)'!$A$44</c:f>
              <c:strCache>
                <c:ptCount val="1"/>
                <c:pt idx="0">
                  <c:v>女性</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'グラフ(2回目)'!$B$42:$K$43</c:f>
              <c:multiLvlStrCache>
                <c:ptCount val="10"/>
                <c:lvl>
                  <c:pt idx="0">
                    <c:v>1回目</c:v>
                  </c:pt>
                  <c:pt idx="1">
                    <c:v>2回目</c:v>
                  </c:pt>
                  <c:pt idx="2">
                    <c:v>1回目</c:v>
                  </c:pt>
                  <c:pt idx="3">
                    <c:v>2回目</c:v>
                  </c:pt>
                  <c:pt idx="4">
                    <c:v>1回目</c:v>
                  </c:pt>
                  <c:pt idx="5">
                    <c:v>2回目</c:v>
                  </c:pt>
                  <c:pt idx="6">
                    <c:v>1回目</c:v>
                  </c:pt>
                  <c:pt idx="7">
                    <c:v>2回目</c:v>
                  </c:pt>
                  <c:pt idx="8">
                    <c:v>1回目</c:v>
                  </c:pt>
                  <c:pt idx="9">
                    <c:v>2回目</c:v>
                  </c:pt>
                </c:lvl>
                <c:lvl>
                  <c:pt idx="0">
                    <c:v>20歳代</c:v>
                  </c:pt>
                  <c:pt idx="2">
                    <c:v>30歳代</c:v>
                  </c:pt>
                  <c:pt idx="4">
                    <c:v>40歳代</c:v>
                  </c:pt>
                  <c:pt idx="6">
                    <c:v>50歳代</c:v>
                  </c:pt>
                  <c:pt idx="8">
                    <c:v>合計</c:v>
                  </c:pt>
                </c:lvl>
              </c:multiLvlStrCache>
            </c:multiLvlStrRef>
          </c:cat>
          <c:val>
            <c:numRef>
              <c:f>'グラフ(2回目)'!$B$44:$K$44</c:f>
              <c:numCache>
                <c:formatCode>General</c:formatCode>
                <c:ptCount val="10"/>
                <c:pt idx="2">
                  <c:v>3</c:v>
                </c:pt>
                <c:pt idx="4">
                  <c:v>1</c:v>
                </c:pt>
                <c:pt idx="5">
                  <c:v>1</c:v>
                </c:pt>
                <c:pt idx="7">
                  <c:v>2</c:v>
                </c:pt>
                <c:pt idx="8">
                  <c:v>4</c:v>
                </c:pt>
                <c:pt idx="9">
                  <c:v>3</c:v>
                </c:pt>
              </c:numCache>
            </c:numRef>
          </c:val>
          <c:extLst>
            <c:ext xmlns:c16="http://schemas.microsoft.com/office/drawing/2014/chart" uri="{C3380CC4-5D6E-409C-BE32-E72D297353CC}">
              <c16:uniqueId val="{00000000-E115-4066-AA7F-3F44D5A8289A}"/>
            </c:ext>
          </c:extLst>
        </c:ser>
        <c:ser>
          <c:idx val="1"/>
          <c:order val="1"/>
          <c:tx>
            <c:strRef>
              <c:f>'グラフ(2回目)'!$A$45</c:f>
              <c:strCache>
                <c:ptCount val="1"/>
                <c:pt idx="0">
                  <c:v>男性</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'グラフ(2回目)'!$B$42:$K$43</c:f>
              <c:multiLvlStrCache>
                <c:ptCount val="10"/>
                <c:lvl>
                  <c:pt idx="0">
                    <c:v>1回目</c:v>
                  </c:pt>
                  <c:pt idx="1">
                    <c:v>2回目</c:v>
                  </c:pt>
                  <c:pt idx="2">
                    <c:v>1回目</c:v>
                  </c:pt>
                  <c:pt idx="3">
                    <c:v>2回目</c:v>
                  </c:pt>
                  <c:pt idx="4">
                    <c:v>1回目</c:v>
                  </c:pt>
                  <c:pt idx="5">
                    <c:v>2回目</c:v>
                  </c:pt>
                  <c:pt idx="6">
                    <c:v>1回目</c:v>
                  </c:pt>
                  <c:pt idx="7">
                    <c:v>2回目</c:v>
                  </c:pt>
                  <c:pt idx="8">
                    <c:v>1回目</c:v>
                  </c:pt>
                  <c:pt idx="9">
                    <c:v>2回目</c:v>
                  </c:pt>
                </c:lvl>
                <c:lvl>
                  <c:pt idx="0">
                    <c:v>20歳代</c:v>
                  </c:pt>
                  <c:pt idx="2">
                    <c:v>30歳代</c:v>
                  </c:pt>
                  <c:pt idx="4">
                    <c:v>40歳代</c:v>
                  </c:pt>
                  <c:pt idx="6">
                    <c:v>50歳代</c:v>
                  </c:pt>
                  <c:pt idx="8">
                    <c:v>合計</c:v>
                  </c:pt>
                </c:lvl>
              </c:multiLvlStrCache>
            </c:multiLvlStrRef>
          </c:cat>
          <c:val>
            <c:numRef>
              <c:f>'グラフ(2回目)'!$B$45:$K$45</c:f>
              <c:numCache>
                <c:formatCode>General</c:formatCode>
                <c:ptCount val="10"/>
                <c:pt idx="0">
                  <c:v>1</c:v>
                </c:pt>
                <c:pt idx="2">
                  <c:v>1</c:v>
                </c:pt>
                <c:pt idx="4">
                  <c:v>5</c:v>
                </c:pt>
                <c:pt idx="5">
                  <c:v>4</c:v>
                </c:pt>
                <c:pt idx="6">
                  <c:v>3</c:v>
                </c:pt>
                <c:pt idx="7">
                  <c:v>3</c:v>
                </c:pt>
                <c:pt idx="8">
                  <c:v>10</c:v>
                </c:pt>
                <c:pt idx="9">
                  <c:v>7</c:v>
                </c:pt>
              </c:numCache>
            </c:numRef>
          </c:val>
          <c:extLst>
            <c:ext xmlns:c16="http://schemas.microsoft.com/office/drawing/2014/chart" uri="{C3380CC4-5D6E-409C-BE32-E72D297353CC}">
              <c16:uniqueId val="{00000001-E115-4066-AA7F-3F44D5A8289A}"/>
            </c:ext>
          </c:extLst>
        </c:ser>
        <c:dLbls>
          <c:dLblPos val="ctr"/>
          <c:showLegendKey val="0"/>
          <c:showVal val="1"/>
          <c:showCatName val="0"/>
          <c:showSerName val="0"/>
          <c:showPercent val="0"/>
          <c:showBubbleSize val="0"/>
        </c:dLbls>
        <c:gapWidth val="150"/>
        <c:overlap val="100"/>
        <c:axId val="684111224"/>
        <c:axId val="684114832"/>
      </c:barChart>
      <c:catAx>
        <c:axId val="6841112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84114832"/>
        <c:crosses val="autoZero"/>
        <c:auto val="1"/>
        <c:lblAlgn val="ctr"/>
        <c:lblOffset val="100"/>
        <c:noMultiLvlLbl val="0"/>
      </c:catAx>
      <c:valAx>
        <c:axId val="68411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841112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400"/>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[データ研修抽出課題整理 (version 1).xlsb]グラフ!ピボットテーブル9</c:name>
    <c:fmtId val="-1"/>
  </c:pivotSource>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ja-JP" dirty="0" smtClean="0"/>
              <a:t>カテゴリ別</a:t>
            </a:r>
            <a:r>
              <a:rPr lang="ja-JP" altLang="en-US" dirty="0" smtClean="0"/>
              <a:t>件</a:t>
            </a:r>
            <a:r>
              <a:rPr lang="ja-JP" dirty="0" smtClean="0"/>
              <a:t>数</a:t>
            </a:r>
            <a:endParaRPr lang="ja-JP" dirty="0"/>
          </a:p>
        </c:rich>
      </c:tx>
      <c:layout>
        <c:manualLayout>
          <c:xMode val="edge"/>
          <c:yMode val="edge"/>
          <c:x val="0.34902841540548041"/>
          <c:y val="5.8578025353215116E-3"/>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ja-JP"/>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0"/>
          <c:showCatName val="0"/>
          <c:showSerName val="0"/>
          <c:showPercent val="1"/>
          <c:showBubbleSize val="0"/>
          <c:extLst>
            <c:ext xmlns:c15="http://schemas.microsoft.com/office/drawing/2012/chart" uri="{CE6537A1-D6FC-4f65-9D91-7224C49458BB}"/>
          </c:extLst>
        </c:dLbl>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0"/>
          <c:showCatName val="0"/>
          <c:showSerName val="0"/>
          <c:showPercent val="1"/>
          <c:showBubbleSize val="0"/>
          <c:extLst>
            <c:ext xmlns:c15="http://schemas.microsoft.com/office/drawing/2012/chart" uri="{CE6537A1-D6FC-4f65-9D91-7224C49458BB}"/>
          </c:extLst>
        </c:dLbl>
      </c:pivotFmt>
      <c:pivotFmt>
        <c:idx val="31"/>
        <c:spPr>
          <a:solidFill>
            <a:schemeClr val="accent1"/>
          </a:solidFill>
          <a:ln w="19050">
            <a:solidFill>
              <a:schemeClr val="lt1"/>
            </a:solidFill>
          </a:ln>
          <a:effectLst/>
        </c:spPr>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pivotFmt>
      <c:pivotFmt>
        <c:idx val="34"/>
        <c:spPr>
          <a:solidFill>
            <a:schemeClr val="accent1"/>
          </a:solidFill>
          <a:ln w="19050">
            <a:solidFill>
              <a:schemeClr val="lt1"/>
            </a:solidFill>
          </a:ln>
          <a:effectLst/>
        </c:spPr>
      </c:pivotFmt>
      <c:pivotFmt>
        <c:idx val="35"/>
        <c:spPr>
          <a:solidFill>
            <a:schemeClr val="accent1"/>
          </a:solidFill>
          <a:ln w="19050">
            <a:solidFill>
              <a:schemeClr val="lt1"/>
            </a:solidFill>
          </a:ln>
          <a:effectLst/>
        </c:spPr>
      </c:pivotFmt>
      <c:pivotFmt>
        <c:idx val="36"/>
        <c:spPr>
          <a:solidFill>
            <a:schemeClr val="accent1"/>
          </a:solidFill>
          <a:ln w="19050">
            <a:solidFill>
              <a:schemeClr val="lt1"/>
            </a:solidFill>
          </a:ln>
          <a:effectLst/>
        </c:spPr>
      </c:pivotFmt>
      <c:pivotFmt>
        <c:idx val="37"/>
        <c:spPr>
          <a:solidFill>
            <a:schemeClr val="accent1"/>
          </a:solidFill>
          <a:ln w="19050">
            <a:solidFill>
              <a:schemeClr val="lt1"/>
            </a:solidFill>
          </a:ln>
          <a:effectLst/>
        </c:spPr>
      </c:pivotFmt>
      <c:pivotFmt>
        <c:idx val="38"/>
        <c:spPr>
          <a:solidFill>
            <a:schemeClr val="accent1"/>
          </a:solidFill>
          <a:ln w="19050">
            <a:solidFill>
              <a:schemeClr val="lt1"/>
            </a:solidFill>
          </a:ln>
          <a:effectLst/>
        </c:spPr>
      </c:pivotFmt>
      <c:pivotFmt>
        <c:idx val="39"/>
        <c:spPr>
          <a:solidFill>
            <a:schemeClr val="accent1"/>
          </a:solidFill>
          <a:ln w="19050">
            <a:solidFill>
              <a:schemeClr val="lt1"/>
            </a:solidFill>
          </a:ln>
          <a:effectLst/>
        </c:spPr>
      </c:pivotFmt>
      <c:pivotFmt>
        <c:idx val="40"/>
        <c:spPr>
          <a:solidFill>
            <a:schemeClr val="accent1"/>
          </a:solidFill>
          <a:ln w="19050">
            <a:solidFill>
              <a:schemeClr val="lt1"/>
            </a:solidFill>
          </a:ln>
          <a:effectLst/>
        </c:spPr>
      </c:pivotFmt>
      <c:pivotFmt>
        <c:idx val="41"/>
        <c:spPr>
          <a:solidFill>
            <a:schemeClr val="accent1"/>
          </a:solidFill>
          <a:ln w="19050">
            <a:solidFill>
              <a:schemeClr val="lt1"/>
            </a:solidFill>
          </a:ln>
          <a:effectLst/>
        </c:spPr>
      </c:pivotFmt>
      <c:pivotFmt>
        <c:idx val="42"/>
        <c:spPr>
          <a:solidFill>
            <a:schemeClr val="accent1"/>
          </a:solidFill>
          <a:ln w="19050">
            <a:solidFill>
              <a:schemeClr val="lt1"/>
            </a:solidFill>
          </a:ln>
          <a:effectLst/>
        </c:spPr>
      </c:pivotFmt>
      <c:pivotFmt>
        <c:idx val="43"/>
        <c:spPr>
          <a:solidFill>
            <a:schemeClr val="accent1"/>
          </a:solidFill>
          <a:ln w="19050">
            <a:solidFill>
              <a:schemeClr val="lt1"/>
            </a:solidFill>
          </a:ln>
          <a:effectLst/>
        </c:spPr>
      </c:pivotFmt>
      <c:pivotFmt>
        <c:idx val="44"/>
        <c:spPr>
          <a:solidFill>
            <a:schemeClr val="accent1"/>
          </a:solidFill>
          <a:ln w="19050">
            <a:solidFill>
              <a:schemeClr val="lt1"/>
            </a:solidFill>
          </a:ln>
          <a:effectLst/>
        </c:spPr>
      </c:pivotFmt>
      <c:pivotFmt>
        <c:idx val="45"/>
        <c:spPr>
          <a:solidFill>
            <a:schemeClr val="accent1"/>
          </a:solidFill>
          <a:ln w="19050">
            <a:solidFill>
              <a:schemeClr val="lt1"/>
            </a:solidFill>
          </a:ln>
          <a:effectLst/>
        </c:spPr>
        <c:marker>
          <c:symbol val="none"/>
        </c:marker>
      </c:pivotFmt>
      <c:pivotFmt>
        <c:idx val="46"/>
        <c:spPr>
          <a:solidFill>
            <a:schemeClr val="accent1"/>
          </a:solidFill>
          <a:ln w="19050">
            <a:solidFill>
              <a:schemeClr val="lt1"/>
            </a:solidFill>
          </a:ln>
          <a:effectLst/>
        </c:spPr>
        <c:marker>
          <c:symbol val="none"/>
        </c:marker>
      </c:pivotFmt>
      <c:pivotFmt>
        <c:idx val="47"/>
        <c:spPr>
          <a:solidFill>
            <a:schemeClr val="accent1"/>
          </a:solidFill>
          <a:ln w="19050">
            <a:solidFill>
              <a:schemeClr val="lt1"/>
            </a:solidFill>
          </a:ln>
          <a:effectLst/>
        </c:spPr>
        <c:marker>
          <c:symbol val="none"/>
        </c:marker>
      </c:pivotFmt>
      <c:pivotFmt>
        <c:idx val="48"/>
        <c:spPr>
          <a:solidFill>
            <a:schemeClr val="accent1"/>
          </a:solidFill>
          <a:ln w="19050">
            <a:solidFill>
              <a:schemeClr val="lt1"/>
            </a:solidFill>
          </a:ln>
          <a:effectLst/>
        </c:spPr>
        <c:marker>
          <c:symbol val="none"/>
        </c:marker>
      </c:pivotFmt>
    </c:pivotFmts>
    <c:plotArea>
      <c:layout>
        <c:manualLayout>
          <c:layoutTarget val="inner"/>
          <c:xMode val="edge"/>
          <c:yMode val="edge"/>
          <c:x val="0.28277750711938809"/>
          <c:y val="0.10577738459264174"/>
          <c:w val="0.6783076303821296"/>
          <c:h val="0.79910181898606047"/>
        </c:manualLayout>
      </c:layout>
      <c:barChart>
        <c:barDir val="bar"/>
        <c:grouping val="clustered"/>
        <c:varyColors val="0"/>
        <c:ser>
          <c:idx val="0"/>
          <c:order val="0"/>
          <c:tx>
            <c:strRef>
              <c:f>グラフ!$B$12</c:f>
              <c:strCache>
                <c:ptCount val="1"/>
                <c:pt idx="0">
                  <c:v>集計</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グラフ!$A$13:$A$27</c:f>
              <c:strCache>
                <c:ptCount val="14"/>
                <c:pt idx="0">
                  <c:v>その他</c:v>
                </c:pt>
                <c:pt idx="1">
                  <c:v>標準化</c:v>
                </c:pt>
                <c:pt idx="2">
                  <c:v>システム</c:v>
                </c:pt>
                <c:pt idx="3">
                  <c:v>セキュリティ</c:v>
                </c:pt>
                <c:pt idx="4">
                  <c:v>資料作成</c:v>
                </c:pt>
                <c:pt idx="5">
                  <c:v>IT環境</c:v>
                </c:pt>
                <c:pt idx="6">
                  <c:v>引継ぎ</c:v>
                </c:pt>
                <c:pt idx="7">
                  <c:v>紙資料</c:v>
                </c:pt>
                <c:pt idx="8">
                  <c:v>共有</c:v>
                </c:pt>
                <c:pt idx="9">
                  <c:v>業務プロセス</c:v>
                </c:pt>
                <c:pt idx="10">
                  <c:v>稟議・申請・伺い</c:v>
                </c:pt>
                <c:pt idx="11">
                  <c:v>情報検索・調査</c:v>
                </c:pt>
                <c:pt idx="12">
                  <c:v>データ管理</c:v>
                </c:pt>
                <c:pt idx="13">
                  <c:v>情報公開</c:v>
                </c:pt>
              </c:strCache>
            </c:strRef>
          </c:cat>
          <c:val>
            <c:numRef>
              <c:f>グラフ!$B$13:$B$27</c:f>
              <c:numCache>
                <c:formatCode>General</c:formatCode>
                <c:ptCount val="14"/>
                <c:pt idx="0">
                  <c:v>2</c:v>
                </c:pt>
                <c:pt idx="1">
                  <c:v>5</c:v>
                </c:pt>
                <c:pt idx="2">
                  <c:v>5</c:v>
                </c:pt>
                <c:pt idx="3">
                  <c:v>5</c:v>
                </c:pt>
                <c:pt idx="4">
                  <c:v>8</c:v>
                </c:pt>
                <c:pt idx="5">
                  <c:v>9</c:v>
                </c:pt>
                <c:pt idx="6">
                  <c:v>10</c:v>
                </c:pt>
                <c:pt idx="7">
                  <c:v>10</c:v>
                </c:pt>
                <c:pt idx="8">
                  <c:v>11</c:v>
                </c:pt>
                <c:pt idx="9">
                  <c:v>12</c:v>
                </c:pt>
                <c:pt idx="10">
                  <c:v>12</c:v>
                </c:pt>
                <c:pt idx="11">
                  <c:v>14</c:v>
                </c:pt>
                <c:pt idx="12">
                  <c:v>14</c:v>
                </c:pt>
                <c:pt idx="13">
                  <c:v>17</c:v>
                </c:pt>
              </c:numCache>
            </c:numRef>
          </c:val>
          <c:extLst>
            <c:ext xmlns:c16="http://schemas.microsoft.com/office/drawing/2014/chart" uri="{C3380CC4-5D6E-409C-BE32-E72D297353CC}">
              <c16:uniqueId val="{00000000-C2FC-4F54-8E44-8DAE8DE32A51}"/>
            </c:ext>
          </c:extLst>
        </c:ser>
        <c:dLbls>
          <c:dLblPos val="ctr"/>
          <c:showLegendKey val="0"/>
          <c:showVal val="1"/>
          <c:showCatName val="0"/>
          <c:showSerName val="0"/>
          <c:showPercent val="0"/>
          <c:showBubbleSize val="0"/>
        </c:dLbls>
        <c:gapWidth val="100"/>
        <c:axId val="355247224"/>
        <c:axId val="355246896"/>
      </c:barChart>
      <c:valAx>
        <c:axId val="35524689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355247224"/>
        <c:crosses val="autoZero"/>
        <c:crossBetween val="between"/>
      </c:valAx>
      <c:catAx>
        <c:axId val="35524722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355246896"/>
        <c:crosses val="autoZero"/>
        <c:auto val="1"/>
        <c:lblAlgn val="ctr"/>
        <c:lblOffset val="100"/>
        <c:noMultiLvlLbl val="0"/>
      </c:catAx>
      <c:spPr>
        <a:noFill/>
        <a:ln>
          <a:noFill/>
        </a:ln>
        <a:effectLst/>
      </c:spPr>
    </c:plotArea>
    <c:plotVisOnly val="1"/>
    <c:dispBlanksAs val="gap"/>
    <c:showDLblsOverMax val="0"/>
  </c:chart>
  <c:spPr>
    <a:noFill/>
    <a:ln>
      <a:solidFill>
        <a:srgbClr val="FFFFFF">
          <a:lumMod val="65000"/>
        </a:srgbClr>
      </a:solidFill>
    </a:ln>
    <a:effectLst/>
  </c:spPr>
  <c:txPr>
    <a:bodyPr/>
    <a:lstStyle/>
    <a:p>
      <a:pPr>
        <a:defRPr sz="1400"/>
      </a:pPr>
      <a:endParaRPr lang="ja-JP"/>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[データ研修抽出課題整理 (version 1).xlsb]グラフ!ピボットテーブル8</c:name>
    <c:fmtId val="-1"/>
  </c:pivotSource>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ja-JP" dirty="0"/>
              <a:t>対策</a:t>
            </a:r>
            <a:r>
              <a:rPr lang="ja-JP" dirty="0" smtClean="0"/>
              <a:t>別</a:t>
            </a:r>
            <a:r>
              <a:rPr lang="ja-JP" altLang="en-US" dirty="0" smtClean="0"/>
              <a:t>件</a:t>
            </a:r>
            <a:r>
              <a:rPr lang="ja-JP" dirty="0" smtClean="0"/>
              <a:t>数</a:t>
            </a:r>
            <a:endParaRPr lang="ja-JP" dirty="0"/>
          </a:p>
        </c:rich>
      </c:tx>
      <c:layout>
        <c:manualLayout>
          <c:xMode val="edge"/>
          <c:yMode val="edge"/>
          <c:x val="0.36577169464555187"/>
          <c:y val="3.2023652131340237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ja-JP"/>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0"/>
          <c:showCatName val="0"/>
          <c:showSerName val="0"/>
          <c:showPercent val="1"/>
          <c:showBubbleSize val="0"/>
          <c:extLst>
            <c:ext xmlns:c15="http://schemas.microsoft.com/office/drawing/2012/chart" uri="{CE6537A1-D6FC-4f65-9D91-7224C49458BB}"/>
          </c:extLst>
        </c:dLbl>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0"/>
          <c:showCatName val="0"/>
          <c:showSerName val="0"/>
          <c:showPercent val="1"/>
          <c:showBubbleSize val="0"/>
          <c:extLst>
            <c:ext xmlns:c15="http://schemas.microsoft.com/office/drawing/2012/chart" uri="{CE6537A1-D6FC-4f65-9D91-7224C49458BB}"/>
          </c:extLst>
        </c:dLbl>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marker>
          <c:symbol val="none"/>
        </c:marker>
      </c:pivotFmt>
      <c:pivotFmt>
        <c:idx val="19"/>
        <c:spPr>
          <a:solidFill>
            <a:schemeClr val="accent1"/>
          </a:solidFill>
          <a:ln w="19050">
            <a:solidFill>
              <a:schemeClr val="lt1"/>
            </a:solidFill>
          </a:ln>
          <a:effectLst/>
        </c:spPr>
        <c:marker>
          <c:symbol val="none"/>
        </c:marker>
      </c:pivotFmt>
      <c:pivotFmt>
        <c:idx val="20"/>
        <c:spPr>
          <a:solidFill>
            <a:schemeClr val="accent1"/>
          </a:solidFill>
          <a:ln w="19050">
            <a:solidFill>
              <a:schemeClr val="lt1"/>
            </a:solidFill>
          </a:ln>
          <a:effectLst/>
        </c:spPr>
        <c:marker>
          <c:symbol val="none"/>
        </c:marker>
      </c:pivotFmt>
      <c:pivotFmt>
        <c:idx val="21"/>
        <c:spPr>
          <a:solidFill>
            <a:schemeClr val="accent1"/>
          </a:solidFill>
          <a:ln w="19050">
            <a:solidFill>
              <a:schemeClr val="lt1"/>
            </a:solidFill>
          </a:ln>
          <a:effectLst/>
        </c:spPr>
        <c:marker>
          <c:symbol val="none"/>
        </c:marker>
      </c:pivotFmt>
    </c:pivotFmts>
    <c:plotArea>
      <c:layout>
        <c:manualLayout>
          <c:layoutTarget val="inner"/>
          <c:xMode val="edge"/>
          <c:yMode val="edge"/>
          <c:x val="0.31760338682496903"/>
          <c:y val="0.2832463014528292"/>
          <c:w val="0.56819123706380115"/>
          <c:h val="0.60241554355269444"/>
        </c:manualLayout>
      </c:layout>
      <c:barChart>
        <c:barDir val="bar"/>
        <c:grouping val="clustered"/>
        <c:varyColors val="0"/>
        <c:ser>
          <c:idx val="0"/>
          <c:order val="0"/>
          <c:tx>
            <c:strRef>
              <c:f>グラフ!$B$1</c:f>
              <c:strCache>
                <c:ptCount val="1"/>
                <c:pt idx="0">
                  <c:v>集計</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グラフ!$A$2:$A$7</c:f>
              <c:strCache>
                <c:ptCount val="5"/>
                <c:pt idx="0">
                  <c:v>その他</c:v>
                </c:pt>
                <c:pt idx="1">
                  <c:v>数値化</c:v>
                </c:pt>
                <c:pt idx="2">
                  <c:v>自動化</c:v>
                </c:pt>
                <c:pt idx="3">
                  <c:v>見える化</c:v>
                </c:pt>
                <c:pt idx="4">
                  <c:v>共有化</c:v>
                </c:pt>
              </c:strCache>
            </c:strRef>
          </c:cat>
          <c:val>
            <c:numRef>
              <c:f>グラフ!$B$2:$B$7</c:f>
              <c:numCache>
                <c:formatCode>General</c:formatCode>
                <c:ptCount val="5"/>
                <c:pt idx="0">
                  <c:v>5</c:v>
                </c:pt>
                <c:pt idx="1">
                  <c:v>15</c:v>
                </c:pt>
                <c:pt idx="2">
                  <c:v>34</c:v>
                </c:pt>
                <c:pt idx="3">
                  <c:v>39</c:v>
                </c:pt>
                <c:pt idx="4">
                  <c:v>41</c:v>
                </c:pt>
              </c:numCache>
            </c:numRef>
          </c:val>
          <c:extLst>
            <c:ext xmlns:c16="http://schemas.microsoft.com/office/drawing/2014/chart" uri="{C3380CC4-5D6E-409C-BE32-E72D297353CC}">
              <c16:uniqueId val="{00000000-E89B-4158-8301-B91089316270}"/>
            </c:ext>
          </c:extLst>
        </c:ser>
        <c:dLbls>
          <c:dLblPos val="ctr"/>
          <c:showLegendKey val="0"/>
          <c:showVal val="1"/>
          <c:showCatName val="0"/>
          <c:showSerName val="0"/>
          <c:showPercent val="0"/>
          <c:showBubbleSize val="0"/>
        </c:dLbls>
        <c:gapWidth val="100"/>
        <c:axId val="360721728"/>
        <c:axId val="360718448"/>
      </c:barChart>
      <c:valAx>
        <c:axId val="360718448"/>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360721728"/>
        <c:crosses val="autoZero"/>
        <c:crossBetween val="between"/>
      </c:valAx>
      <c:catAx>
        <c:axId val="36072172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360718448"/>
        <c:crosses val="autoZero"/>
        <c:auto val="1"/>
        <c:lblAlgn val="ctr"/>
        <c:lblOffset val="100"/>
        <c:noMultiLvlLbl val="0"/>
      </c:catAx>
      <c:spPr>
        <a:noFill/>
        <a:ln>
          <a:noFill/>
        </a:ln>
        <a:effectLst/>
      </c:spPr>
    </c:plotArea>
    <c:plotVisOnly val="1"/>
    <c:dispBlanksAs val="gap"/>
    <c:showDLblsOverMax val="0"/>
  </c:chart>
  <c:spPr>
    <a:noFill/>
    <a:ln>
      <a:solidFill>
        <a:srgbClr val="FFFFFF">
          <a:lumMod val="65000"/>
        </a:srgbClr>
      </a:solidFill>
    </a:ln>
    <a:effectLst/>
  </c:spPr>
  <c:txPr>
    <a:bodyPr/>
    <a:lstStyle/>
    <a:p>
      <a:pPr>
        <a:defRPr sz="1400"/>
      </a:pPr>
      <a:endParaRPr lang="ja-JP"/>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[データ研修抽出課題整理.xlsx]グラフ!ピボットテーブル4</c:name>
    <c:fmtId val="12"/>
  </c:pivotSource>
  <c:chart>
    <c:autoTitleDeleted val="1"/>
    <c:pivotFmts>
      <c:pivotFmt>
        <c:idx val="0"/>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dLbl>
          <c:idx val="0"/>
          <c:showLegendKey val="0"/>
          <c:showVal val="1"/>
          <c:showCatName val="0"/>
          <c:showSerName val="0"/>
          <c:showPercent val="0"/>
          <c:showBubbleSize val="0"/>
          <c:extLst>
            <c:ext xmlns:c15="http://schemas.microsoft.com/office/drawing/2012/chart" uri="{CE6537A1-D6FC-4f65-9D91-7224C49458BB}"/>
          </c:extLst>
        </c:dLbl>
      </c:pivotFmt>
      <c:pivotFmt>
        <c:idx val="16"/>
        <c:dLbl>
          <c:idx val="0"/>
          <c:showLegendKey val="0"/>
          <c:showVal val="1"/>
          <c:showCatName val="0"/>
          <c:showSerName val="0"/>
          <c:showPercent val="0"/>
          <c:showBubbleSize val="0"/>
          <c:extLst>
            <c:ext xmlns:c15="http://schemas.microsoft.com/office/drawing/2012/chart" uri="{CE6537A1-D6FC-4f65-9D91-7224C49458BB}"/>
          </c:extLst>
        </c:dLbl>
      </c:pivotFmt>
      <c:pivotFmt>
        <c:idx val="17"/>
        <c:dLbl>
          <c:idx val="0"/>
          <c:showLegendKey val="0"/>
          <c:showVal val="1"/>
          <c:showCatName val="0"/>
          <c:showSerName val="0"/>
          <c:showPercent val="0"/>
          <c:showBubbleSize val="0"/>
          <c:extLst>
            <c:ext xmlns:c15="http://schemas.microsoft.com/office/drawing/2012/chart" uri="{CE6537A1-D6FC-4f65-9D91-7224C49458BB}"/>
          </c:extLst>
        </c:dLbl>
      </c:pivotFmt>
      <c:pivotFmt>
        <c:idx val="18"/>
        <c:dLbl>
          <c:idx val="0"/>
          <c:showLegendKey val="0"/>
          <c:showVal val="1"/>
          <c:showCatName val="0"/>
          <c:showSerName val="0"/>
          <c:showPercent val="0"/>
          <c:showBubbleSize val="0"/>
          <c:extLst>
            <c:ext xmlns:c15="http://schemas.microsoft.com/office/drawing/2012/chart" uri="{CE6537A1-D6FC-4f65-9D91-7224C49458BB}"/>
          </c:extLst>
        </c:dLbl>
      </c:pivotFmt>
      <c:pivotFmt>
        <c:idx val="19"/>
        <c:dLbl>
          <c:idx val="0"/>
          <c:showLegendKey val="0"/>
          <c:showVal val="1"/>
          <c:showCatName val="0"/>
          <c:showSerName val="0"/>
          <c:showPercent val="0"/>
          <c:showBubbleSize val="0"/>
          <c:extLst>
            <c:ext xmlns:c15="http://schemas.microsoft.com/office/drawing/2012/chart" uri="{CE6537A1-D6FC-4f65-9D91-7224C49458BB}"/>
          </c:extLst>
        </c:dLbl>
      </c:pivotFmt>
      <c:pivotFmt>
        <c:idx val="20"/>
        <c:dLbl>
          <c:idx val="0"/>
          <c:showLegendKey val="0"/>
          <c:showVal val="1"/>
          <c:showCatName val="0"/>
          <c:showSerName val="0"/>
          <c:showPercent val="0"/>
          <c:showBubbleSize val="0"/>
          <c:extLst>
            <c:ext xmlns:c15="http://schemas.microsoft.com/office/drawing/2012/chart" uri="{CE6537A1-D6FC-4f65-9D91-7224C49458BB}"/>
          </c:extLst>
        </c:dLbl>
      </c:pivotFmt>
      <c:pivotFmt>
        <c:idx val="21"/>
        <c:dLbl>
          <c:idx val="0"/>
          <c:showLegendKey val="0"/>
          <c:showVal val="1"/>
          <c:showCatName val="0"/>
          <c:showSerName val="0"/>
          <c:showPercent val="0"/>
          <c:showBubbleSize val="0"/>
          <c:extLst>
            <c:ext xmlns:c15="http://schemas.microsoft.com/office/drawing/2012/chart" uri="{CE6537A1-D6FC-4f65-9D91-7224C49458BB}"/>
          </c:extLst>
        </c:dLbl>
      </c:pivotFmt>
      <c:pivotFmt>
        <c:idx val="22"/>
        <c:dLbl>
          <c:idx val="0"/>
          <c:showLegendKey val="0"/>
          <c:showVal val="1"/>
          <c:showCatName val="0"/>
          <c:showSerName val="0"/>
          <c:showPercent val="0"/>
          <c:showBubbleSize val="0"/>
          <c:extLst>
            <c:ext xmlns:c15="http://schemas.microsoft.com/office/drawing/2012/chart" uri="{CE6537A1-D6FC-4f65-9D91-7224C49458BB}"/>
          </c:extLst>
        </c:dLbl>
      </c:pivotFmt>
      <c:pivotFmt>
        <c:idx val="23"/>
        <c:dLbl>
          <c:idx val="0"/>
          <c:showLegendKey val="0"/>
          <c:showVal val="1"/>
          <c:showCatName val="0"/>
          <c:showSerName val="0"/>
          <c:showPercent val="0"/>
          <c:showBubbleSize val="0"/>
          <c:extLst>
            <c:ext xmlns:c15="http://schemas.microsoft.com/office/drawing/2012/chart" uri="{CE6537A1-D6FC-4f65-9D91-7224C49458BB}"/>
          </c:extLst>
        </c:dLbl>
      </c:pivotFmt>
      <c:pivotFmt>
        <c:idx val="24"/>
        <c:dLbl>
          <c:idx val="0"/>
          <c:showLegendKey val="0"/>
          <c:showVal val="1"/>
          <c:showCatName val="0"/>
          <c:showSerName val="0"/>
          <c:showPercent val="0"/>
          <c:showBubbleSize val="0"/>
          <c:extLst>
            <c:ext xmlns:c15="http://schemas.microsoft.com/office/drawing/2012/chart" uri="{CE6537A1-D6FC-4f65-9D91-7224C49458BB}"/>
          </c:extLst>
        </c:dLbl>
      </c:pivotFmt>
      <c:pivotFmt>
        <c:idx val="25"/>
      </c:pivotFmt>
      <c:pivotFmt>
        <c:idx val="26"/>
      </c:pivotFmt>
      <c:pivotFmt>
        <c:idx val="27"/>
      </c:pivotFmt>
      <c:pivotFmt>
        <c:idx val="28"/>
      </c:pivotFmt>
      <c:pivotFmt>
        <c:idx val="29"/>
      </c:pivotFmt>
      <c:pivotFmt>
        <c:idx val="30"/>
        <c:dLbl>
          <c:idx val="0"/>
          <c:showLegendKey val="0"/>
          <c:showVal val="1"/>
          <c:showCatName val="0"/>
          <c:showSerName val="0"/>
          <c:showPercent val="0"/>
          <c:showBubbleSize val="0"/>
          <c:extLst>
            <c:ext xmlns:c15="http://schemas.microsoft.com/office/drawing/2012/chart" uri="{CE6537A1-D6FC-4f65-9D91-7224C49458BB}"/>
          </c:extLst>
        </c:dLbl>
      </c:pivotFmt>
      <c:pivotFmt>
        <c:idx val="31"/>
        <c:dLbl>
          <c:idx val="0"/>
          <c:showLegendKey val="0"/>
          <c:showVal val="1"/>
          <c:showCatName val="0"/>
          <c:showSerName val="0"/>
          <c:showPercent val="0"/>
          <c:showBubbleSize val="0"/>
          <c:extLst>
            <c:ext xmlns:c15="http://schemas.microsoft.com/office/drawing/2012/chart" uri="{CE6537A1-D6FC-4f65-9D91-7224C49458BB}"/>
          </c:extLst>
        </c:dLbl>
      </c:pivotFmt>
      <c:pivotFmt>
        <c:idx val="32"/>
        <c:dLbl>
          <c:idx val="0"/>
          <c:showLegendKey val="0"/>
          <c:showVal val="1"/>
          <c:showCatName val="0"/>
          <c:showSerName val="0"/>
          <c:showPercent val="0"/>
          <c:showBubbleSize val="0"/>
          <c:extLst>
            <c:ext xmlns:c15="http://schemas.microsoft.com/office/drawing/2012/chart" uri="{CE6537A1-D6FC-4f65-9D91-7224C49458BB}"/>
          </c:extLst>
        </c:dLbl>
      </c:pivotFmt>
      <c:pivotFmt>
        <c:idx val="33"/>
        <c:dLbl>
          <c:idx val="0"/>
          <c:showLegendKey val="0"/>
          <c:showVal val="1"/>
          <c:showCatName val="0"/>
          <c:showSerName val="0"/>
          <c:showPercent val="0"/>
          <c:showBubbleSize val="0"/>
          <c:extLst>
            <c:ext xmlns:c15="http://schemas.microsoft.com/office/drawing/2012/chart" uri="{CE6537A1-D6FC-4f65-9D91-7224C49458BB}"/>
          </c:extLst>
        </c:dLbl>
      </c:pivotFmt>
      <c:pivotFmt>
        <c:idx val="34"/>
        <c:dLbl>
          <c:idx val="0"/>
          <c:showLegendKey val="0"/>
          <c:showVal val="1"/>
          <c:showCatName val="0"/>
          <c:showSerName val="0"/>
          <c:showPercent val="0"/>
          <c:showBubbleSize val="0"/>
          <c:extLst>
            <c:ext xmlns:c15="http://schemas.microsoft.com/office/drawing/2012/chart" uri="{CE6537A1-D6FC-4f65-9D91-7224C49458BB}"/>
          </c:extLst>
        </c:dLbl>
      </c:pivotFmt>
      <c:pivotFmt>
        <c:idx val="35"/>
      </c:pivotFmt>
      <c:pivotFmt>
        <c:idx val="36"/>
      </c:pivotFmt>
      <c:pivotFmt>
        <c:idx val="37"/>
      </c:pivotFmt>
      <c:pivotFmt>
        <c:idx val="38"/>
      </c:pivotFmt>
      <c:pivotFmt>
        <c:idx val="39"/>
      </c:pivotFmt>
      <c:pivotFmt>
        <c:idx val="40"/>
        <c:dLbl>
          <c:idx val="0"/>
          <c:showLegendKey val="0"/>
          <c:showVal val="1"/>
          <c:showCatName val="0"/>
          <c:showSerName val="0"/>
          <c:showPercent val="0"/>
          <c:showBubbleSize val="0"/>
          <c:extLst>
            <c:ext xmlns:c15="http://schemas.microsoft.com/office/drawing/2012/chart" uri="{CE6537A1-D6FC-4f65-9D91-7224C49458BB}"/>
          </c:extLst>
        </c:dLbl>
      </c:pivotFmt>
      <c:pivotFmt>
        <c:idx val="41"/>
        <c:dLbl>
          <c:idx val="0"/>
          <c:showLegendKey val="0"/>
          <c:showVal val="1"/>
          <c:showCatName val="0"/>
          <c:showSerName val="0"/>
          <c:showPercent val="0"/>
          <c:showBubbleSize val="0"/>
          <c:extLst>
            <c:ext xmlns:c15="http://schemas.microsoft.com/office/drawing/2012/chart" uri="{CE6537A1-D6FC-4f65-9D91-7224C49458BB}"/>
          </c:extLst>
        </c:dLbl>
      </c:pivotFmt>
      <c:pivotFmt>
        <c:idx val="42"/>
        <c:dLbl>
          <c:idx val="0"/>
          <c:showLegendKey val="0"/>
          <c:showVal val="1"/>
          <c:showCatName val="0"/>
          <c:showSerName val="0"/>
          <c:showPercent val="0"/>
          <c:showBubbleSize val="0"/>
          <c:extLst>
            <c:ext xmlns:c15="http://schemas.microsoft.com/office/drawing/2012/chart" uri="{CE6537A1-D6FC-4f65-9D91-7224C49458BB}"/>
          </c:extLst>
        </c:dLbl>
      </c:pivotFmt>
      <c:pivotFmt>
        <c:idx val="43"/>
        <c:dLbl>
          <c:idx val="0"/>
          <c:showLegendKey val="0"/>
          <c:showVal val="1"/>
          <c:showCatName val="0"/>
          <c:showSerName val="0"/>
          <c:showPercent val="0"/>
          <c:showBubbleSize val="0"/>
          <c:extLst>
            <c:ext xmlns:c15="http://schemas.microsoft.com/office/drawing/2012/chart" uri="{CE6537A1-D6FC-4f65-9D91-7224C49458BB}"/>
          </c:extLst>
        </c:dLbl>
      </c:pivotFmt>
      <c:pivotFmt>
        <c:idx val="44"/>
        <c:dLbl>
          <c:idx val="0"/>
          <c:showLegendKey val="0"/>
          <c:showVal val="1"/>
          <c:showCatName val="0"/>
          <c:showSerName val="0"/>
          <c:showPercent val="0"/>
          <c:showBubbleSize val="0"/>
          <c:extLst>
            <c:ext xmlns:c15="http://schemas.microsoft.com/office/drawing/2012/chart" uri="{CE6537A1-D6FC-4f65-9D91-7224C49458BB}"/>
          </c:extLst>
        </c:dLbl>
      </c:pivotFmt>
      <c:pivotFmt>
        <c:idx val="45"/>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46"/>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47"/>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48"/>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49"/>
        <c:dLbl>
          <c:idx val="0"/>
          <c:dLblPos val="inEnd"/>
          <c:showLegendKey val="0"/>
          <c:showVal val="1"/>
          <c:showCatName val="0"/>
          <c:showSerName val="0"/>
          <c:showPercent val="0"/>
          <c:showBubbleSize val="0"/>
          <c:extLst>
            <c:ext xmlns:c15="http://schemas.microsoft.com/office/drawing/2012/chart" uri="{CE6537A1-D6FC-4f65-9D91-7224C49458BB}"/>
          </c:extLst>
        </c:dLbl>
      </c:pivotFmt>
      <c:pivotFmt>
        <c:idx val="50"/>
        <c:spPr>
          <a:solidFill>
            <a:schemeClr val="accent2">
              <a:alpha val="70000"/>
            </a:schemeClr>
          </a:solidFill>
          <a:ln>
            <a:noFill/>
          </a:ln>
          <a:effectLst/>
        </c:spPr>
        <c:marker>
          <c:symbol val="circle"/>
          <c:size val="6"/>
          <c:spPr>
            <a:gradFill>
              <a:gsLst>
                <a:gs pos="0">
                  <a:schemeClr val="accent2"/>
                </a:gs>
                <a:gs pos="46000">
                  <a:schemeClr val="accent2"/>
                </a:gs>
                <a:gs pos="100000">
                  <a:schemeClr val="accent2">
                    <a:lumMod val="20000"/>
                    <a:lumOff val="80000"/>
                    <a:alpha val="0"/>
                  </a:schemeClr>
                </a:gs>
              </a:gsLst>
              <a:path path="circle">
                <a:fillToRect l="50000" t="-80000" r="50000" b="180000"/>
              </a:path>
            </a:gradFill>
            <a:ln w="9525" cap="flat" cmpd="sng" algn="ctr">
              <a:solidFill>
                <a:schemeClr val="accent2">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1"/>
        <c:spPr>
          <a:solidFill>
            <a:schemeClr val="accent2">
              <a:alpha val="70000"/>
            </a:schemeClr>
          </a:solidFill>
          <a:ln>
            <a:noFill/>
          </a:ln>
          <a:effectLst/>
        </c:spPr>
        <c:marker>
          <c:symbol val="circle"/>
          <c:size val="6"/>
          <c:spPr>
            <a:gradFill>
              <a:gsLst>
                <a:gs pos="0">
                  <a:schemeClr val="accent4"/>
                </a:gs>
                <a:gs pos="46000">
                  <a:schemeClr val="accent4"/>
                </a:gs>
                <a:gs pos="100000">
                  <a:schemeClr val="accent4">
                    <a:lumMod val="20000"/>
                    <a:lumOff val="80000"/>
                    <a:alpha val="0"/>
                  </a:schemeClr>
                </a:gs>
              </a:gsLst>
              <a:path path="circle">
                <a:fillToRect l="50000" t="-80000" r="50000" b="180000"/>
              </a:path>
            </a:gradFill>
            <a:ln w="9525" cap="flat" cmpd="sng" algn="ctr">
              <a:solidFill>
                <a:schemeClr val="accent4">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2"/>
        <c:spPr>
          <a:solidFill>
            <a:schemeClr val="accent2">
              <a:alpha val="70000"/>
            </a:schemeClr>
          </a:solidFill>
          <a:ln>
            <a:noFill/>
          </a:ln>
          <a:effectLst/>
        </c:spPr>
        <c:marker>
          <c:symbol val="circle"/>
          <c:size val="6"/>
          <c:spPr>
            <a:gradFill>
              <a:gsLst>
                <a:gs pos="0">
                  <a:schemeClr val="accent6"/>
                </a:gs>
                <a:gs pos="46000">
                  <a:schemeClr val="accent6"/>
                </a:gs>
                <a:gs pos="100000">
                  <a:schemeClr val="accent6">
                    <a:lumMod val="20000"/>
                    <a:lumOff val="80000"/>
                    <a:alpha val="0"/>
                  </a:schemeClr>
                </a:gs>
              </a:gsLst>
              <a:path path="circle">
                <a:fillToRect l="50000" t="-80000" r="50000" b="180000"/>
              </a:path>
            </a:gradFill>
            <a:ln w="9525" cap="flat" cmpd="sng" algn="ctr">
              <a:solidFill>
                <a:schemeClr val="accent6">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3"/>
        <c:spPr>
          <a:solidFill>
            <a:schemeClr val="accent2">
              <a:alpha val="70000"/>
            </a:schemeClr>
          </a:solidFill>
          <a:ln>
            <a:noFill/>
          </a:ln>
          <a:effectLst/>
        </c:spPr>
        <c:marker>
          <c:symbol val="circle"/>
          <c:size val="6"/>
          <c:spPr>
            <a:gradFill>
              <a:gsLst>
                <a:gs pos="0">
                  <a:schemeClr val="accent2">
                    <a:lumMod val="60000"/>
                  </a:schemeClr>
                </a:gs>
                <a:gs pos="46000">
                  <a:schemeClr val="accent2">
                    <a:lumMod val="60000"/>
                  </a:schemeClr>
                </a:gs>
                <a:gs pos="100000">
                  <a:schemeClr val="accent2">
                    <a:lumMod val="60000"/>
                    <a:lumMod val="20000"/>
                    <a:lumOff val="80000"/>
                    <a:alpha val="0"/>
                  </a:schemeClr>
                </a:gs>
              </a:gsLst>
              <a:path path="circle">
                <a:fillToRect l="50000" t="-80000" r="50000" b="180000"/>
              </a:path>
            </a:gradFill>
            <a:ln w="9525" cap="flat" cmpd="sng" algn="ctr">
              <a:solidFill>
                <a:schemeClr val="accent2">
                  <a:lumMod val="60000"/>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4"/>
        <c:spPr>
          <a:solidFill>
            <a:schemeClr val="accent2">
              <a:alpha val="70000"/>
            </a:schemeClr>
          </a:solidFill>
          <a:ln>
            <a:noFill/>
          </a:ln>
          <a:effectLst/>
        </c:spPr>
        <c:marker>
          <c:symbol val="circle"/>
          <c:size val="6"/>
          <c:spPr>
            <a:gradFill>
              <a:gsLst>
                <a:gs pos="0">
                  <a:schemeClr val="accent4">
                    <a:lumMod val="60000"/>
                  </a:schemeClr>
                </a:gs>
                <a:gs pos="46000">
                  <a:schemeClr val="accent4">
                    <a:lumMod val="60000"/>
                  </a:schemeClr>
                </a:gs>
                <a:gs pos="100000">
                  <a:schemeClr val="accent4">
                    <a:lumMod val="60000"/>
                    <a:lumMod val="20000"/>
                    <a:lumOff val="80000"/>
                    <a:alpha val="0"/>
                  </a:schemeClr>
                </a:gs>
              </a:gsLst>
              <a:path path="circle">
                <a:fillToRect l="50000" t="-80000" r="50000" b="180000"/>
              </a:path>
            </a:gradFill>
            <a:ln w="9525" cap="flat" cmpd="sng" algn="ctr">
              <a:solidFill>
                <a:schemeClr val="accent4">
                  <a:lumMod val="60000"/>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5"/>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6"/>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7"/>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8"/>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9"/>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0"/>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1"/>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2"/>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3"/>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4"/>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グラフ!$B$62:$B$63</c:f>
              <c:strCache>
                <c:ptCount val="1"/>
                <c:pt idx="0">
                  <c:v>共有化</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グラフ!$A$64:$A$78</c:f>
              <c:strCache>
                <c:ptCount val="14"/>
                <c:pt idx="0">
                  <c:v>その他</c:v>
                </c:pt>
                <c:pt idx="1">
                  <c:v>標準化</c:v>
                </c:pt>
                <c:pt idx="2">
                  <c:v>システム</c:v>
                </c:pt>
                <c:pt idx="3">
                  <c:v>セキュリティ</c:v>
                </c:pt>
                <c:pt idx="4">
                  <c:v>資料作成</c:v>
                </c:pt>
                <c:pt idx="5">
                  <c:v>IT環境</c:v>
                </c:pt>
                <c:pt idx="6">
                  <c:v>引継ぎ</c:v>
                </c:pt>
                <c:pt idx="7">
                  <c:v>紙資料</c:v>
                </c:pt>
                <c:pt idx="8">
                  <c:v>共有</c:v>
                </c:pt>
                <c:pt idx="9">
                  <c:v>業務プロセス</c:v>
                </c:pt>
                <c:pt idx="10">
                  <c:v>稟議・申請・伺い</c:v>
                </c:pt>
                <c:pt idx="11">
                  <c:v>情報検索・調査</c:v>
                </c:pt>
                <c:pt idx="12">
                  <c:v>データ管理</c:v>
                </c:pt>
                <c:pt idx="13">
                  <c:v>情報公開</c:v>
                </c:pt>
              </c:strCache>
            </c:strRef>
          </c:cat>
          <c:val>
            <c:numRef>
              <c:f>グラフ!$B$64:$B$78</c:f>
              <c:numCache>
                <c:formatCode>General</c:formatCode>
                <c:ptCount val="14"/>
                <c:pt idx="1">
                  <c:v>2</c:v>
                </c:pt>
                <c:pt idx="3">
                  <c:v>1</c:v>
                </c:pt>
                <c:pt idx="4">
                  <c:v>1</c:v>
                </c:pt>
                <c:pt idx="5">
                  <c:v>1</c:v>
                </c:pt>
                <c:pt idx="6">
                  <c:v>7</c:v>
                </c:pt>
                <c:pt idx="8">
                  <c:v>8</c:v>
                </c:pt>
                <c:pt idx="9">
                  <c:v>1</c:v>
                </c:pt>
                <c:pt idx="10">
                  <c:v>3</c:v>
                </c:pt>
                <c:pt idx="11">
                  <c:v>3</c:v>
                </c:pt>
                <c:pt idx="12">
                  <c:v>8</c:v>
                </c:pt>
                <c:pt idx="13">
                  <c:v>6</c:v>
                </c:pt>
              </c:numCache>
            </c:numRef>
          </c:val>
          <c:extLst>
            <c:ext xmlns:c16="http://schemas.microsoft.com/office/drawing/2014/chart" uri="{C3380CC4-5D6E-409C-BE32-E72D297353CC}">
              <c16:uniqueId val="{00000000-B61A-4662-94BF-4B0436B1B8F7}"/>
            </c:ext>
          </c:extLst>
        </c:ser>
        <c:ser>
          <c:idx val="1"/>
          <c:order val="1"/>
          <c:tx>
            <c:strRef>
              <c:f>グラフ!$C$62:$C$63</c:f>
              <c:strCache>
                <c:ptCount val="1"/>
                <c:pt idx="0">
                  <c:v>見える化</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グラフ!$A$64:$A$78</c:f>
              <c:strCache>
                <c:ptCount val="14"/>
                <c:pt idx="0">
                  <c:v>その他</c:v>
                </c:pt>
                <c:pt idx="1">
                  <c:v>標準化</c:v>
                </c:pt>
                <c:pt idx="2">
                  <c:v>システム</c:v>
                </c:pt>
                <c:pt idx="3">
                  <c:v>セキュリティ</c:v>
                </c:pt>
                <c:pt idx="4">
                  <c:v>資料作成</c:v>
                </c:pt>
                <c:pt idx="5">
                  <c:v>IT環境</c:v>
                </c:pt>
                <c:pt idx="6">
                  <c:v>引継ぎ</c:v>
                </c:pt>
                <c:pt idx="7">
                  <c:v>紙資料</c:v>
                </c:pt>
                <c:pt idx="8">
                  <c:v>共有</c:v>
                </c:pt>
                <c:pt idx="9">
                  <c:v>業務プロセス</c:v>
                </c:pt>
                <c:pt idx="10">
                  <c:v>稟議・申請・伺い</c:v>
                </c:pt>
                <c:pt idx="11">
                  <c:v>情報検索・調査</c:v>
                </c:pt>
                <c:pt idx="12">
                  <c:v>データ管理</c:v>
                </c:pt>
                <c:pt idx="13">
                  <c:v>情報公開</c:v>
                </c:pt>
              </c:strCache>
            </c:strRef>
          </c:cat>
          <c:val>
            <c:numRef>
              <c:f>グラフ!$C$64:$C$78</c:f>
              <c:numCache>
                <c:formatCode>General</c:formatCode>
                <c:ptCount val="14"/>
                <c:pt idx="1">
                  <c:v>2</c:v>
                </c:pt>
                <c:pt idx="2">
                  <c:v>2</c:v>
                </c:pt>
                <c:pt idx="5">
                  <c:v>2</c:v>
                </c:pt>
                <c:pt idx="6">
                  <c:v>2</c:v>
                </c:pt>
                <c:pt idx="7">
                  <c:v>1</c:v>
                </c:pt>
                <c:pt idx="8">
                  <c:v>2</c:v>
                </c:pt>
                <c:pt idx="9">
                  <c:v>4</c:v>
                </c:pt>
                <c:pt idx="11">
                  <c:v>9</c:v>
                </c:pt>
                <c:pt idx="12">
                  <c:v>5</c:v>
                </c:pt>
                <c:pt idx="13">
                  <c:v>10</c:v>
                </c:pt>
              </c:numCache>
            </c:numRef>
          </c:val>
          <c:extLst>
            <c:ext xmlns:c16="http://schemas.microsoft.com/office/drawing/2014/chart" uri="{C3380CC4-5D6E-409C-BE32-E72D297353CC}">
              <c16:uniqueId val="{00000001-B61A-4662-94BF-4B0436B1B8F7}"/>
            </c:ext>
          </c:extLst>
        </c:ser>
        <c:ser>
          <c:idx val="2"/>
          <c:order val="2"/>
          <c:tx>
            <c:strRef>
              <c:f>グラフ!$D$62:$D$63</c:f>
              <c:strCache>
                <c:ptCount val="1"/>
                <c:pt idx="0">
                  <c:v>自動化</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グラフ!$A$64:$A$78</c:f>
              <c:strCache>
                <c:ptCount val="14"/>
                <c:pt idx="0">
                  <c:v>その他</c:v>
                </c:pt>
                <c:pt idx="1">
                  <c:v>標準化</c:v>
                </c:pt>
                <c:pt idx="2">
                  <c:v>システム</c:v>
                </c:pt>
                <c:pt idx="3">
                  <c:v>セキュリティ</c:v>
                </c:pt>
                <c:pt idx="4">
                  <c:v>資料作成</c:v>
                </c:pt>
                <c:pt idx="5">
                  <c:v>IT環境</c:v>
                </c:pt>
                <c:pt idx="6">
                  <c:v>引継ぎ</c:v>
                </c:pt>
                <c:pt idx="7">
                  <c:v>紙資料</c:v>
                </c:pt>
                <c:pt idx="8">
                  <c:v>共有</c:v>
                </c:pt>
                <c:pt idx="9">
                  <c:v>業務プロセス</c:v>
                </c:pt>
                <c:pt idx="10">
                  <c:v>稟議・申請・伺い</c:v>
                </c:pt>
                <c:pt idx="11">
                  <c:v>情報検索・調査</c:v>
                </c:pt>
                <c:pt idx="12">
                  <c:v>データ管理</c:v>
                </c:pt>
                <c:pt idx="13">
                  <c:v>情報公開</c:v>
                </c:pt>
              </c:strCache>
            </c:strRef>
          </c:cat>
          <c:val>
            <c:numRef>
              <c:f>グラフ!$D$64:$D$78</c:f>
              <c:numCache>
                <c:formatCode>General</c:formatCode>
                <c:ptCount val="14"/>
                <c:pt idx="0">
                  <c:v>1</c:v>
                </c:pt>
                <c:pt idx="2">
                  <c:v>3</c:v>
                </c:pt>
                <c:pt idx="3">
                  <c:v>4</c:v>
                </c:pt>
                <c:pt idx="4">
                  <c:v>6</c:v>
                </c:pt>
                <c:pt idx="5">
                  <c:v>5</c:v>
                </c:pt>
                <c:pt idx="7">
                  <c:v>5</c:v>
                </c:pt>
                <c:pt idx="9">
                  <c:v>3</c:v>
                </c:pt>
                <c:pt idx="10">
                  <c:v>5</c:v>
                </c:pt>
                <c:pt idx="11">
                  <c:v>2</c:v>
                </c:pt>
              </c:numCache>
            </c:numRef>
          </c:val>
          <c:extLst>
            <c:ext xmlns:c16="http://schemas.microsoft.com/office/drawing/2014/chart" uri="{C3380CC4-5D6E-409C-BE32-E72D297353CC}">
              <c16:uniqueId val="{00000002-B61A-4662-94BF-4B0436B1B8F7}"/>
            </c:ext>
          </c:extLst>
        </c:ser>
        <c:ser>
          <c:idx val="3"/>
          <c:order val="3"/>
          <c:tx>
            <c:strRef>
              <c:f>グラフ!$E$62:$E$63</c:f>
              <c:strCache>
                <c:ptCount val="1"/>
                <c:pt idx="0">
                  <c:v>数値化</c:v>
                </c:pt>
              </c:strCache>
            </c:strRef>
          </c:tx>
          <c:spPr>
            <a:solidFill>
              <a:schemeClr val="accent2">
                <a:lumMod val="60000"/>
                <a:alpha val="7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グラフ!$A$64:$A$78</c:f>
              <c:strCache>
                <c:ptCount val="14"/>
                <c:pt idx="0">
                  <c:v>その他</c:v>
                </c:pt>
                <c:pt idx="1">
                  <c:v>標準化</c:v>
                </c:pt>
                <c:pt idx="2">
                  <c:v>システム</c:v>
                </c:pt>
                <c:pt idx="3">
                  <c:v>セキュリティ</c:v>
                </c:pt>
                <c:pt idx="4">
                  <c:v>資料作成</c:v>
                </c:pt>
                <c:pt idx="5">
                  <c:v>IT環境</c:v>
                </c:pt>
                <c:pt idx="6">
                  <c:v>引継ぎ</c:v>
                </c:pt>
                <c:pt idx="7">
                  <c:v>紙資料</c:v>
                </c:pt>
                <c:pt idx="8">
                  <c:v>共有</c:v>
                </c:pt>
                <c:pt idx="9">
                  <c:v>業務プロセス</c:v>
                </c:pt>
                <c:pt idx="10">
                  <c:v>稟議・申請・伺い</c:v>
                </c:pt>
                <c:pt idx="11">
                  <c:v>情報検索・調査</c:v>
                </c:pt>
                <c:pt idx="12">
                  <c:v>データ管理</c:v>
                </c:pt>
                <c:pt idx="13">
                  <c:v>情報公開</c:v>
                </c:pt>
              </c:strCache>
            </c:strRef>
          </c:cat>
          <c:val>
            <c:numRef>
              <c:f>グラフ!$E$64:$E$78</c:f>
              <c:numCache>
                <c:formatCode>General</c:formatCode>
                <c:ptCount val="14"/>
                <c:pt idx="1">
                  <c:v>1</c:v>
                </c:pt>
                <c:pt idx="5">
                  <c:v>1</c:v>
                </c:pt>
                <c:pt idx="6">
                  <c:v>1</c:v>
                </c:pt>
                <c:pt idx="7">
                  <c:v>3</c:v>
                </c:pt>
                <c:pt idx="8">
                  <c:v>1</c:v>
                </c:pt>
                <c:pt idx="9">
                  <c:v>2</c:v>
                </c:pt>
                <c:pt idx="10">
                  <c:v>4</c:v>
                </c:pt>
                <c:pt idx="12">
                  <c:v>1</c:v>
                </c:pt>
                <c:pt idx="13">
                  <c:v>1</c:v>
                </c:pt>
              </c:numCache>
            </c:numRef>
          </c:val>
          <c:extLst>
            <c:ext xmlns:c16="http://schemas.microsoft.com/office/drawing/2014/chart" uri="{C3380CC4-5D6E-409C-BE32-E72D297353CC}">
              <c16:uniqueId val="{00000003-B61A-4662-94BF-4B0436B1B8F7}"/>
            </c:ext>
          </c:extLst>
        </c:ser>
        <c:ser>
          <c:idx val="4"/>
          <c:order val="4"/>
          <c:tx>
            <c:strRef>
              <c:f>グラフ!$F$62:$F$63</c:f>
              <c:strCache>
                <c:ptCount val="1"/>
                <c:pt idx="0">
                  <c:v>その他</c:v>
                </c:pt>
              </c:strCache>
            </c:strRef>
          </c:tx>
          <c:spPr>
            <a:solidFill>
              <a:schemeClr val="accent4">
                <a:lumMod val="60000"/>
                <a:alpha val="7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グラフ!$A$64:$A$78</c:f>
              <c:strCache>
                <c:ptCount val="14"/>
                <c:pt idx="0">
                  <c:v>その他</c:v>
                </c:pt>
                <c:pt idx="1">
                  <c:v>標準化</c:v>
                </c:pt>
                <c:pt idx="2">
                  <c:v>システム</c:v>
                </c:pt>
                <c:pt idx="3">
                  <c:v>セキュリティ</c:v>
                </c:pt>
                <c:pt idx="4">
                  <c:v>資料作成</c:v>
                </c:pt>
                <c:pt idx="5">
                  <c:v>IT環境</c:v>
                </c:pt>
                <c:pt idx="6">
                  <c:v>引継ぎ</c:v>
                </c:pt>
                <c:pt idx="7">
                  <c:v>紙資料</c:v>
                </c:pt>
                <c:pt idx="8">
                  <c:v>共有</c:v>
                </c:pt>
                <c:pt idx="9">
                  <c:v>業務プロセス</c:v>
                </c:pt>
                <c:pt idx="10">
                  <c:v>稟議・申請・伺い</c:v>
                </c:pt>
                <c:pt idx="11">
                  <c:v>情報検索・調査</c:v>
                </c:pt>
                <c:pt idx="12">
                  <c:v>データ管理</c:v>
                </c:pt>
                <c:pt idx="13">
                  <c:v>情報公開</c:v>
                </c:pt>
              </c:strCache>
            </c:strRef>
          </c:cat>
          <c:val>
            <c:numRef>
              <c:f>グラフ!$F$64:$F$78</c:f>
              <c:numCache>
                <c:formatCode>General</c:formatCode>
                <c:ptCount val="14"/>
                <c:pt idx="0">
                  <c:v>1</c:v>
                </c:pt>
                <c:pt idx="4">
                  <c:v>1</c:v>
                </c:pt>
                <c:pt idx="7">
                  <c:v>1</c:v>
                </c:pt>
                <c:pt idx="9">
                  <c:v>2</c:v>
                </c:pt>
              </c:numCache>
            </c:numRef>
          </c:val>
          <c:extLst>
            <c:ext xmlns:c16="http://schemas.microsoft.com/office/drawing/2014/chart" uri="{C3380CC4-5D6E-409C-BE32-E72D297353CC}">
              <c16:uniqueId val="{00000004-B61A-4662-94BF-4B0436B1B8F7}"/>
            </c:ext>
          </c:extLst>
        </c:ser>
        <c:dLbls>
          <c:dLblPos val="ctr"/>
          <c:showLegendKey val="0"/>
          <c:showVal val="1"/>
          <c:showCatName val="0"/>
          <c:showSerName val="0"/>
          <c:showPercent val="0"/>
          <c:showBubbleSize val="0"/>
        </c:dLbls>
        <c:gapWidth val="50"/>
        <c:overlap val="100"/>
        <c:axId val="396047072"/>
        <c:axId val="396045432"/>
      </c:barChart>
      <c:catAx>
        <c:axId val="396047072"/>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396045432"/>
        <c:crosses val="autoZero"/>
        <c:auto val="1"/>
        <c:lblAlgn val="ctr"/>
        <c:lblOffset val="100"/>
        <c:noMultiLvlLbl val="0"/>
      </c:catAx>
      <c:valAx>
        <c:axId val="396045432"/>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39604707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200"/>
      </a:pPr>
      <a:endParaRPr lang="ja-JP"/>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[データ研修抽出課題整理.xlsx]グラフ!ピボットテーブル1</c:name>
    <c:fmtId val="28"/>
  </c:pivotSource>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ja-JP"/>
              <a:t>カテゴリ別件数と影響範囲</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ja-JP"/>
        </a:p>
      </c:txPr>
    </c:title>
    <c:autoTitleDeleted val="0"/>
    <c:pivotFmts>
      <c:pivotFmt>
        <c:idx val="0"/>
        <c:spPr>
          <a:solidFill>
            <a:schemeClr val="accent1"/>
          </a:solidFill>
          <a:ln>
            <a:noFill/>
          </a:ln>
          <a:effectLst/>
        </c:spPr>
        <c:marker>
          <c:symbol val="none"/>
        </c:marker>
      </c:pivotFmt>
      <c:pivotFmt>
        <c:idx val="1"/>
        <c:spPr>
          <a:solidFill>
            <a:schemeClr val="accent1"/>
          </a:solidFill>
          <a:ln w="28575" cap="rnd">
            <a:solidFill>
              <a:schemeClr val="accent1"/>
            </a:solidFill>
            <a:round/>
          </a:ln>
          <a:effectLst/>
        </c:spPr>
        <c:marker>
          <c:symbol val="none"/>
        </c:marker>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6.8853661221775081E-2"/>
          <c:y val="9.3785738824882364E-2"/>
          <c:w val="0.83496455649442758"/>
          <c:h val="0.60208238599343344"/>
        </c:manualLayout>
      </c:layout>
      <c:barChart>
        <c:barDir val="col"/>
        <c:grouping val="clustered"/>
        <c:varyColors val="0"/>
        <c:ser>
          <c:idx val="0"/>
          <c:order val="0"/>
          <c:tx>
            <c:strRef>
              <c:f>グラフ!$B$43</c:f>
              <c:strCache>
                <c:ptCount val="1"/>
                <c:pt idx="0">
                  <c:v>件数</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グラフ!$A$44:$A$57</c:f>
              <c:strCache>
                <c:ptCount val="14"/>
                <c:pt idx="0">
                  <c:v>情報公開</c:v>
                </c:pt>
                <c:pt idx="1">
                  <c:v>データ管理</c:v>
                </c:pt>
                <c:pt idx="2">
                  <c:v>情報検索・調査</c:v>
                </c:pt>
                <c:pt idx="3">
                  <c:v>稟議・申請・伺い</c:v>
                </c:pt>
                <c:pt idx="4">
                  <c:v>業務プロセス</c:v>
                </c:pt>
                <c:pt idx="5">
                  <c:v>共有</c:v>
                </c:pt>
                <c:pt idx="6">
                  <c:v>紙資料</c:v>
                </c:pt>
                <c:pt idx="7">
                  <c:v>引継ぎ</c:v>
                </c:pt>
                <c:pt idx="8">
                  <c:v>IT環境</c:v>
                </c:pt>
                <c:pt idx="9">
                  <c:v>資料作成</c:v>
                </c:pt>
                <c:pt idx="10">
                  <c:v>セキュリティ</c:v>
                </c:pt>
                <c:pt idx="11">
                  <c:v>システム</c:v>
                </c:pt>
                <c:pt idx="12">
                  <c:v>標準化</c:v>
                </c:pt>
                <c:pt idx="13">
                  <c:v>その他</c:v>
                </c:pt>
              </c:strCache>
            </c:strRef>
          </c:cat>
          <c:val>
            <c:numRef>
              <c:f>グラフ!$B$44:$B$57</c:f>
              <c:numCache>
                <c:formatCode>General</c:formatCode>
                <c:ptCount val="14"/>
                <c:pt idx="0">
                  <c:v>17</c:v>
                </c:pt>
                <c:pt idx="1">
                  <c:v>14</c:v>
                </c:pt>
                <c:pt idx="2">
                  <c:v>14</c:v>
                </c:pt>
                <c:pt idx="3">
                  <c:v>12</c:v>
                </c:pt>
                <c:pt idx="4">
                  <c:v>12</c:v>
                </c:pt>
                <c:pt idx="5">
                  <c:v>11</c:v>
                </c:pt>
                <c:pt idx="6">
                  <c:v>10</c:v>
                </c:pt>
                <c:pt idx="7">
                  <c:v>10</c:v>
                </c:pt>
                <c:pt idx="8">
                  <c:v>9</c:v>
                </c:pt>
                <c:pt idx="9">
                  <c:v>8</c:v>
                </c:pt>
                <c:pt idx="10">
                  <c:v>5</c:v>
                </c:pt>
                <c:pt idx="11">
                  <c:v>5</c:v>
                </c:pt>
                <c:pt idx="12">
                  <c:v>5</c:v>
                </c:pt>
                <c:pt idx="13">
                  <c:v>2</c:v>
                </c:pt>
              </c:numCache>
            </c:numRef>
          </c:val>
          <c:extLst>
            <c:ext xmlns:c16="http://schemas.microsoft.com/office/drawing/2014/chart" uri="{C3380CC4-5D6E-409C-BE32-E72D297353CC}">
              <c16:uniqueId val="{00000000-CA55-4C1D-98A8-626717F6E3AA}"/>
            </c:ext>
          </c:extLst>
        </c:ser>
        <c:dLbls>
          <c:dLblPos val="ctr"/>
          <c:showLegendKey val="0"/>
          <c:showVal val="1"/>
          <c:showCatName val="0"/>
          <c:showSerName val="0"/>
          <c:showPercent val="0"/>
          <c:showBubbleSize val="0"/>
        </c:dLbls>
        <c:gapWidth val="219"/>
        <c:overlap val="-27"/>
        <c:axId val="457797648"/>
        <c:axId val="457800600"/>
      </c:barChart>
      <c:lineChart>
        <c:grouping val="standard"/>
        <c:varyColors val="0"/>
        <c:ser>
          <c:idx val="1"/>
          <c:order val="1"/>
          <c:tx>
            <c:strRef>
              <c:f>グラフ!$C$43</c:f>
              <c:strCache>
                <c:ptCount val="1"/>
                <c:pt idx="0">
                  <c:v>影響範囲(平均)</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グラフ!$A$44:$A$57</c:f>
              <c:strCache>
                <c:ptCount val="14"/>
                <c:pt idx="0">
                  <c:v>情報公開</c:v>
                </c:pt>
                <c:pt idx="1">
                  <c:v>データ管理</c:v>
                </c:pt>
                <c:pt idx="2">
                  <c:v>情報検索・調査</c:v>
                </c:pt>
                <c:pt idx="3">
                  <c:v>稟議・申請・伺い</c:v>
                </c:pt>
                <c:pt idx="4">
                  <c:v>業務プロセス</c:v>
                </c:pt>
                <c:pt idx="5">
                  <c:v>共有</c:v>
                </c:pt>
                <c:pt idx="6">
                  <c:v>紙資料</c:v>
                </c:pt>
                <c:pt idx="7">
                  <c:v>引継ぎ</c:v>
                </c:pt>
                <c:pt idx="8">
                  <c:v>IT環境</c:v>
                </c:pt>
                <c:pt idx="9">
                  <c:v>資料作成</c:v>
                </c:pt>
                <c:pt idx="10">
                  <c:v>セキュリティ</c:v>
                </c:pt>
                <c:pt idx="11">
                  <c:v>システム</c:v>
                </c:pt>
                <c:pt idx="12">
                  <c:v>標準化</c:v>
                </c:pt>
                <c:pt idx="13">
                  <c:v>その他</c:v>
                </c:pt>
              </c:strCache>
            </c:strRef>
          </c:cat>
          <c:val>
            <c:numRef>
              <c:f>グラフ!$C$44:$C$57</c:f>
              <c:numCache>
                <c:formatCode>0.00_ </c:formatCode>
                <c:ptCount val="14"/>
                <c:pt idx="0">
                  <c:v>2.4117647058823528</c:v>
                </c:pt>
                <c:pt idx="1">
                  <c:v>3.6428571428571428</c:v>
                </c:pt>
                <c:pt idx="2">
                  <c:v>4</c:v>
                </c:pt>
                <c:pt idx="3">
                  <c:v>4.333333333333333</c:v>
                </c:pt>
                <c:pt idx="4">
                  <c:v>3</c:v>
                </c:pt>
                <c:pt idx="5">
                  <c:v>4.1818181818181817</c:v>
                </c:pt>
                <c:pt idx="6">
                  <c:v>3.5</c:v>
                </c:pt>
                <c:pt idx="7">
                  <c:v>4.8</c:v>
                </c:pt>
                <c:pt idx="8">
                  <c:v>3.5555555555555554</c:v>
                </c:pt>
                <c:pt idx="9">
                  <c:v>4</c:v>
                </c:pt>
                <c:pt idx="10">
                  <c:v>4</c:v>
                </c:pt>
                <c:pt idx="11">
                  <c:v>2.6</c:v>
                </c:pt>
                <c:pt idx="12">
                  <c:v>3.4</c:v>
                </c:pt>
                <c:pt idx="13">
                  <c:v>2</c:v>
                </c:pt>
              </c:numCache>
            </c:numRef>
          </c:val>
          <c:smooth val="0"/>
          <c:extLst>
            <c:ext xmlns:c16="http://schemas.microsoft.com/office/drawing/2014/chart" uri="{C3380CC4-5D6E-409C-BE32-E72D297353CC}">
              <c16:uniqueId val="{00000001-CA55-4C1D-98A8-626717F6E3AA}"/>
            </c:ext>
          </c:extLst>
        </c:ser>
        <c:dLbls>
          <c:dLblPos val="ctr"/>
          <c:showLegendKey val="0"/>
          <c:showVal val="1"/>
          <c:showCatName val="0"/>
          <c:showSerName val="0"/>
          <c:showPercent val="0"/>
          <c:showBubbleSize val="0"/>
        </c:dLbls>
        <c:marker val="1"/>
        <c:smooth val="0"/>
        <c:axId val="457749432"/>
        <c:axId val="457742872"/>
      </c:lineChart>
      <c:catAx>
        <c:axId val="457797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57800600"/>
        <c:crosses val="autoZero"/>
        <c:auto val="1"/>
        <c:lblAlgn val="ctr"/>
        <c:lblOffset val="100"/>
        <c:noMultiLvlLbl val="0"/>
      </c:catAx>
      <c:valAx>
        <c:axId val="45780060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57797648"/>
        <c:crosses val="autoZero"/>
        <c:crossBetween val="between"/>
      </c:valAx>
      <c:valAx>
        <c:axId val="457742872"/>
        <c:scaling>
          <c:orientation val="minMax"/>
        </c:scaling>
        <c:delete val="0"/>
        <c:axPos val="r"/>
        <c:numFmt formatCode="0.00_ "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57749432"/>
        <c:crosses val="max"/>
        <c:crossBetween val="between"/>
      </c:valAx>
      <c:catAx>
        <c:axId val="457749432"/>
        <c:scaling>
          <c:orientation val="minMax"/>
        </c:scaling>
        <c:delete val="1"/>
        <c:axPos val="b"/>
        <c:numFmt formatCode="General" sourceLinked="1"/>
        <c:majorTickMark val="out"/>
        <c:minorTickMark val="none"/>
        <c:tickLblPos val="nextTo"/>
        <c:crossAx val="457742872"/>
        <c:crosses val="autoZero"/>
        <c:auto val="1"/>
        <c:lblAlgn val="ctr"/>
        <c:lblOffset val="100"/>
        <c:noMultiLvlLbl val="0"/>
      </c:catAx>
      <c:spPr>
        <a:noFill/>
        <a:ln>
          <a:noFill/>
        </a:ln>
        <a:effectLst/>
      </c:spPr>
    </c:plotArea>
    <c:legend>
      <c:legendPos val="b"/>
      <c:layout>
        <c:manualLayout>
          <c:xMode val="edge"/>
          <c:yMode val="edge"/>
          <c:x val="0.54213487184199771"/>
          <c:y val="0.92331786606352806"/>
          <c:w val="0.41953664588248463"/>
          <c:h val="5.932246250356534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solidFill>
        <a:srgbClr val="FFFFFF">
          <a:lumMod val="65000"/>
        </a:srgbClr>
      </a:solidFill>
    </a:ln>
    <a:effectLst/>
  </c:spPr>
  <c:txPr>
    <a:bodyPr/>
    <a:lstStyle/>
    <a:p>
      <a:pPr>
        <a:defRPr sz="1200"/>
      </a:pPr>
      <a:endParaRPr lang="ja-JP"/>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[データ研修抽出課題整理.xlsx]グラフ!ピボットテーブル10</c:name>
    <c:fmtId val="13"/>
  </c:pivotSource>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ea"/>
                <a:ea typeface="+mn-ea"/>
                <a:cs typeface="+mn-cs"/>
              </a:defRPr>
            </a:pPr>
            <a:r>
              <a:rPr lang="ja-JP"/>
              <a:t>影響範囲別件数</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ea"/>
              <a:ea typeface="+mn-ea"/>
              <a:cs typeface="+mn-cs"/>
            </a:defRPr>
          </a:pPr>
          <a:endParaRPr lang="ja-JP"/>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グラフ!$B$31</c:f>
              <c:strCache>
                <c:ptCount val="1"/>
                <c:pt idx="0">
                  <c:v>集計</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ea"/>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グラフ!$A$32:$A$37</c:f>
              <c:strCache>
                <c:ptCount val="5"/>
                <c:pt idx="0">
                  <c:v>1</c:v>
                </c:pt>
                <c:pt idx="1">
                  <c:v>2</c:v>
                </c:pt>
                <c:pt idx="2">
                  <c:v>3</c:v>
                </c:pt>
                <c:pt idx="3">
                  <c:v>4</c:v>
                </c:pt>
                <c:pt idx="4">
                  <c:v>5</c:v>
                </c:pt>
              </c:strCache>
            </c:strRef>
          </c:cat>
          <c:val>
            <c:numRef>
              <c:f>グラフ!$B$32:$B$37</c:f>
              <c:numCache>
                <c:formatCode>General</c:formatCode>
                <c:ptCount val="5"/>
                <c:pt idx="0">
                  <c:v>7</c:v>
                </c:pt>
                <c:pt idx="1">
                  <c:v>29</c:v>
                </c:pt>
                <c:pt idx="2">
                  <c:v>14</c:v>
                </c:pt>
                <c:pt idx="3">
                  <c:v>44</c:v>
                </c:pt>
                <c:pt idx="4">
                  <c:v>40</c:v>
                </c:pt>
              </c:numCache>
            </c:numRef>
          </c:val>
          <c:extLst>
            <c:ext xmlns:c16="http://schemas.microsoft.com/office/drawing/2014/chart" uri="{C3380CC4-5D6E-409C-BE32-E72D297353CC}">
              <c16:uniqueId val="{00000000-623E-483C-843C-CE6F6BB5F118}"/>
            </c:ext>
          </c:extLst>
        </c:ser>
        <c:dLbls>
          <c:dLblPos val="ctr"/>
          <c:showLegendKey val="0"/>
          <c:showVal val="1"/>
          <c:showCatName val="0"/>
          <c:showSerName val="0"/>
          <c:showPercent val="0"/>
          <c:showBubbleSize val="0"/>
        </c:dLbls>
        <c:gapWidth val="182"/>
        <c:axId val="353030712"/>
        <c:axId val="353027104"/>
      </c:barChart>
      <c:catAx>
        <c:axId val="353030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ea"/>
                <a:ea typeface="+mn-ea"/>
                <a:cs typeface="+mn-cs"/>
              </a:defRPr>
            </a:pPr>
            <a:endParaRPr lang="ja-JP"/>
          </a:p>
        </c:txPr>
        <c:crossAx val="353027104"/>
        <c:crosses val="autoZero"/>
        <c:auto val="1"/>
        <c:lblAlgn val="ctr"/>
        <c:lblOffset val="100"/>
        <c:noMultiLvlLbl val="0"/>
      </c:catAx>
      <c:valAx>
        <c:axId val="35302710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ea"/>
                <a:ea typeface="+mn-ea"/>
                <a:cs typeface="+mn-cs"/>
              </a:defRPr>
            </a:pPr>
            <a:endParaRPr lang="ja-JP"/>
          </a:p>
        </c:txPr>
        <c:crossAx val="353030712"/>
        <c:crosses val="autoZero"/>
        <c:crossBetween val="between"/>
      </c:valAx>
      <c:spPr>
        <a:noFill/>
        <a:ln>
          <a:noFill/>
        </a:ln>
        <a:effectLst/>
      </c:spPr>
    </c:plotArea>
    <c:plotVisOnly val="1"/>
    <c:dispBlanksAs val="gap"/>
    <c:showDLblsOverMax val="0"/>
  </c:chart>
  <c:spPr>
    <a:noFill/>
    <a:ln>
      <a:solidFill>
        <a:srgbClr val="FFFFFF">
          <a:lumMod val="65000"/>
        </a:srgbClr>
      </a:solidFill>
    </a:ln>
    <a:effectLst/>
  </c:spPr>
  <c:txPr>
    <a:bodyPr/>
    <a:lstStyle/>
    <a:p>
      <a:pPr>
        <a:defRPr sz="1400">
          <a:latin typeface="+mn-ea"/>
          <a:ea typeface="+mn-ea"/>
        </a:defRPr>
      </a:pPr>
      <a:endParaRPr lang="ja-JP"/>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[データ研修抽出課題整理.xlsx]グラフ!ピボットテーブル5</c:name>
    <c:fmtId val="11"/>
  </c:pivotSource>
  <c:chart>
    <c:autoTitleDeleted val="1"/>
    <c:pivotFmts>
      <c:pivotFmt>
        <c:idx val="0"/>
        <c:dLbl>
          <c:idx val="0"/>
          <c:showLegendKey val="0"/>
          <c:showVal val="1"/>
          <c:showCatName val="0"/>
          <c:showSerName val="0"/>
          <c:showPercent val="0"/>
          <c:showBubbleSize val="0"/>
          <c:extLst>
            <c:ext xmlns:c15="http://schemas.microsoft.com/office/drawing/2012/chart" uri="{CE6537A1-D6FC-4f65-9D91-7224C49458BB}"/>
          </c:extLst>
        </c:dLbl>
      </c:pivotFmt>
      <c:pivotFmt>
        <c:idx val="1"/>
        <c:dLbl>
          <c:idx val="0"/>
          <c:showLegendKey val="0"/>
          <c:showVal val="1"/>
          <c:showCatName val="0"/>
          <c:showSerName val="0"/>
          <c:showPercent val="0"/>
          <c:showBubbleSize val="0"/>
          <c:extLst>
            <c:ext xmlns:c15="http://schemas.microsoft.com/office/drawing/2012/chart" uri="{CE6537A1-D6FC-4f65-9D91-7224C49458BB}"/>
          </c:extLst>
        </c:dLbl>
      </c:pivotFmt>
      <c:pivotFmt>
        <c:idx val="2"/>
        <c:dLbl>
          <c:idx val="0"/>
          <c:showLegendKey val="0"/>
          <c:showVal val="1"/>
          <c:showCatName val="0"/>
          <c:showSerName val="0"/>
          <c:showPercent val="0"/>
          <c:showBubbleSize val="0"/>
          <c:extLst>
            <c:ext xmlns:c15="http://schemas.microsoft.com/office/drawing/2012/chart" uri="{CE6537A1-D6FC-4f65-9D91-7224C49458BB}"/>
          </c:extLst>
        </c:dLbl>
      </c:pivotFmt>
      <c:pivotFmt>
        <c:idx val="3"/>
        <c:dLbl>
          <c:idx val="0"/>
          <c:showLegendKey val="0"/>
          <c:showVal val="1"/>
          <c:showCatName val="0"/>
          <c:showSerName val="0"/>
          <c:showPercent val="0"/>
          <c:showBubbleSize val="0"/>
          <c:extLst>
            <c:ext xmlns:c15="http://schemas.microsoft.com/office/drawing/2012/chart" uri="{CE6537A1-D6FC-4f65-9D91-7224C49458BB}"/>
          </c:extLst>
        </c:dLbl>
      </c:pivotFmt>
      <c:pivotFmt>
        <c:idx val="4"/>
        <c:dLbl>
          <c:idx val="0"/>
          <c:showLegendKey val="0"/>
          <c:showVal val="1"/>
          <c:showCatName val="0"/>
          <c:showSerName val="0"/>
          <c:showPercent val="0"/>
          <c:showBubbleSize val="0"/>
          <c:extLst>
            <c:ext xmlns:c15="http://schemas.microsoft.com/office/drawing/2012/chart" uri="{CE6537A1-D6FC-4f65-9D91-7224C49458BB}"/>
          </c:extLst>
        </c:dLbl>
      </c:pivotFmt>
      <c:pivotFmt>
        <c:idx val="5"/>
        <c:dLbl>
          <c:idx val="0"/>
          <c:showLegendKey val="0"/>
          <c:showVal val="1"/>
          <c:showCatName val="0"/>
          <c:showSerName val="0"/>
          <c:showPercent val="0"/>
          <c:showBubbleSize val="0"/>
          <c:extLst>
            <c:ext xmlns:c15="http://schemas.microsoft.com/office/drawing/2012/chart" uri="{CE6537A1-D6FC-4f65-9D91-7224C49458BB}"/>
          </c:extLst>
        </c:dLbl>
      </c:pivotFmt>
      <c:pivotFmt>
        <c:idx val="6"/>
        <c:dLbl>
          <c:idx val="0"/>
          <c:showLegendKey val="0"/>
          <c:showVal val="1"/>
          <c:showCatName val="0"/>
          <c:showSerName val="0"/>
          <c:showPercent val="0"/>
          <c:showBubbleSize val="0"/>
          <c:extLst>
            <c:ext xmlns:c15="http://schemas.microsoft.com/office/drawing/2012/chart" uri="{CE6537A1-D6FC-4f65-9D91-7224C49458BB}"/>
          </c:extLst>
        </c:dLbl>
      </c:pivotFmt>
      <c:pivotFmt>
        <c:idx val="7"/>
        <c:dLbl>
          <c:idx val="0"/>
          <c:showLegendKey val="0"/>
          <c:showVal val="1"/>
          <c:showCatName val="0"/>
          <c:showSerName val="0"/>
          <c:showPercent val="0"/>
          <c:showBubbleSize val="0"/>
          <c:extLst>
            <c:ext xmlns:c15="http://schemas.microsoft.com/office/drawing/2012/chart" uri="{CE6537A1-D6FC-4f65-9D91-7224C49458BB}"/>
          </c:extLst>
        </c:dLbl>
      </c:pivotFmt>
      <c:pivotFmt>
        <c:idx val="8"/>
        <c:dLbl>
          <c:idx val="0"/>
          <c:showLegendKey val="0"/>
          <c:showVal val="1"/>
          <c:showCatName val="0"/>
          <c:showSerName val="0"/>
          <c:showPercent val="0"/>
          <c:showBubbleSize val="0"/>
          <c:extLst>
            <c:ext xmlns:c15="http://schemas.microsoft.com/office/drawing/2012/chart" uri="{CE6537A1-D6FC-4f65-9D91-7224C49458BB}"/>
          </c:extLst>
        </c:dLbl>
      </c:pivotFmt>
      <c:pivotFmt>
        <c:idx val="9"/>
        <c:dLbl>
          <c:idx val="0"/>
          <c:showLegendKey val="0"/>
          <c:showVal val="1"/>
          <c:showCatName val="0"/>
          <c:showSerName val="0"/>
          <c:showPercent val="0"/>
          <c:showBubbleSize val="0"/>
          <c:extLst>
            <c:ext xmlns:c15="http://schemas.microsoft.com/office/drawing/2012/chart" uri="{CE6537A1-D6FC-4f65-9D91-7224C49458BB}"/>
          </c:extLst>
        </c:dLbl>
      </c:pivotFmt>
      <c:pivotFmt>
        <c:idx val="10"/>
        <c:dLbl>
          <c:idx val="0"/>
          <c:showLegendKey val="0"/>
          <c:showVal val="1"/>
          <c:showCatName val="0"/>
          <c:showSerName val="0"/>
          <c:showPercent val="0"/>
          <c:showBubbleSize val="0"/>
          <c:extLst>
            <c:ext xmlns:c15="http://schemas.microsoft.com/office/drawing/2012/chart" uri="{CE6537A1-D6FC-4f65-9D91-7224C49458BB}"/>
          </c:extLst>
        </c:dLbl>
      </c:pivotFmt>
      <c:pivotFmt>
        <c:idx val="11"/>
        <c:dLbl>
          <c:idx val="0"/>
          <c:showLegendKey val="0"/>
          <c:showVal val="1"/>
          <c:showCatName val="0"/>
          <c:showSerName val="0"/>
          <c:showPercent val="0"/>
          <c:showBubbleSize val="0"/>
          <c:extLst>
            <c:ext xmlns:c15="http://schemas.microsoft.com/office/drawing/2012/chart" uri="{CE6537A1-D6FC-4f65-9D91-7224C49458BB}"/>
          </c:extLst>
        </c:dLbl>
      </c:pivotFmt>
      <c:pivotFmt>
        <c:idx val="12"/>
        <c:dLbl>
          <c:idx val="0"/>
          <c:showLegendKey val="0"/>
          <c:showVal val="1"/>
          <c:showCatName val="0"/>
          <c:showSerName val="0"/>
          <c:showPercent val="0"/>
          <c:showBubbleSize val="0"/>
          <c:extLst>
            <c:ext xmlns:c15="http://schemas.microsoft.com/office/drawing/2012/chart" uri="{CE6537A1-D6FC-4f65-9D91-7224C49458BB}"/>
          </c:extLst>
        </c:dLbl>
      </c:pivotFmt>
      <c:pivotFmt>
        <c:idx val="13"/>
        <c:dLbl>
          <c:idx val="0"/>
          <c:showLegendKey val="0"/>
          <c:showVal val="1"/>
          <c:showCatName val="0"/>
          <c:showSerName val="0"/>
          <c:showPercent val="0"/>
          <c:showBubbleSize val="0"/>
          <c:extLst>
            <c:ext xmlns:c15="http://schemas.microsoft.com/office/drawing/2012/chart" uri="{CE6537A1-D6FC-4f65-9D91-7224C49458BB}"/>
          </c:extLst>
        </c:dLbl>
      </c:pivotFmt>
      <c:pivotFmt>
        <c:idx val="14"/>
        <c:dLbl>
          <c:idx val="0"/>
          <c:showLegendKey val="0"/>
          <c:showVal val="1"/>
          <c:showCatName val="0"/>
          <c:showSerName val="0"/>
          <c:showPercent val="0"/>
          <c:showBubbleSize val="0"/>
          <c:extLst>
            <c:ext xmlns:c15="http://schemas.microsoft.com/office/drawing/2012/chart" uri="{CE6537A1-D6FC-4f65-9D91-7224C49458BB}"/>
          </c:extLst>
        </c:dLbl>
      </c:pivotFmt>
      <c:pivotFmt>
        <c:idx val="15"/>
        <c:dLbl>
          <c:idx val="0"/>
          <c:showLegendKey val="0"/>
          <c:showVal val="1"/>
          <c:showCatName val="0"/>
          <c:showSerName val="0"/>
          <c:showPercent val="0"/>
          <c:showBubbleSize val="0"/>
          <c:extLst>
            <c:ext xmlns:c15="http://schemas.microsoft.com/office/drawing/2012/chart" uri="{CE6537A1-D6FC-4f65-9D91-7224C49458BB}"/>
          </c:extLst>
        </c:dLbl>
      </c:pivotFmt>
      <c:pivotFmt>
        <c:idx val="16"/>
        <c:dLbl>
          <c:idx val="0"/>
          <c:showLegendKey val="0"/>
          <c:showVal val="1"/>
          <c:showCatName val="0"/>
          <c:showSerName val="0"/>
          <c:showPercent val="0"/>
          <c:showBubbleSize val="0"/>
          <c:extLst>
            <c:ext xmlns:c15="http://schemas.microsoft.com/office/drawing/2012/chart" uri="{CE6537A1-D6FC-4f65-9D91-7224C49458BB}"/>
          </c:extLst>
        </c:dLbl>
      </c:pivotFmt>
      <c:pivotFmt>
        <c:idx val="17"/>
        <c:dLbl>
          <c:idx val="0"/>
          <c:showLegendKey val="0"/>
          <c:showVal val="1"/>
          <c:showCatName val="0"/>
          <c:showSerName val="0"/>
          <c:showPercent val="0"/>
          <c:showBubbleSize val="0"/>
          <c:extLst>
            <c:ext xmlns:c15="http://schemas.microsoft.com/office/drawing/2012/chart" uri="{CE6537A1-D6FC-4f65-9D91-7224C49458BB}"/>
          </c:extLst>
        </c:dLbl>
      </c:pivotFmt>
      <c:pivotFmt>
        <c:idx val="18"/>
        <c:dLbl>
          <c:idx val="0"/>
          <c:showLegendKey val="0"/>
          <c:showVal val="1"/>
          <c:showCatName val="0"/>
          <c:showSerName val="0"/>
          <c:showPercent val="0"/>
          <c:showBubbleSize val="0"/>
          <c:extLst>
            <c:ext xmlns:c15="http://schemas.microsoft.com/office/drawing/2012/chart" uri="{CE6537A1-D6FC-4f65-9D91-7224C49458BB}"/>
          </c:extLst>
        </c:dLbl>
      </c:pivotFmt>
      <c:pivotFmt>
        <c:idx val="19"/>
        <c:dLbl>
          <c:idx val="0"/>
          <c:showLegendKey val="0"/>
          <c:showVal val="1"/>
          <c:showCatName val="0"/>
          <c:showSerName val="0"/>
          <c:showPercent val="0"/>
          <c:showBubbleSize val="0"/>
          <c:extLst>
            <c:ext xmlns:c15="http://schemas.microsoft.com/office/drawing/2012/chart" uri="{CE6537A1-D6FC-4f65-9D91-7224C49458BB}"/>
          </c:extLst>
        </c:dLbl>
      </c:pivotFmt>
      <c:pivotFmt>
        <c:idx val="20"/>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21"/>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22"/>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23"/>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24"/>
        <c:dLbl>
          <c:idx val="0"/>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chemeClr val="accent2">
              <a:alpha val="70000"/>
            </a:schemeClr>
          </a:solidFill>
          <a:ln>
            <a:noFill/>
          </a:ln>
          <a:effectLst/>
        </c:spPr>
        <c:marker>
          <c:symbol val="circle"/>
          <c:size val="6"/>
          <c:spPr>
            <a:gradFill>
              <a:gsLst>
                <a:gs pos="0">
                  <a:schemeClr val="accent2"/>
                </a:gs>
                <a:gs pos="46000">
                  <a:schemeClr val="accent2"/>
                </a:gs>
                <a:gs pos="100000">
                  <a:schemeClr val="accent2">
                    <a:lumMod val="20000"/>
                    <a:lumOff val="80000"/>
                    <a:alpha val="0"/>
                  </a:schemeClr>
                </a:gs>
              </a:gsLst>
              <a:path path="circle">
                <a:fillToRect l="50000" t="-80000" r="50000" b="180000"/>
              </a:path>
            </a:gradFill>
            <a:ln w="9525" cap="flat" cmpd="sng" algn="ctr">
              <a:solidFill>
                <a:schemeClr val="accent2">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2">
              <a:alpha val="70000"/>
            </a:schemeClr>
          </a:solidFill>
          <a:ln>
            <a:noFill/>
          </a:ln>
          <a:effectLst/>
        </c:spPr>
        <c:marker>
          <c:symbol val="circle"/>
          <c:size val="6"/>
          <c:spPr>
            <a:gradFill>
              <a:gsLst>
                <a:gs pos="0">
                  <a:schemeClr val="accent4"/>
                </a:gs>
                <a:gs pos="46000">
                  <a:schemeClr val="accent4"/>
                </a:gs>
                <a:gs pos="100000">
                  <a:schemeClr val="accent4">
                    <a:lumMod val="20000"/>
                    <a:lumOff val="80000"/>
                    <a:alpha val="0"/>
                  </a:schemeClr>
                </a:gs>
              </a:gsLst>
              <a:path path="circle">
                <a:fillToRect l="50000" t="-80000" r="50000" b="180000"/>
              </a:path>
            </a:gradFill>
            <a:ln w="9525" cap="flat" cmpd="sng" algn="ctr">
              <a:solidFill>
                <a:schemeClr val="accent4">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7"/>
        <c:spPr>
          <a:solidFill>
            <a:schemeClr val="accent2">
              <a:alpha val="70000"/>
            </a:schemeClr>
          </a:solidFill>
          <a:ln>
            <a:noFill/>
          </a:ln>
          <a:effectLst/>
        </c:spPr>
        <c:marker>
          <c:symbol val="circle"/>
          <c:size val="6"/>
          <c:spPr>
            <a:gradFill>
              <a:gsLst>
                <a:gs pos="0">
                  <a:schemeClr val="accent6"/>
                </a:gs>
                <a:gs pos="46000">
                  <a:schemeClr val="accent6"/>
                </a:gs>
                <a:gs pos="100000">
                  <a:schemeClr val="accent6">
                    <a:lumMod val="20000"/>
                    <a:lumOff val="80000"/>
                    <a:alpha val="0"/>
                  </a:schemeClr>
                </a:gs>
              </a:gsLst>
              <a:path path="circle">
                <a:fillToRect l="50000" t="-80000" r="50000" b="180000"/>
              </a:path>
            </a:gradFill>
            <a:ln w="9525" cap="flat" cmpd="sng" algn="ctr">
              <a:solidFill>
                <a:schemeClr val="accent6">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8"/>
        <c:spPr>
          <a:solidFill>
            <a:schemeClr val="accent2">
              <a:alpha val="70000"/>
            </a:schemeClr>
          </a:solidFill>
          <a:ln>
            <a:noFill/>
          </a:ln>
          <a:effectLst/>
        </c:spPr>
        <c:marker>
          <c:symbol val="circle"/>
          <c:size val="6"/>
          <c:spPr>
            <a:gradFill>
              <a:gsLst>
                <a:gs pos="0">
                  <a:schemeClr val="accent2">
                    <a:lumMod val="60000"/>
                  </a:schemeClr>
                </a:gs>
                <a:gs pos="46000">
                  <a:schemeClr val="accent2">
                    <a:lumMod val="60000"/>
                  </a:schemeClr>
                </a:gs>
                <a:gs pos="100000">
                  <a:schemeClr val="accent2">
                    <a:lumMod val="60000"/>
                    <a:lumMod val="20000"/>
                    <a:lumOff val="80000"/>
                    <a:alpha val="0"/>
                  </a:schemeClr>
                </a:gs>
              </a:gsLst>
              <a:path path="circle">
                <a:fillToRect l="50000" t="-80000" r="50000" b="180000"/>
              </a:path>
            </a:gradFill>
            <a:ln w="9525" cap="flat" cmpd="sng" algn="ctr">
              <a:solidFill>
                <a:schemeClr val="accent2">
                  <a:lumMod val="60000"/>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accent2">
              <a:alpha val="70000"/>
            </a:schemeClr>
          </a:solidFill>
          <a:ln>
            <a:noFill/>
          </a:ln>
          <a:effectLst/>
        </c:spPr>
        <c:marker>
          <c:symbol val="circle"/>
          <c:size val="6"/>
          <c:spPr>
            <a:gradFill>
              <a:gsLst>
                <a:gs pos="0">
                  <a:schemeClr val="accent4">
                    <a:lumMod val="60000"/>
                  </a:schemeClr>
                </a:gs>
                <a:gs pos="46000">
                  <a:schemeClr val="accent4">
                    <a:lumMod val="60000"/>
                  </a:schemeClr>
                </a:gs>
                <a:gs pos="100000">
                  <a:schemeClr val="accent4">
                    <a:lumMod val="60000"/>
                    <a:lumMod val="20000"/>
                    <a:lumOff val="80000"/>
                    <a:alpha val="0"/>
                  </a:schemeClr>
                </a:gs>
              </a:gsLst>
              <a:path path="circle">
                <a:fillToRect l="50000" t="-80000" r="50000" b="180000"/>
              </a:path>
            </a:gradFill>
            <a:ln w="9525" cap="flat" cmpd="sng" algn="ctr">
              <a:solidFill>
                <a:schemeClr val="accent4">
                  <a:lumMod val="60000"/>
                  <a:shade val="95000"/>
                </a:schemeClr>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2"/>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3"/>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7"/>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8"/>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9"/>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グラフ!$B$82:$B$83</c:f>
              <c:strCache>
                <c:ptCount val="1"/>
                <c:pt idx="0">
                  <c:v>共有化</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グラフ!$A$84:$A$98</c:f>
              <c:strCache>
                <c:ptCount val="14"/>
                <c:pt idx="0">
                  <c:v>その他</c:v>
                </c:pt>
                <c:pt idx="1">
                  <c:v>標準化</c:v>
                </c:pt>
                <c:pt idx="2">
                  <c:v>システム</c:v>
                </c:pt>
                <c:pt idx="3">
                  <c:v>セキュリティ</c:v>
                </c:pt>
                <c:pt idx="4">
                  <c:v>資料作成</c:v>
                </c:pt>
                <c:pt idx="5">
                  <c:v>IT環境</c:v>
                </c:pt>
                <c:pt idx="6">
                  <c:v>引継ぎ</c:v>
                </c:pt>
                <c:pt idx="7">
                  <c:v>紙資料</c:v>
                </c:pt>
                <c:pt idx="8">
                  <c:v>共有</c:v>
                </c:pt>
                <c:pt idx="9">
                  <c:v>業務プロセス</c:v>
                </c:pt>
                <c:pt idx="10">
                  <c:v>稟議・申請・伺い</c:v>
                </c:pt>
                <c:pt idx="11">
                  <c:v>情報検索・調査</c:v>
                </c:pt>
                <c:pt idx="12">
                  <c:v>データ管理</c:v>
                </c:pt>
                <c:pt idx="13">
                  <c:v>情報公開</c:v>
                </c:pt>
              </c:strCache>
            </c:strRef>
          </c:cat>
          <c:val>
            <c:numRef>
              <c:f>グラフ!$B$84:$B$98</c:f>
              <c:numCache>
                <c:formatCode>0.00_ </c:formatCode>
                <c:ptCount val="14"/>
                <c:pt idx="1">
                  <c:v>2.5</c:v>
                </c:pt>
                <c:pt idx="3">
                  <c:v>4</c:v>
                </c:pt>
                <c:pt idx="4">
                  <c:v>4</c:v>
                </c:pt>
                <c:pt idx="5">
                  <c:v>3</c:v>
                </c:pt>
                <c:pt idx="6">
                  <c:v>4.7142857142857144</c:v>
                </c:pt>
                <c:pt idx="8">
                  <c:v>4.25</c:v>
                </c:pt>
                <c:pt idx="9">
                  <c:v>2</c:v>
                </c:pt>
                <c:pt idx="10">
                  <c:v>4</c:v>
                </c:pt>
                <c:pt idx="11">
                  <c:v>2.6666666666666665</c:v>
                </c:pt>
                <c:pt idx="12">
                  <c:v>3.875</c:v>
                </c:pt>
                <c:pt idx="13">
                  <c:v>2.3333333333333335</c:v>
                </c:pt>
              </c:numCache>
            </c:numRef>
          </c:val>
          <c:extLst>
            <c:ext xmlns:c16="http://schemas.microsoft.com/office/drawing/2014/chart" uri="{C3380CC4-5D6E-409C-BE32-E72D297353CC}">
              <c16:uniqueId val="{00000000-F31D-43D0-9584-BFCEEA2F0079}"/>
            </c:ext>
          </c:extLst>
        </c:ser>
        <c:ser>
          <c:idx val="1"/>
          <c:order val="1"/>
          <c:tx>
            <c:strRef>
              <c:f>グラフ!$C$82:$C$83</c:f>
              <c:strCache>
                <c:ptCount val="1"/>
                <c:pt idx="0">
                  <c:v>見える化</c:v>
                </c:pt>
              </c:strCache>
            </c:strRef>
          </c:tx>
          <c:spPr>
            <a:solidFill>
              <a:schemeClr val="accent4">
                <a:alpha val="70000"/>
              </a:schemeClr>
            </a:solidFill>
            <a:ln>
              <a:noFill/>
            </a:ln>
            <a:effectLst/>
          </c:spPr>
          <c:invertIfNegative val="0"/>
          <c:dLbls>
            <c:dLbl>
              <c:idx val="6"/>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2-A8D8-4BE7-AC04-9E9F1D0E40BE}"/>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グラフ!$A$84:$A$98</c:f>
              <c:strCache>
                <c:ptCount val="14"/>
                <c:pt idx="0">
                  <c:v>その他</c:v>
                </c:pt>
                <c:pt idx="1">
                  <c:v>標準化</c:v>
                </c:pt>
                <c:pt idx="2">
                  <c:v>システム</c:v>
                </c:pt>
                <c:pt idx="3">
                  <c:v>セキュリティ</c:v>
                </c:pt>
                <c:pt idx="4">
                  <c:v>資料作成</c:v>
                </c:pt>
                <c:pt idx="5">
                  <c:v>IT環境</c:v>
                </c:pt>
                <c:pt idx="6">
                  <c:v>引継ぎ</c:v>
                </c:pt>
                <c:pt idx="7">
                  <c:v>紙資料</c:v>
                </c:pt>
                <c:pt idx="8">
                  <c:v>共有</c:v>
                </c:pt>
                <c:pt idx="9">
                  <c:v>業務プロセス</c:v>
                </c:pt>
                <c:pt idx="10">
                  <c:v>稟議・申請・伺い</c:v>
                </c:pt>
                <c:pt idx="11">
                  <c:v>情報検索・調査</c:v>
                </c:pt>
                <c:pt idx="12">
                  <c:v>データ管理</c:v>
                </c:pt>
                <c:pt idx="13">
                  <c:v>情報公開</c:v>
                </c:pt>
              </c:strCache>
            </c:strRef>
          </c:cat>
          <c:val>
            <c:numRef>
              <c:f>グラフ!$C$84:$C$98</c:f>
              <c:numCache>
                <c:formatCode>0.00_ </c:formatCode>
                <c:ptCount val="14"/>
                <c:pt idx="1">
                  <c:v>3.5</c:v>
                </c:pt>
                <c:pt idx="2">
                  <c:v>3</c:v>
                </c:pt>
                <c:pt idx="5">
                  <c:v>4</c:v>
                </c:pt>
                <c:pt idx="6">
                  <c:v>5</c:v>
                </c:pt>
                <c:pt idx="7">
                  <c:v>4</c:v>
                </c:pt>
                <c:pt idx="8">
                  <c:v>3.5</c:v>
                </c:pt>
                <c:pt idx="9">
                  <c:v>3</c:v>
                </c:pt>
                <c:pt idx="11">
                  <c:v>4.333333333333333</c:v>
                </c:pt>
                <c:pt idx="12">
                  <c:v>3.2</c:v>
                </c:pt>
                <c:pt idx="13">
                  <c:v>2.4</c:v>
                </c:pt>
              </c:numCache>
            </c:numRef>
          </c:val>
          <c:extLst>
            <c:ext xmlns:c16="http://schemas.microsoft.com/office/drawing/2014/chart" uri="{C3380CC4-5D6E-409C-BE32-E72D297353CC}">
              <c16:uniqueId val="{00000001-F31D-43D0-9584-BFCEEA2F0079}"/>
            </c:ext>
          </c:extLst>
        </c:ser>
        <c:ser>
          <c:idx val="2"/>
          <c:order val="2"/>
          <c:tx>
            <c:strRef>
              <c:f>グラフ!$D$82:$D$83</c:f>
              <c:strCache>
                <c:ptCount val="1"/>
                <c:pt idx="0">
                  <c:v>自動化</c:v>
                </c:pt>
              </c:strCache>
            </c:strRef>
          </c:tx>
          <c:spPr>
            <a:solidFill>
              <a:schemeClr val="accent6">
                <a:alpha val="70000"/>
              </a:schemeClr>
            </a:solidFill>
            <a:ln>
              <a:noFill/>
            </a:ln>
            <a:effectLst/>
          </c:spPr>
          <c:invertIfNegative val="0"/>
          <c:dLbls>
            <c:dLbl>
              <c:idx val="1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0-A8D8-4BE7-AC04-9E9F1D0E40BE}"/>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グラフ!$A$84:$A$98</c:f>
              <c:strCache>
                <c:ptCount val="14"/>
                <c:pt idx="0">
                  <c:v>その他</c:v>
                </c:pt>
                <c:pt idx="1">
                  <c:v>標準化</c:v>
                </c:pt>
                <c:pt idx="2">
                  <c:v>システム</c:v>
                </c:pt>
                <c:pt idx="3">
                  <c:v>セキュリティ</c:v>
                </c:pt>
                <c:pt idx="4">
                  <c:v>資料作成</c:v>
                </c:pt>
                <c:pt idx="5">
                  <c:v>IT環境</c:v>
                </c:pt>
                <c:pt idx="6">
                  <c:v>引継ぎ</c:v>
                </c:pt>
                <c:pt idx="7">
                  <c:v>紙資料</c:v>
                </c:pt>
                <c:pt idx="8">
                  <c:v>共有</c:v>
                </c:pt>
                <c:pt idx="9">
                  <c:v>業務プロセス</c:v>
                </c:pt>
                <c:pt idx="10">
                  <c:v>稟議・申請・伺い</c:v>
                </c:pt>
                <c:pt idx="11">
                  <c:v>情報検索・調査</c:v>
                </c:pt>
                <c:pt idx="12">
                  <c:v>データ管理</c:v>
                </c:pt>
                <c:pt idx="13">
                  <c:v>情報公開</c:v>
                </c:pt>
              </c:strCache>
            </c:strRef>
          </c:cat>
          <c:val>
            <c:numRef>
              <c:f>グラフ!$D$84:$D$98</c:f>
              <c:numCache>
                <c:formatCode>General</c:formatCode>
                <c:ptCount val="14"/>
                <c:pt idx="0" formatCode="0.00_ ">
                  <c:v>3</c:v>
                </c:pt>
                <c:pt idx="2" formatCode="0.00_ ">
                  <c:v>2.3333333333333335</c:v>
                </c:pt>
                <c:pt idx="3" formatCode="0.00_ ">
                  <c:v>4</c:v>
                </c:pt>
                <c:pt idx="4" formatCode="0.00_ ">
                  <c:v>4.333333333333333</c:v>
                </c:pt>
                <c:pt idx="5" formatCode="0.00_ ">
                  <c:v>4</c:v>
                </c:pt>
                <c:pt idx="7" formatCode="0.00_ ">
                  <c:v>4.2</c:v>
                </c:pt>
                <c:pt idx="9" formatCode="0.00_ ">
                  <c:v>3.3333333333333335</c:v>
                </c:pt>
                <c:pt idx="10" formatCode="0.00_ ">
                  <c:v>4.5999999999999996</c:v>
                </c:pt>
                <c:pt idx="11" formatCode="0.00_ ">
                  <c:v>4.5</c:v>
                </c:pt>
              </c:numCache>
            </c:numRef>
          </c:val>
          <c:extLst>
            <c:ext xmlns:c16="http://schemas.microsoft.com/office/drawing/2014/chart" uri="{C3380CC4-5D6E-409C-BE32-E72D297353CC}">
              <c16:uniqueId val="{00000002-F31D-43D0-9584-BFCEEA2F0079}"/>
            </c:ext>
          </c:extLst>
        </c:ser>
        <c:ser>
          <c:idx val="3"/>
          <c:order val="3"/>
          <c:tx>
            <c:strRef>
              <c:f>グラフ!$E$82:$E$83</c:f>
              <c:strCache>
                <c:ptCount val="1"/>
                <c:pt idx="0">
                  <c:v>数値化</c:v>
                </c:pt>
              </c:strCache>
            </c:strRef>
          </c:tx>
          <c:spPr>
            <a:solidFill>
              <a:schemeClr val="accent2">
                <a:lumMod val="60000"/>
                <a:alpha val="70000"/>
              </a:schemeClr>
            </a:solidFill>
            <a:ln>
              <a:noFill/>
            </a:ln>
            <a:effectLst/>
          </c:spPr>
          <c:invertIfNegative val="0"/>
          <c:dLbls>
            <c:dLbl>
              <c:idx val="6"/>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3-A8D8-4BE7-AC04-9E9F1D0E40BE}"/>
                </c:ext>
              </c:extLst>
            </c:dLbl>
            <c:dLbl>
              <c:idx val="8"/>
              <c:layout/>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fld id="{3BC06B91-6D34-4BAC-B7EF-868FE28C1DF0}" type="VALUE">
                      <a:rPr lang="en-US" altLang="ja-JP" sz="1400" b="1">
                        <a:solidFill>
                          <a:schemeClr val="tx1"/>
                        </a:solidFill>
                      </a:rPr>
                      <a:pPr>
                        <a:defRPr sz="1400">
                          <a:solidFill>
                            <a:schemeClr val="tx1"/>
                          </a:solidFill>
                        </a:defRPr>
                      </a:pPr>
                      <a:t>[値]</a:t>
                    </a:fld>
                    <a:endParaRPr lang="ja-JP" altLang="en-US"/>
                  </a:p>
                </c:rich>
              </c:tx>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A8D8-4BE7-AC04-9E9F1D0E40BE}"/>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グラフ!$A$84:$A$98</c:f>
              <c:strCache>
                <c:ptCount val="14"/>
                <c:pt idx="0">
                  <c:v>その他</c:v>
                </c:pt>
                <c:pt idx="1">
                  <c:v>標準化</c:v>
                </c:pt>
                <c:pt idx="2">
                  <c:v>システム</c:v>
                </c:pt>
                <c:pt idx="3">
                  <c:v>セキュリティ</c:v>
                </c:pt>
                <c:pt idx="4">
                  <c:v>資料作成</c:v>
                </c:pt>
                <c:pt idx="5">
                  <c:v>IT環境</c:v>
                </c:pt>
                <c:pt idx="6">
                  <c:v>引継ぎ</c:v>
                </c:pt>
                <c:pt idx="7">
                  <c:v>紙資料</c:v>
                </c:pt>
                <c:pt idx="8">
                  <c:v>共有</c:v>
                </c:pt>
                <c:pt idx="9">
                  <c:v>業務プロセス</c:v>
                </c:pt>
                <c:pt idx="10">
                  <c:v>稟議・申請・伺い</c:v>
                </c:pt>
                <c:pt idx="11">
                  <c:v>情報検索・調査</c:v>
                </c:pt>
                <c:pt idx="12">
                  <c:v>データ管理</c:v>
                </c:pt>
                <c:pt idx="13">
                  <c:v>情報公開</c:v>
                </c:pt>
              </c:strCache>
            </c:strRef>
          </c:cat>
          <c:val>
            <c:numRef>
              <c:f>グラフ!$E$84:$E$98</c:f>
              <c:numCache>
                <c:formatCode>0.00_ </c:formatCode>
                <c:ptCount val="14"/>
                <c:pt idx="1">
                  <c:v>5</c:v>
                </c:pt>
                <c:pt idx="5">
                  <c:v>1</c:v>
                </c:pt>
                <c:pt idx="6">
                  <c:v>5</c:v>
                </c:pt>
                <c:pt idx="7">
                  <c:v>3</c:v>
                </c:pt>
                <c:pt idx="8">
                  <c:v>5</c:v>
                </c:pt>
                <c:pt idx="9">
                  <c:v>4</c:v>
                </c:pt>
                <c:pt idx="10">
                  <c:v>4.25</c:v>
                </c:pt>
                <c:pt idx="12">
                  <c:v>4</c:v>
                </c:pt>
                <c:pt idx="13">
                  <c:v>3</c:v>
                </c:pt>
              </c:numCache>
            </c:numRef>
          </c:val>
          <c:extLst>
            <c:ext xmlns:c16="http://schemas.microsoft.com/office/drawing/2014/chart" uri="{C3380CC4-5D6E-409C-BE32-E72D297353CC}">
              <c16:uniqueId val="{00000003-F31D-43D0-9584-BFCEEA2F0079}"/>
            </c:ext>
          </c:extLst>
        </c:ser>
        <c:ser>
          <c:idx val="4"/>
          <c:order val="4"/>
          <c:tx>
            <c:strRef>
              <c:f>グラフ!$F$82:$F$83</c:f>
              <c:strCache>
                <c:ptCount val="1"/>
                <c:pt idx="0">
                  <c:v>その他</c:v>
                </c:pt>
              </c:strCache>
            </c:strRef>
          </c:tx>
          <c:spPr>
            <a:solidFill>
              <a:schemeClr val="accent4">
                <a:lumMod val="60000"/>
                <a:alpha val="7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グラフ!$A$84:$A$98</c:f>
              <c:strCache>
                <c:ptCount val="14"/>
                <c:pt idx="0">
                  <c:v>その他</c:v>
                </c:pt>
                <c:pt idx="1">
                  <c:v>標準化</c:v>
                </c:pt>
                <c:pt idx="2">
                  <c:v>システム</c:v>
                </c:pt>
                <c:pt idx="3">
                  <c:v>セキュリティ</c:v>
                </c:pt>
                <c:pt idx="4">
                  <c:v>資料作成</c:v>
                </c:pt>
                <c:pt idx="5">
                  <c:v>IT環境</c:v>
                </c:pt>
                <c:pt idx="6">
                  <c:v>引継ぎ</c:v>
                </c:pt>
                <c:pt idx="7">
                  <c:v>紙資料</c:v>
                </c:pt>
                <c:pt idx="8">
                  <c:v>共有</c:v>
                </c:pt>
                <c:pt idx="9">
                  <c:v>業務プロセス</c:v>
                </c:pt>
                <c:pt idx="10">
                  <c:v>稟議・申請・伺い</c:v>
                </c:pt>
                <c:pt idx="11">
                  <c:v>情報検索・調査</c:v>
                </c:pt>
                <c:pt idx="12">
                  <c:v>データ管理</c:v>
                </c:pt>
                <c:pt idx="13">
                  <c:v>情報公開</c:v>
                </c:pt>
              </c:strCache>
            </c:strRef>
          </c:cat>
          <c:val>
            <c:numRef>
              <c:f>グラフ!$F$84:$F$98</c:f>
              <c:numCache>
                <c:formatCode>General</c:formatCode>
                <c:ptCount val="14"/>
                <c:pt idx="0" formatCode="0.00_ ">
                  <c:v>1</c:v>
                </c:pt>
                <c:pt idx="4" formatCode="0.00_ ">
                  <c:v>2</c:v>
                </c:pt>
                <c:pt idx="7" formatCode="0.00_ ">
                  <c:v>1</c:v>
                </c:pt>
                <c:pt idx="9" formatCode="0.00_ ">
                  <c:v>2</c:v>
                </c:pt>
              </c:numCache>
            </c:numRef>
          </c:val>
          <c:extLst>
            <c:ext xmlns:c16="http://schemas.microsoft.com/office/drawing/2014/chart" uri="{C3380CC4-5D6E-409C-BE32-E72D297353CC}">
              <c16:uniqueId val="{00000004-F31D-43D0-9584-BFCEEA2F0079}"/>
            </c:ext>
          </c:extLst>
        </c:ser>
        <c:dLbls>
          <c:dLblPos val="ctr"/>
          <c:showLegendKey val="0"/>
          <c:showVal val="1"/>
          <c:showCatName val="0"/>
          <c:showSerName val="0"/>
          <c:showPercent val="0"/>
          <c:showBubbleSize val="0"/>
        </c:dLbls>
        <c:gapWidth val="50"/>
        <c:overlap val="100"/>
        <c:axId val="610688352"/>
        <c:axId val="610700816"/>
      </c:barChart>
      <c:catAx>
        <c:axId val="610688352"/>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610700816"/>
        <c:crosses val="autoZero"/>
        <c:auto val="1"/>
        <c:lblAlgn val="ctr"/>
        <c:lblOffset val="100"/>
        <c:noMultiLvlLbl val="0"/>
      </c:catAx>
      <c:valAx>
        <c:axId val="610700816"/>
        <c:scaling>
          <c:orientation val="minMax"/>
        </c:scaling>
        <c:delete val="0"/>
        <c:axPos val="b"/>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61068835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200"/>
      </a:pPr>
      <a:endParaRPr lang="ja-JP"/>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sz="1400" b="1"/>
              <a:t>設問別点数（平均）</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stacked"/>
        <c:varyColors val="0"/>
        <c:ser>
          <c:idx val="0"/>
          <c:order val="0"/>
          <c:tx>
            <c:strRef>
              <c:f>'アンケートデータ(比較)'!$H$19</c:f>
              <c:strCache>
                <c:ptCount val="1"/>
                <c:pt idx="0">
                  <c:v>1回目平均</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'アンケートデータ(比較)'!$I$18:$P$18</c:f>
              <c:strCache>
                <c:ptCount val="8"/>
                <c:pt idx="0">
                  <c:v>Q1</c:v>
                </c:pt>
                <c:pt idx="1">
                  <c:v>Q2</c:v>
                </c:pt>
                <c:pt idx="2">
                  <c:v>Q3</c:v>
                </c:pt>
                <c:pt idx="3">
                  <c:v>Q4</c:v>
                </c:pt>
                <c:pt idx="4">
                  <c:v>Q5</c:v>
                </c:pt>
                <c:pt idx="5">
                  <c:v>Q6</c:v>
                </c:pt>
                <c:pt idx="6">
                  <c:v>Q7</c:v>
                </c:pt>
                <c:pt idx="7">
                  <c:v>Q8</c:v>
                </c:pt>
              </c:strCache>
            </c:strRef>
          </c:cat>
          <c:val>
            <c:numRef>
              <c:f>'アンケートデータ(比較)'!$I$19:$P$19</c:f>
              <c:numCache>
                <c:formatCode>0.0</c:formatCode>
                <c:ptCount val="8"/>
                <c:pt idx="0">
                  <c:v>4.9285714285714288</c:v>
                </c:pt>
                <c:pt idx="1">
                  <c:v>4.5</c:v>
                </c:pt>
                <c:pt idx="2">
                  <c:v>4.0714285714285712</c:v>
                </c:pt>
                <c:pt idx="3">
                  <c:v>4.1428571428571432</c:v>
                </c:pt>
                <c:pt idx="4">
                  <c:v>4.2142857142857144</c:v>
                </c:pt>
                <c:pt idx="5">
                  <c:v>4.2142857142857144</c:v>
                </c:pt>
                <c:pt idx="6">
                  <c:v>4.8571428571428568</c:v>
                </c:pt>
                <c:pt idx="7">
                  <c:v>4.5714285714285712</c:v>
                </c:pt>
              </c:numCache>
            </c:numRef>
          </c:val>
          <c:extLst>
            <c:ext xmlns:c16="http://schemas.microsoft.com/office/drawing/2014/chart" uri="{C3380CC4-5D6E-409C-BE32-E72D297353CC}">
              <c16:uniqueId val="{00000000-F14E-4BA9-8382-426BBE836274}"/>
            </c:ext>
          </c:extLst>
        </c:ser>
        <c:ser>
          <c:idx val="1"/>
          <c:order val="1"/>
          <c:tx>
            <c:strRef>
              <c:f>'アンケートデータ(比較)'!$H$20</c:f>
              <c:strCache>
                <c:ptCount val="1"/>
                <c:pt idx="0">
                  <c:v>2回目増分</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'アンケートデータ(比較)'!$I$18:$P$18</c:f>
              <c:strCache>
                <c:ptCount val="8"/>
                <c:pt idx="0">
                  <c:v>Q1</c:v>
                </c:pt>
                <c:pt idx="1">
                  <c:v>Q2</c:v>
                </c:pt>
                <c:pt idx="2">
                  <c:v>Q3</c:v>
                </c:pt>
                <c:pt idx="3">
                  <c:v>Q4</c:v>
                </c:pt>
                <c:pt idx="4">
                  <c:v>Q5</c:v>
                </c:pt>
                <c:pt idx="5">
                  <c:v>Q6</c:v>
                </c:pt>
                <c:pt idx="6">
                  <c:v>Q7</c:v>
                </c:pt>
                <c:pt idx="7">
                  <c:v>Q8</c:v>
                </c:pt>
              </c:strCache>
            </c:strRef>
          </c:cat>
          <c:val>
            <c:numRef>
              <c:f>'アンケートデータ(比較)'!$I$20:$P$20</c:f>
              <c:numCache>
                <c:formatCode>0.0</c:formatCode>
                <c:ptCount val="8"/>
                <c:pt idx="0">
                  <c:v>0.64285714285714235</c:v>
                </c:pt>
                <c:pt idx="1">
                  <c:v>0.64285714285714324</c:v>
                </c:pt>
                <c:pt idx="2">
                  <c:v>0.35714285714285765</c:v>
                </c:pt>
                <c:pt idx="3">
                  <c:v>0.57142857142857117</c:v>
                </c:pt>
                <c:pt idx="4">
                  <c:v>0.64285714285714235</c:v>
                </c:pt>
                <c:pt idx="5">
                  <c:v>0.5</c:v>
                </c:pt>
                <c:pt idx="6">
                  <c:v>0.28571428571428648</c:v>
                </c:pt>
                <c:pt idx="7">
                  <c:v>0.71428571428571441</c:v>
                </c:pt>
              </c:numCache>
            </c:numRef>
          </c:val>
          <c:extLst>
            <c:ext xmlns:c16="http://schemas.microsoft.com/office/drawing/2014/chart" uri="{C3380CC4-5D6E-409C-BE32-E72D297353CC}">
              <c16:uniqueId val="{00000001-F14E-4BA9-8382-426BBE836274}"/>
            </c:ext>
          </c:extLst>
        </c:ser>
        <c:dLbls>
          <c:dLblPos val="ctr"/>
          <c:showLegendKey val="0"/>
          <c:showVal val="1"/>
          <c:showCatName val="0"/>
          <c:showSerName val="0"/>
          <c:showPercent val="0"/>
          <c:showBubbleSize val="0"/>
        </c:dLbls>
        <c:gapWidth val="150"/>
        <c:overlap val="100"/>
        <c:axId val="675571128"/>
        <c:axId val="675570800"/>
      </c:barChart>
      <c:catAx>
        <c:axId val="675571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75570800"/>
        <c:crosses val="autoZero"/>
        <c:auto val="1"/>
        <c:lblAlgn val="ctr"/>
        <c:lblOffset val="100"/>
        <c:noMultiLvlLbl val="0"/>
      </c:catAx>
      <c:valAx>
        <c:axId val="67557080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755711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solidFill>
        <a:srgbClr val="FFFFFF">
          <a:lumMod val="65000"/>
        </a:srgbClr>
      </a:solidFill>
    </a:ln>
    <a:effectLst/>
  </c:spPr>
  <c:txPr>
    <a:bodyPr/>
    <a:lstStyle/>
    <a:p>
      <a:pPr>
        <a:defRPr sz="1400"/>
      </a:pPr>
      <a:endParaRPr lang="ja-JP"/>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ja-JP" sz="1400" b="1" dirty="0"/>
              <a:t>設問別点数の変化</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'アンケートデータ(比較)'!$H$14</c:f>
              <c:strCache>
                <c:ptCount val="1"/>
                <c:pt idx="0">
                  <c:v>上昇</c:v>
                </c:pt>
              </c:strCache>
            </c:strRef>
          </c:tx>
          <c:spPr>
            <a:solidFill>
              <a:srgbClr val="76161B">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'アンケートデータ(比較)'!$I$13:$P$13</c:f>
              <c:strCache>
                <c:ptCount val="8"/>
                <c:pt idx="0">
                  <c:v>Q1</c:v>
                </c:pt>
                <c:pt idx="1">
                  <c:v>Q2</c:v>
                </c:pt>
                <c:pt idx="2">
                  <c:v>Q3</c:v>
                </c:pt>
                <c:pt idx="3">
                  <c:v>Q4</c:v>
                </c:pt>
                <c:pt idx="4">
                  <c:v>Q5</c:v>
                </c:pt>
                <c:pt idx="5">
                  <c:v>Q6</c:v>
                </c:pt>
                <c:pt idx="6">
                  <c:v>Q7</c:v>
                </c:pt>
                <c:pt idx="7">
                  <c:v>Q8</c:v>
                </c:pt>
              </c:strCache>
            </c:strRef>
          </c:cat>
          <c:val>
            <c:numRef>
              <c:f>'アンケートデータ(比較)'!$I$14:$P$14</c:f>
              <c:numCache>
                <c:formatCode>General</c:formatCode>
                <c:ptCount val="8"/>
                <c:pt idx="0">
                  <c:v>5</c:v>
                </c:pt>
                <c:pt idx="1">
                  <c:v>5</c:v>
                </c:pt>
                <c:pt idx="2">
                  <c:v>3</c:v>
                </c:pt>
                <c:pt idx="3">
                  <c:v>3</c:v>
                </c:pt>
                <c:pt idx="4">
                  <c:v>3</c:v>
                </c:pt>
                <c:pt idx="5">
                  <c:v>2</c:v>
                </c:pt>
                <c:pt idx="6">
                  <c:v>3</c:v>
                </c:pt>
                <c:pt idx="7">
                  <c:v>4</c:v>
                </c:pt>
              </c:numCache>
            </c:numRef>
          </c:val>
          <c:extLst>
            <c:ext xmlns:c16="http://schemas.microsoft.com/office/drawing/2014/chart" uri="{C3380CC4-5D6E-409C-BE32-E72D297353CC}">
              <c16:uniqueId val="{00000000-E3B7-49F6-A952-5193C459D337}"/>
            </c:ext>
          </c:extLst>
        </c:ser>
        <c:ser>
          <c:idx val="1"/>
          <c:order val="1"/>
          <c:tx>
            <c:strRef>
              <c:f>'アンケートデータ(比較)'!$H$15</c:f>
              <c:strCache>
                <c:ptCount val="1"/>
                <c:pt idx="0">
                  <c:v>維持</c:v>
                </c:pt>
              </c:strCache>
            </c:strRef>
          </c:tx>
          <c:spPr>
            <a:solidFill>
              <a:srgbClr val="203315">
                <a:lumMod val="50000"/>
                <a:lumOff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'アンケートデータ(比較)'!$I$13:$P$13</c:f>
              <c:strCache>
                <c:ptCount val="8"/>
                <c:pt idx="0">
                  <c:v>Q1</c:v>
                </c:pt>
                <c:pt idx="1">
                  <c:v>Q2</c:v>
                </c:pt>
                <c:pt idx="2">
                  <c:v>Q3</c:v>
                </c:pt>
                <c:pt idx="3">
                  <c:v>Q4</c:v>
                </c:pt>
                <c:pt idx="4">
                  <c:v>Q5</c:v>
                </c:pt>
                <c:pt idx="5">
                  <c:v>Q6</c:v>
                </c:pt>
                <c:pt idx="6">
                  <c:v>Q7</c:v>
                </c:pt>
                <c:pt idx="7">
                  <c:v>Q8</c:v>
                </c:pt>
              </c:strCache>
            </c:strRef>
          </c:cat>
          <c:val>
            <c:numRef>
              <c:f>'アンケートデータ(比較)'!$I$15:$P$15</c:f>
              <c:numCache>
                <c:formatCode>General</c:formatCode>
                <c:ptCount val="8"/>
                <c:pt idx="0">
                  <c:v>2</c:v>
                </c:pt>
                <c:pt idx="1">
                  <c:v>2</c:v>
                </c:pt>
                <c:pt idx="2">
                  <c:v>2</c:v>
                </c:pt>
                <c:pt idx="3">
                  <c:v>3</c:v>
                </c:pt>
                <c:pt idx="4">
                  <c:v>3</c:v>
                </c:pt>
                <c:pt idx="5">
                  <c:v>3</c:v>
                </c:pt>
                <c:pt idx="6">
                  <c:v>4</c:v>
                </c:pt>
                <c:pt idx="7">
                  <c:v>3</c:v>
                </c:pt>
              </c:numCache>
            </c:numRef>
          </c:val>
          <c:extLst>
            <c:ext xmlns:c16="http://schemas.microsoft.com/office/drawing/2014/chart" uri="{C3380CC4-5D6E-409C-BE32-E72D297353CC}">
              <c16:uniqueId val="{00000001-E3B7-49F6-A952-5193C459D337}"/>
            </c:ext>
          </c:extLst>
        </c:ser>
        <c:ser>
          <c:idx val="2"/>
          <c:order val="2"/>
          <c:tx>
            <c:strRef>
              <c:f>'アンケートデータ(比較)'!$H$16</c:f>
              <c:strCache>
                <c:ptCount val="1"/>
                <c:pt idx="0">
                  <c:v>下降</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'アンケートデータ(比較)'!$I$13:$P$13</c:f>
              <c:strCache>
                <c:ptCount val="8"/>
                <c:pt idx="0">
                  <c:v>Q1</c:v>
                </c:pt>
                <c:pt idx="1">
                  <c:v>Q2</c:v>
                </c:pt>
                <c:pt idx="2">
                  <c:v>Q3</c:v>
                </c:pt>
                <c:pt idx="3">
                  <c:v>Q4</c:v>
                </c:pt>
                <c:pt idx="4">
                  <c:v>Q5</c:v>
                </c:pt>
                <c:pt idx="5">
                  <c:v>Q6</c:v>
                </c:pt>
                <c:pt idx="6">
                  <c:v>Q7</c:v>
                </c:pt>
                <c:pt idx="7">
                  <c:v>Q8</c:v>
                </c:pt>
              </c:strCache>
            </c:strRef>
          </c:cat>
          <c:val>
            <c:numRef>
              <c:f>'アンケートデータ(比較)'!$I$16:$P$16</c:f>
              <c:numCache>
                <c:formatCode>General</c:formatCode>
                <c:ptCount val="8"/>
                <c:pt idx="0">
                  <c:v>0</c:v>
                </c:pt>
                <c:pt idx="1">
                  <c:v>0</c:v>
                </c:pt>
                <c:pt idx="2">
                  <c:v>2</c:v>
                </c:pt>
                <c:pt idx="3">
                  <c:v>1</c:v>
                </c:pt>
                <c:pt idx="4">
                  <c:v>1</c:v>
                </c:pt>
                <c:pt idx="5">
                  <c:v>2</c:v>
                </c:pt>
                <c:pt idx="6">
                  <c:v>0</c:v>
                </c:pt>
                <c:pt idx="7">
                  <c:v>0</c:v>
                </c:pt>
              </c:numCache>
            </c:numRef>
          </c:val>
          <c:extLst>
            <c:ext xmlns:c16="http://schemas.microsoft.com/office/drawing/2014/chart" uri="{C3380CC4-5D6E-409C-BE32-E72D297353CC}">
              <c16:uniqueId val="{00000002-E3B7-49F6-A952-5193C459D337}"/>
            </c:ext>
          </c:extLst>
        </c:ser>
        <c:dLbls>
          <c:dLblPos val="ctr"/>
          <c:showLegendKey val="0"/>
          <c:showVal val="1"/>
          <c:showCatName val="0"/>
          <c:showSerName val="0"/>
          <c:showPercent val="0"/>
          <c:showBubbleSize val="0"/>
        </c:dLbls>
        <c:gapWidth val="219"/>
        <c:overlap val="-27"/>
        <c:axId val="684103024"/>
        <c:axId val="684103352"/>
      </c:barChart>
      <c:catAx>
        <c:axId val="68410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84103352"/>
        <c:crosses val="autoZero"/>
        <c:auto val="1"/>
        <c:lblAlgn val="ctr"/>
        <c:lblOffset val="100"/>
        <c:noMultiLvlLbl val="0"/>
      </c:catAx>
      <c:valAx>
        <c:axId val="68410335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6841030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solidFill>
        <a:srgbClr val="FFFFFF">
          <a:lumMod val="65000"/>
        </a:srgbClr>
      </a:solidFill>
    </a:ln>
    <a:effectLst/>
  </c:spPr>
  <c:txPr>
    <a:bodyPr/>
    <a:lstStyle/>
    <a:p>
      <a:pPr>
        <a:defRPr sz="1400"/>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50375" cy="497367"/>
          </a:xfrm>
          <a:prstGeom prst="rect">
            <a:avLst/>
          </a:prstGeom>
        </p:spPr>
        <p:txBody>
          <a:bodyPr vert="horz" lIns="92221" tIns="46111" rIns="92221" bIns="46111" rtlCol="0"/>
          <a:lstStyle>
            <a:lvl1pPr algn="l" eaLnBrk="1" fontAlgn="auto" hangingPunct="1">
              <a:spcBef>
                <a:spcPts val="0"/>
              </a:spcBef>
              <a:spcAft>
                <a:spcPts val="0"/>
              </a:spcAft>
              <a:defRPr sz="1200">
                <a:latin typeface="+mn-lt"/>
                <a:ea typeface="メイリオ" panose="020B0604030504040204" pitchFamily="50" charset="-128"/>
                <a:cs typeface="+mn-cs"/>
              </a:defRPr>
            </a:lvl1pPr>
          </a:lstStyle>
          <a:p>
            <a:pPr>
              <a:defRPr/>
            </a:pPr>
            <a:endParaRPr lang="ja-JP" altLang="en-US"/>
          </a:p>
        </p:txBody>
      </p:sp>
      <p:sp>
        <p:nvSpPr>
          <p:cNvPr id="3" name="日付プレースホルダー 2"/>
          <p:cNvSpPr>
            <a:spLocks noGrp="1"/>
          </p:cNvSpPr>
          <p:nvPr>
            <p:ph type="dt" sz="quarter" idx="1"/>
          </p:nvPr>
        </p:nvSpPr>
        <p:spPr>
          <a:xfrm>
            <a:off x="3855221" y="1"/>
            <a:ext cx="2950374" cy="497367"/>
          </a:xfrm>
          <a:prstGeom prst="rect">
            <a:avLst/>
          </a:prstGeom>
        </p:spPr>
        <p:txBody>
          <a:bodyPr vert="horz" lIns="92221" tIns="46111" rIns="92221" bIns="46111" rtlCol="0"/>
          <a:lstStyle>
            <a:lvl1pPr algn="r" eaLnBrk="1" fontAlgn="auto" hangingPunct="1">
              <a:spcBef>
                <a:spcPts val="0"/>
              </a:spcBef>
              <a:spcAft>
                <a:spcPts val="0"/>
              </a:spcAft>
              <a:defRPr sz="1200">
                <a:latin typeface="+mn-lt"/>
                <a:ea typeface="メイリオ" panose="020B0604030504040204" pitchFamily="50" charset="-128"/>
                <a:cs typeface="+mn-cs"/>
              </a:defRPr>
            </a:lvl1pPr>
          </a:lstStyle>
          <a:p>
            <a:pPr>
              <a:defRPr/>
            </a:pPr>
            <a:fld id="{EEF706B3-9FE7-4D54-8AD9-631CCA6E65D8}" type="datetimeFigureOut">
              <a:rPr lang="ja-JP" altLang="en-US"/>
              <a:pPr>
                <a:defRPr/>
              </a:pPr>
              <a:t>2020/2/17</a:t>
            </a:fld>
            <a:endParaRPr lang="ja-JP" altLang="en-US" dirty="0"/>
          </a:p>
        </p:txBody>
      </p:sp>
      <p:sp>
        <p:nvSpPr>
          <p:cNvPr id="4" name="フッター プレースホルダー 3"/>
          <p:cNvSpPr>
            <a:spLocks noGrp="1"/>
          </p:cNvSpPr>
          <p:nvPr>
            <p:ph type="ftr" sz="quarter" idx="2"/>
          </p:nvPr>
        </p:nvSpPr>
        <p:spPr>
          <a:xfrm>
            <a:off x="1" y="9440372"/>
            <a:ext cx="2950375" cy="497366"/>
          </a:xfrm>
          <a:prstGeom prst="rect">
            <a:avLst/>
          </a:prstGeom>
        </p:spPr>
        <p:txBody>
          <a:bodyPr vert="horz" lIns="92221" tIns="46111" rIns="92221" bIns="46111" rtlCol="0" anchor="b"/>
          <a:lstStyle>
            <a:lvl1pPr algn="l" eaLnBrk="1" fontAlgn="auto" hangingPunct="1">
              <a:spcBef>
                <a:spcPts val="0"/>
              </a:spcBef>
              <a:spcAft>
                <a:spcPts val="0"/>
              </a:spcAft>
              <a:defRPr sz="1200">
                <a:latin typeface="+mn-lt"/>
                <a:ea typeface="メイリオ" panose="020B0604030504040204" pitchFamily="50" charset="-128"/>
                <a:cs typeface="+mn-cs"/>
              </a:defRPr>
            </a:lvl1pPr>
          </a:lstStyle>
          <a:p>
            <a:pPr>
              <a:defRPr/>
            </a:pPr>
            <a:endParaRPr lang="ja-JP" altLang="en-US"/>
          </a:p>
        </p:txBody>
      </p:sp>
      <p:sp>
        <p:nvSpPr>
          <p:cNvPr id="5" name="スライド番号プレースホルダー 4"/>
          <p:cNvSpPr>
            <a:spLocks noGrp="1"/>
          </p:cNvSpPr>
          <p:nvPr>
            <p:ph type="sldNum" sz="quarter" idx="3"/>
          </p:nvPr>
        </p:nvSpPr>
        <p:spPr>
          <a:xfrm>
            <a:off x="3855221" y="9440372"/>
            <a:ext cx="2950374" cy="497366"/>
          </a:xfrm>
          <a:prstGeom prst="rect">
            <a:avLst/>
          </a:prstGeom>
        </p:spPr>
        <p:txBody>
          <a:bodyPr vert="horz" wrap="square" lIns="92221" tIns="46111" rIns="92221" bIns="46111" numCol="1" anchor="b" anchorCtr="0" compatLnSpc="1">
            <a:prstTxWarp prst="textNoShape">
              <a:avLst/>
            </a:prstTxWarp>
          </a:bodyPr>
          <a:lstStyle>
            <a:lvl1pPr algn="r" eaLnBrk="1" hangingPunct="1">
              <a:defRPr sz="1200">
                <a:latin typeface="Calibri" panose="020F0502020204030204" pitchFamily="34" charset="0"/>
                <a:cs typeface="メイリオ" panose="020B0604030504040204" pitchFamily="50" charset="-128"/>
              </a:defRPr>
            </a:lvl1pPr>
          </a:lstStyle>
          <a:p>
            <a:pPr>
              <a:defRPr/>
            </a:pPr>
            <a:fld id="{AC632CD3-B396-4555-AD69-8CFC9B7F66A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日付プレースホルダー 2"/>
          <p:cNvSpPr>
            <a:spLocks noGrp="1"/>
          </p:cNvSpPr>
          <p:nvPr>
            <p:ph type="dt" idx="1"/>
          </p:nvPr>
        </p:nvSpPr>
        <p:spPr>
          <a:xfrm>
            <a:off x="3855221" y="0"/>
            <a:ext cx="2950374" cy="287865"/>
          </a:xfrm>
          <a:prstGeom prst="rect">
            <a:avLst/>
          </a:prstGeom>
        </p:spPr>
        <p:txBody>
          <a:bodyPr vert="horz" lIns="92221" tIns="46111" rIns="92221" bIns="46111" rtlCol="0"/>
          <a:lstStyle>
            <a:lvl1pPr algn="r" eaLnBrk="1" fontAlgn="auto" hangingPunct="1">
              <a:spcBef>
                <a:spcPts val="0"/>
              </a:spcBef>
              <a:spcAft>
                <a:spcPts val="0"/>
              </a:spcAft>
              <a:defRPr sz="1000">
                <a:latin typeface="+mn-lt"/>
                <a:ea typeface="メイリオ" panose="020B0604030504040204" pitchFamily="50" charset="-128"/>
                <a:cs typeface="+mn-cs"/>
              </a:defRPr>
            </a:lvl1pPr>
          </a:lstStyle>
          <a:p>
            <a:pPr>
              <a:defRPr/>
            </a:pPr>
            <a:fld id="{5D9B3FE5-F9C9-49F1-8478-5D9C4704BC1E}" type="datetimeFigureOut">
              <a:rPr lang="ja-JP" altLang="en-US"/>
              <a:pPr>
                <a:defRPr/>
              </a:pPr>
              <a:t>2020/2/17</a:t>
            </a:fld>
            <a:endParaRPr lang="ja-JP" altLang="en-US" dirty="0"/>
          </a:p>
        </p:txBody>
      </p:sp>
      <p:sp>
        <p:nvSpPr>
          <p:cNvPr id="7" name="スライド番号プレースホルダー 6"/>
          <p:cNvSpPr>
            <a:spLocks noGrp="1"/>
          </p:cNvSpPr>
          <p:nvPr>
            <p:ph type="sldNum" sz="quarter" idx="5"/>
          </p:nvPr>
        </p:nvSpPr>
        <p:spPr>
          <a:xfrm>
            <a:off x="3855221" y="9651473"/>
            <a:ext cx="2950374" cy="289464"/>
          </a:xfrm>
          <a:prstGeom prst="rect">
            <a:avLst/>
          </a:prstGeom>
        </p:spPr>
        <p:txBody>
          <a:bodyPr vert="horz" wrap="square" lIns="92221" tIns="46111" rIns="92221" bIns="46111" numCol="1" anchor="b" anchorCtr="0" compatLnSpc="1">
            <a:prstTxWarp prst="textNoShape">
              <a:avLst/>
            </a:prstTxWarp>
          </a:bodyPr>
          <a:lstStyle>
            <a:lvl1pPr algn="r" eaLnBrk="1" hangingPunct="1">
              <a:defRPr sz="1000">
                <a:cs typeface="メイリオ" panose="020B0604030504040204" pitchFamily="50" charset="-128"/>
              </a:defRPr>
            </a:lvl1pPr>
          </a:lstStyle>
          <a:p>
            <a:pPr>
              <a:defRPr/>
            </a:pPr>
            <a:fld id="{29750AB9-9654-4DD1-B5EB-6F25F6C2E26C}" type="slidenum">
              <a:rPr lang="ja-JP" altLang="en-US"/>
              <a:pPr>
                <a:defRPr/>
              </a:pPr>
              <a:t>‹#›</a:t>
            </a:fld>
            <a:endParaRPr lang="ja-JP" altLang="en-US"/>
          </a:p>
        </p:txBody>
      </p:sp>
      <p:sp>
        <p:nvSpPr>
          <p:cNvPr id="8" name="スライド イメージ プレースホルダー 7"/>
          <p:cNvSpPr>
            <a:spLocks noGrp="1" noRot="1" noChangeAspect="1"/>
          </p:cNvSpPr>
          <p:nvPr>
            <p:ph type="sldImg" idx="2"/>
          </p:nvPr>
        </p:nvSpPr>
        <p:spPr>
          <a:xfrm>
            <a:off x="919163" y="431800"/>
            <a:ext cx="4968875" cy="3725863"/>
          </a:xfrm>
          <a:prstGeom prst="rect">
            <a:avLst/>
          </a:prstGeom>
          <a:noFill/>
          <a:ln w="12700">
            <a:solidFill>
              <a:prstClr val="black"/>
            </a:solidFill>
          </a:ln>
        </p:spPr>
        <p:txBody>
          <a:bodyPr vert="horz" lIns="91433" tIns="45716" rIns="91433" bIns="45716" rtlCol="0" anchor="ctr"/>
          <a:lstStyle/>
          <a:p>
            <a:pPr lvl="0"/>
            <a:endParaRPr lang="ja-JP" altLang="en-US" noProof="0"/>
          </a:p>
        </p:txBody>
      </p:sp>
      <p:sp>
        <p:nvSpPr>
          <p:cNvPr id="9" name="ノート プレースホルダー 8"/>
          <p:cNvSpPr>
            <a:spLocks noGrp="1"/>
          </p:cNvSpPr>
          <p:nvPr>
            <p:ph type="body" sz="quarter" idx="3"/>
          </p:nvPr>
        </p:nvSpPr>
        <p:spPr>
          <a:xfrm>
            <a:off x="91448" y="4319574"/>
            <a:ext cx="6624305" cy="5219951"/>
          </a:xfrm>
          <a:prstGeom prst="rect">
            <a:avLst/>
          </a:prstGeom>
        </p:spPr>
        <p:txBody>
          <a:bodyPr vert="horz" lIns="0" tIns="45716" rIns="0" bIns="45716" rtlCol="0"/>
          <a:lstStyle/>
          <a:p>
            <a:pPr lvl="0"/>
            <a:r>
              <a:rPr lang="ja-JP" altLang="en-US" noProof="0" dirty="0" smtClean="0"/>
              <a:t>マスター テキストの書式設定</a:t>
            </a:r>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100" kern="1200">
        <a:solidFill>
          <a:schemeClr val="tx1"/>
        </a:solidFill>
        <a:latin typeface="+mn-lt"/>
        <a:ea typeface="メイリオ" panose="020B0604030504040204" pitchFamily="50" charset="-128"/>
        <a:cs typeface="メイリオ" pitchFamily="50" charset="-128"/>
      </a:defRPr>
    </a:lvl1pPr>
    <a:lvl2pPr marL="742950" indent="-285750" algn="l" rtl="0" eaLnBrk="0" fontAlgn="base" hangingPunct="0">
      <a:spcBef>
        <a:spcPct val="30000"/>
      </a:spcBef>
      <a:spcAft>
        <a:spcPct val="0"/>
      </a:spcAft>
      <a:defRPr kumimoji="1" sz="800" kern="1200">
        <a:solidFill>
          <a:schemeClr val="tx1"/>
        </a:solidFill>
        <a:latin typeface="+mn-lt"/>
        <a:ea typeface="メイリオ" panose="020B0604030504040204" pitchFamily="50" charset="-128"/>
        <a:cs typeface="メイリオ" pitchFamily="50" charset="-128"/>
      </a:defRPr>
    </a:lvl2pPr>
    <a:lvl3pPr marL="1143000" indent="-228600" algn="l" rtl="0" eaLnBrk="0" fontAlgn="base" hangingPunct="0">
      <a:spcBef>
        <a:spcPct val="30000"/>
      </a:spcBef>
      <a:spcAft>
        <a:spcPct val="0"/>
      </a:spcAft>
      <a:defRPr kumimoji="1" sz="800" kern="1200">
        <a:solidFill>
          <a:schemeClr val="tx1"/>
        </a:solidFill>
        <a:latin typeface="+mn-lt"/>
        <a:ea typeface="メイリオ" panose="020B0604030504040204" pitchFamily="50" charset="-128"/>
        <a:cs typeface="メイリオ" pitchFamily="50" charset="-128"/>
      </a:defRPr>
    </a:lvl3pPr>
    <a:lvl4pPr marL="1600200" indent="-228600" algn="l" rtl="0" eaLnBrk="0" fontAlgn="base" hangingPunct="0">
      <a:spcBef>
        <a:spcPct val="30000"/>
      </a:spcBef>
      <a:spcAft>
        <a:spcPct val="0"/>
      </a:spcAft>
      <a:defRPr kumimoji="1" sz="800" kern="1200">
        <a:solidFill>
          <a:schemeClr val="tx1"/>
        </a:solidFill>
        <a:latin typeface="+mn-lt"/>
        <a:ea typeface="メイリオ" panose="020B0604030504040204" pitchFamily="50" charset="-128"/>
        <a:cs typeface="メイリオ" pitchFamily="50" charset="-128"/>
      </a:defRPr>
    </a:lvl4pPr>
    <a:lvl5pPr marL="2057400" indent="-228600" algn="l" rtl="0" eaLnBrk="0" fontAlgn="base" hangingPunct="0">
      <a:spcBef>
        <a:spcPct val="30000"/>
      </a:spcBef>
      <a:spcAft>
        <a:spcPct val="0"/>
      </a:spcAft>
      <a:defRPr kumimoji="1" sz="800" kern="1200">
        <a:solidFill>
          <a:schemeClr val="tx1"/>
        </a:solidFill>
        <a:latin typeface="+mn-lt"/>
        <a:ea typeface="メイリオ" panose="020B0604030504040204" pitchFamily="50" charset="-128"/>
        <a:cs typeface="メイリオ" pitchFamily="50" charset="-128"/>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Background_Title"/>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p:cNvSpPr>
            <a:spLocks noGrp="1"/>
          </p:cNvSpPr>
          <p:nvPr>
            <p:ph type="title"/>
          </p:nvPr>
        </p:nvSpPr>
        <p:spPr bwMode="gray">
          <a:xfrm>
            <a:off x="179513" y="2986499"/>
            <a:ext cx="8784000" cy="647664"/>
          </a:xfrm>
        </p:spPr>
        <p:txBody>
          <a:bodyPr anchor="b">
            <a:spAutoFit/>
          </a:bodyPr>
          <a:lstStyle>
            <a:lvl1pPr>
              <a:defRPr sz="3200">
                <a:solidFill>
                  <a:schemeClr val="accent6"/>
                </a:solidFill>
                <a:effectLst/>
              </a:defRPr>
            </a:lvl1pPr>
          </a:lstStyle>
          <a:p>
            <a:r>
              <a:rPr lang="ja-JP" altLang="en-US" smtClean="0"/>
              <a:t>マスター タイトルの書式設定</a:t>
            </a:r>
            <a:endParaRPr lang="ja-JP" altLang="en-US" dirty="0"/>
          </a:p>
        </p:txBody>
      </p:sp>
      <p:sp>
        <p:nvSpPr>
          <p:cNvPr id="6" name="テキスト プレースホルダー"/>
          <p:cNvSpPr>
            <a:spLocks noGrp="1"/>
          </p:cNvSpPr>
          <p:nvPr>
            <p:ph type="body" sz="quarter" idx="11"/>
          </p:nvPr>
        </p:nvSpPr>
        <p:spPr>
          <a:xfrm>
            <a:off x="179387" y="1800000"/>
            <a:ext cx="6372000" cy="360000"/>
          </a:xfrm>
        </p:spPr>
        <p:txBody>
          <a:bodyPr>
            <a:noAutofit/>
          </a:bodyPr>
          <a:lstStyle>
            <a:lvl1pPr marL="0" indent="0">
              <a:buNone/>
              <a:defRPr sz="1800"/>
            </a:lvl1pPr>
          </a:lstStyle>
          <a:p>
            <a:pPr lvl="0"/>
            <a:r>
              <a:rPr lang="ja-JP" altLang="en-US" smtClean="0"/>
              <a:t>マスター テキストの書式設定</a:t>
            </a:r>
          </a:p>
        </p:txBody>
      </p:sp>
      <p:sp>
        <p:nvSpPr>
          <p:cNvPr id="5" name="テキスト プレースホルダー"/>
          <p:cNvSpPr>
            <a:spLocks noGrp="1"/>
          </p:cNvSpPr>
          <p:nvPr>
            <p:ph type="body" sz="quarter" idx="10"/>
          </p:nvPr>
        </p:nvSpPr>
        <p:spPr bwMode="gray">
          <a:xfrm>
            <a:off x="179513" y="4032000"/>
            <a:ext cx="6552727" cy="400110"/>
          </a:xfrm>
        </p:spPr>
        <p:txBody>
          <a:bodyPr>
            <a:spAutoFit/>
          </a:bodyPr>
          <a:lstStyle>
            <a:lvl1pPr marL="0" indent="0">
              <a:buNone/>
              <a:defRPr sz="2000" baseline="0">
                <a:solidFill>
                  <a:schemeClr val="bg1"/>
                </a:solidFill>
              </a:defRPr>
            </a:lvl1pPr>
            <a:lvl2pPr marL="72000" indent="0">
              <a:buNone/>
              <a:defRPr>
                <a:solidFill>
                  <a:schemeClr val="bg1"/>
                </a:solidFill>
              </a:defRPr>
            </a:lvl2pPr>
            <a:lvl3pPr marL="222962" indent="0">
              <a:buNone/>
              <a:defRPr>
                <a:solidFill>
                  <a:schemeClr val="bg1"/>
                </a:solidFill>
              </a:defRPr>
            </a:lvl3pPr>
            <a:lvl4pPr marL="327787" indent="0">
              <a:buNone/>
              <a:defRPr>
                <a:solidFill>
                  <a:schemeClr val="bg1"/>
                </a:solidFill>
              </a:defRPr>
            </a:lvl4pPr>
            <a:lvl5pPr marL="311400" indent="0">
              <a:buNone/>
              <a:defRPr>
                <a:solidFill>
                  <a:schemeClr val="bg1"/>
                </a:solidFill>
              </a:defRPr>
            </a:lvl5pPr>
          </a:lstStyle>
          <a:p>
            <a:pPr lvl="0"/>
            <a:r>
              <a:rPr lang="ja-JP" altLang="en-US" smtClean="0"/>
              <a:t>マスター テキストの書式設定</a:t>
            </a:r>
          </a:p>
        </p:txBody>
      </p:sp>
    </p:spTree>
    <p:extLst>
      <p:ext uri="{BB962C8B-B14F-4D97-AF65-F5344CB8AC3E}">
        <p14:creationId xmlns:p14="http://schemas.microsoft.com/office/powerpoint/2010/main" val="426526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white)">
    <p:spTree>
      <p:nvGrpSpPr>
        <p:cNvPr id="1" name=""/>
        <p:cNvGrpSpPr/>
        <p:nvPr/>
      </p:nvGrpSpPr>
      <p:grpSpPr>
        <a:xfrm>
          <a:off x="0" y="0"/>
          <a:ext cx="0" cy="0"/>
          <a:chOff x="0" y="0"/>
          <a:chExt cx="0" cy="0"/>
        </a:xfrm>
      </p:grpSpPr>
      <p:pic>
        <p:nvPicPr>
          <p:cNvPr id="5" name="Background_Whit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503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タイトル"/>
          <p:cNvSpPr>
            <a:spLocks noGrp="1"/>
          </p:cNvSpPr>
          <p:nvPr>
            <p:ph type="title"/>
          </p:nvPr>
        </p:nvSpPr>
        <p:spPr bwMode="gray">
          <a:xfrm>
            <a:off x="179513" y="115200"/>
            <a:ext cx="8784000" cy="468000"/>
          </a:xfrm>
        </p:spPr>
        <p:txBody>
          <a:bodyPr rtlCol="0">
            <a:normAutofit/>
          </a:bodyPr>
          <a:lstStyle>
            <a:lvl1pPr>
              <a:defRPr lang="ja-JP" altLang="en-US" dirty="0">
                <a:solidFill>
                  <a:schemeClr val="bg1"/>
                </a:solidFill>
              </a:defRPr>
            </a:lvl1pPr>
          </a:lstStyle>
          <a:p>
            <a:pPr lvl="0"/>
            <a:r>
              <a:rPr lang="ja-JP" altLang="en-US" smtClean="0"/>
              <a:t>マスター タイトルの書式設定</a:t>
            </a:r>
            <a:endParaRPr lang="ja-JP" altLang="en-US" dirty="0"/>
          </a:p>
        </p:txBody>
      </p:sp>
      <p:sp>
        <p:nvSpPr>
          <p:cNvPr id="6" name="コンテンツ プレースホルダー"/>
          <p:cNvSpPr>
            <a:spLocks noGrp="1"/>
          </p:cNvSpPr>
          <p:nvPr>
            <p:ph sz="quarter" idx="10"/>
          </p:nvPr>
        </p:nvSpPr>
        <p:spPr bwMode="gray">
          <a:xfrm>
            <a:off x="179388" y="836613"/>
            <a:ext cx="4248000" cy="5616575"/>
          </a:xfrm>
        </p:spPr>
        <p:txBody>
          <a:bodyPr rtlCol="0">
            <a:normAutofit/>
          </a:bodyPr>
          <a:lstStyle>
            <a:lvl1pPr>
              <a:defRPr lang="ja-JP" altLang="en-US" i="0" u="none" strike="noStrike" kern="0" cap="none" spc="0" normalizeH="0" baseline="0" dirty="0" smtClean="0">
                <a:ln>
                  <a:noFill/>
                </a:ln>
                <a:solidFill>
                  <a:srgbClr val="000000"/>
                </a:solidFill>
                <a:effectLst/>
                <a:uLnTx/>
                <a:uFillTx/>
              </a:defRPr>
            </a:lvl1pPr>
            <a:lvl2pPr>
              <a:defRPr lang="ja-JP" altLang="en-US" i="0" u="none" strike="noStrike" kern="0" cap="none" spc="0" normalizeH="0" baseline="0" noProof="0" dirty="0" smtClean="0">
                <a:ln>
                  <a:noFill/>
                </a:ln>
                <a:solidFill>
                  <a:srgbClr val="000000"/>
                </a:solidFill>
                <a:effectLst/>
                <a:uLnTx/>
                <a:uFillTx/>
              </a:defRPr>
            </a:lvl2pPr>
            <a:lvl3pPr>
              <a:defRPr lang="ja-JP" altLang="en-US" i="0" u="none" strike="noStrike" kern="0" cap="none" spc="0" normalizeH="0" baseline="0" noProof="0" dirty="0" smtClean="0">
                <a:ln>
                  <a:noFill/>
                </a:ln>
                <a:solidFill>
                  <a:srgbClr val="000000"/>
                </a:solidFill>
                <a:effectLst/>
                <a:uLnTx/>
                <a:uFillTx/>
              </a:defRPr>
            </a:lvl3pPr>
            <a:lvl4pPr>
              <a:defRPr lang="ja-JP" altLang="en-US" i="0" u="none" strike="noStrike" kern="0" cap="none" spc="0" normalizeH="0" baseline="0" noProof="0" dirty="0" smtClean="0">
                <a:ln>
                  <a:noFill/>
                </a:ln>
                <a:solidFill>
                  <a:srgbClr val="000000"/>
                </a:solidFill>
                <a:effectLst/>
                <a:uLnTx/>
                <a:uFillTx/>
              </a:defRPr>
            </a:lvl4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
        <p:nvSpPr>
          <p:cNvPr id="7" name="コンテンツ プレースホルダー"/>
          <p:cNvSpPr>
            <a:spLocks noGrp="1"/>
          </p:cNvSpPr>
          <p:nvPr>
            <p:ph sz="quarter" idx="11"/>
          </p:nvPr>
        </p:nvSpPr>
        <p:spPr bwMode="gray">
          <a:xfrm>
            <a:off x="4716613" y="836613"/>
            <a:ext cx="4248000" cy="5616575"/>
          </a:xfrm>
        </p:spPr>
        <p:txBody>
          <a:bodyPr rtlCol="0">
            <a:normAutofit/>
          </a:bodyPr>
          <a:lstStyle>
            <a:lvl1pPr>
              <a:defRPr lang="ja-JP" altLang="en-US" i="0" u="none" strike="noStrike" kern="0" cap="none" spc="0" normalizeH="0" baseline="0" dirty="0" smtClean="0">
                <a:ln>
                  <a:noFill/>
                </a:ln>
                <a:solidFill>
                  <a:srgbClr val="000000"/>
                </a:solidFill>
                <a:effectLst/>
                <a:uLnTx/>
                <a:uFillTx/>
              </a:defRPr>
            </a:lvl1pPr>
            <a:lvl2pPr>
              <a:defRPr lang="ja-JP" altLang="en-US" i="0" u="none" strike="noStrike" kern="0" cap="none" spc="0" normalizeH="0" baseline="0" noProof="0" dirty="0" smtClean="0">
                <a:ln>
                  <a:noFill/>
                </a:ln>
                <a:solidFill>
                  <a:srgbClr val="000000"/>
                </a:solidFill>
                <a:effectLst/>
                <a:uLnTx/>
                <a:uFillTx/>
              </a:defRPr>
            </a:lvl2pPr>
            <a:lvl3pPr>
              <a:defRPr lang="ja-JP" altLang="en-US" i="0" u="none" strike="noStrike" kern="0" cap="none" spc="0" normalizeH="0" baseline="0" noProof="0" dirty="0" smtClean="0">
                <a:ln>
                  <a:noFill/>
                </a:ln>
                <a:solidFill>
                  <a:srgbClr val="000000"/>
                </a:solidFill>
                <a:effectLst/>
                <a:uLnTx/>
                <a:uFillTx/>
              </a:defRPr>
            </a:lvl3pPr>
            <a:lvl4pPr>
              <a:defRPr lang="ja-JP" altLang="en-US" i="0" u="none" strike="noStrike" kern="0" cap="none" spc="0" normalizeH="0" baseline="0" noProof="0" dirty="0" smtClean="0">
                <a:ln>
                  <a:noFill/>
                </a:ln>
                <a:solidFill>
                  <a:srgbClr val="000000"/>
                </a:solidFill>
                <a:effectLst/>
                <a:uLnTx/>
                <a:uFillTx/>
              </a:defRPr>
            </a:lvl4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Tree>
    <p:extLst>
      <p:ext uri="{BB962C8B-B14F-4D97-AF65-F5344CB8AC3E}">
        <p14:creationId xmlns:p14="http://schemas.microsoft.com/office/powerpoint/2010/main" val="1375737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064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blue)">
    <p:spTree>
      <p:nvGrpSpPr>
        <p:cNvPr id="1" name=""/>
        <p:cNvGrpSpPr/>
        <p:nvPr/>
      </p:nvGrpSpPr>
      <p:grpSpPr>
        <a:xfrm>
          <a:off x="0" y="0"/>
          <a:ext cx="0" cy="0"/>
          <a:chOff x="0" y="0"/>
          <a:chExt cx="0" cy="0"/>
        </a:xfrm>
      </p:grpSpPr>
      <p:pic>
        <p:nvPicPr>
          <p:cNvPr id="3" name="Background_Blue"/>
          <p:cNvPicPr>
            <a:picLocks noChangeAspect="1" noChangeArrowheads="1"/>
          </p:cNvPicPr>
          <p:nvPr userDrawn="1"/>
        </p:nvPicPr>
        <p:blipFill>
          <a:blip r:embed="rId2" cstate="email">
            <a:extLst>
              <a:ext uri="{28A0092B-C50C-407E-A947-70E740481C1C}">
                <a14:useLocalDpi xmlns:a14="http://schemas.microsoft.com/office/drawing/2010/main"/>
              </a:ext>
            </a:extLst>
          </a:blip>
          <a:srcRect l="195" r="195" b="1505"/>
          <a:stretch>
            <a:fillRect/>
          </a:stretch>
        </p:blipFill>
        <p:spPr bwMode="auto">
          <a:xfrm>
            <a:off x="0" y="0"/>
            <a:ext cx="9144000" cy="654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p:nvPr>
        </p:nvSpPr>
        <p:spPr bwMode="gray">
          <a:xfrm>
            <a:off x="179513" y="115200"/>
            <a:ext cx="8784000" cy="468000"/>
          </a:xfrm>
        </p:spPr>
        <p:txBody>
          <a:bodyPr rtlCol="0">
            <a:normAutofit/>
          </a:bodyPr>
          <a:lstStyle>
            <a:lvl1pPr>
              <a:defRPr lang="ja-JP" altLang="en-US" dirty="0">
                <a:solidFill>
                  <a:schemeClr val="tx1">
                    <a:lumMod val="95000"/>
                    <a:lumOff val="5000"/>
                  </a:schemeClr>
                </a:solidFill>
              </a:defRPr>
            </a:lvl1pPr>
          </a:lstStyle>
          <a:p>
            <a:pPr lvl="0"/>
            <a:r>
              <a:rPr lang="ja-JP" altLang="en-US" smtClean="0"/>
              <a:t>マスター タイトルの書式設定</a:t>
            </a:r>
            <a:endParaRPr lang="ja-JP" altLang="en-US" dirty="0"/>
          </a:p>
        </p:txBody>
      </p:sp>
    </p:spTree>
    <p:extLst>
      <p:ext uri="{BB962C8B-B14F-4D97-AF65-F5344CB8AC3E}">
        <p14:creationId xmlns:p14="http://schemas.microsoft.com/office/powerpoint/2010/main" val="2020885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blue)">
    <p:spTree>
      <p:nvGrpSpPr>
        <p:cNvPr id="1" name=""/>
        <p:cNvGrpSpPr/>
        <p:nvPr/>
      </p:nvGrpSpPr>
      <p:grpSpPr>
        <a:xfrm>
          <a:off x="0" y="0"/>
          <a:ext cx="0" cy="0"/>
          <a:chOff x="0" y="0"/>
          <a:chExt cx="0" cy="0"/>
        </a:xfrm>
      </p:grpSpPr>
      <p:pic>
        <p:nvPicPr>
          <p:cNvPr id="5" name="Background_Blue"/>
          <p:cNvPicPr>
            <a:picLocks noChangeAspect="1" noChangeArrowheads="1"/>
          </p:cNvPicPr>
          <p:nvPr userDrawn="1"/>
        </p:nvPicPr>
        <p:blipFill>
          <a:blip r:embed="rId2" cstate="email">
            <a:extLst>
              <a:ext uri="{28A0092B-C50C-407E-A947-70E740481C1C}">
                <a14:useLocalDpi xmlns:a14="http://schemas.microsoft.com/office/drawing/2010/main"/>
              </a:ext>
            </a:extLst>
          </a:blip>
          <a:srcRect l="195" r="195" b="1505"/>
          <a:stretch>
            <a:fillRect/>
          </a:stretch>
        </p:blipFill>
        <p:spPr bwMode="auto">
          <a:xfrm>
            <a:off x="0" y="0"/>
            <a:ext cx="9144000" cy="654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p:nvPr>
        </p:nvSpPr>
        <p:spPr bwMode="gray">
          <a:xfrm>
            <a:off x="179513" y="115200"/>
            <a:ext cx="8784000" cy="468000"/>
          </a:xfrm>
        </p:spPr>
        <p:txBody>
          <a:bodyPr rtlCol="0">
            <a:normAutofit/>
          </a:bodyPr>
          <a:lstStyle>
            <a:lvl1pPr>
              <a:defRPr lang="ja-JP" altLang="en-US" dirty="0">
                <a:solidFill>
                  <a:schemeClr val="tx1">
                    <a:lumMod val="95000"/>
                    <a:lumOff val="5000"/>
                  </a:schemeClr>
                </a:solidFill>
              </a:defRPr>
            </a:lvl1pPr>
          </a:lstStyle>
          <a:p>
            <a:pPr lvl="0"/>
            <a:r>
              <a:rPr lang="ja-JP" altLang="en-US" smtClean="0"/>
              <a:t>マスター タイトルの書式設定</a:t>
            </a:r>
            <a:endParaRPr lang="ja-JP" altLang="en-US" dirty="0"/>
          </a:p>
        </p:txBody>
      </p:sp>
      <p:sp>
        <p:nvSpPr>
          <p:cNvPr id="4" name="コンテンツ プレースホルダー"/>
          <p:cNvSpPr>
            <a:spLocks noGrp="1"/>
          </p:cNvSpPr>
          <p:nvPr>
            <p:ph sz="quarter" idx="10"/>
          </p:nvPr>
        </p:nvSpPr>
        <p:spPr bwMode="gray">
          <a:xfrm>
            <a:off x="179512" y="836712"/>
            <a:ext cx="8784976" cy="5616000"/>
          </a:xfrm>
        </p:spPr>
        <p:txBody>
          <a:bodyPr lIns="90000" tIns="46800" rIns="90000" rtlCol="0">
            <a:noAutofit/>
          </a:bodyPr>
          <a:lstStyle>
            <a:lvl1pPr marL="180000" indent="-180000" eaLnBrk="1" hangingPunct="1">
              <a:buClr>
                <a:schemeClr val="bg1"/>
              </a:buClr>
              <a:defRPr lang="ja-JP" altLang="en-US" baseline="0" dirty="0" smtClean="0">
                <a:solidFill>
                  <a:schemeClr val="bg1"/>
                </a:solidFill>
              </a:defRPr>
            </a:lvl1pPr>
            <a:lvl2pPr marL="360000" indent="-180000" eaLnBrk="1" hangingPunct="1">
              <a:buClr>
                <a:schemeClr val="bg1"/>
              </a:buClr>
              <a:defRPr lang="ja-JP" altLang="en-US" baseline="0" dirty="0" smtClean="0">
                <a:solidFill>
                  <a:schemeClr val="bg1"/>
                </a:solidFill>
              </a:defRPr>
            </a:lvl2pPr>
            <a:lvl3pPr marL="468000" indent="-108000" eaLnBrk="1" hangingPunct="1">
              <a:buClr>
                <a:schemeClr val="bg1"/>
              </a:buClr>
              <a:defRPr lang="ja-JP" altLang="en-US" baseline="0" dirty="0" smtClean="0">
                <a:solidFill>
                  <a:schemeClr val="bg1"/>
                </a:solidFill>
              </a:defRPr>
            </a:lvl3pPr>
            <a:lvl4pPr marL="576000" indent="-108000" eaLnBrk="1" hangingPunct="1">
              <a:buClr>
                <a:schemeClr val="bg1"/>
              </a:buClr>
              <a:defRPr lang="ja-JP" altLang="en-US" baseline="0" dirty="0" smtClean="0">
                <a:solidFill>
                  <a:schemeClr val="bg1"/>
                </a:solidFill>
              </a:defRPr>
            </a:lvl4pPr>
            <a:lvl5pPr marL="252000" indent="180000" eaLnBrk="1" hangingPunct="1">
              <a:buClr>
                <a:schemeClr val="bg1"/>
              </a:buClr>
              <a:defRPr lang="ja-JP" altLang="en-US" baseline="0" dirty="0">
                <a:solidFill>
                  <a:schemeClr val="bg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Tree>
    <p:extLst>
      <p:ext uri="{BB962C8B-B14F-4D97-AF65-F5344CB8AC3E}">
        <p14:creationId xmlns:p14="http://schemas.microsoft.com/office/powerpoint/2010/main" val="166711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ad 1 line &amp; Content(blue)">
    <p:spTree>
      <p:nvGrpSpPr>
        <p:cNvPr id="1" name=""/>
        <p:cNvGrpSpPr/>
        <p:nvPr/>
      </p:nvGrpSpPr>
      <p:grpSpPr>
        <a:xfrm>
          <a:off x="0" y="0"/>
          <a:ext cx="0" cy="0"/>
          <a:chOff x="0" y="0"/>
          <a:chExt cx="0" cy="0"/>
        </a:xfrm>
      </p:grpSpPr>
      <p:pic>
        <p:nvPicPr>
          <p:cNvPr id="5" name="Background_Blue"/>
          <p:cNvPicPr>
            <a:picLocks noChangeAspect="1" noChangeArrowheads="1"/>
          </p:cNvPicPr>
          <p:nvPr userDrawn="1"/>
        </p:nvPicPr>
        <p:blipFill>
          <a:blip r:embed="rId2" cstate="email">
            <a:extLst>
              <a:ext uri="{28A0092B-C50C-407E-A947-70E740481C1C}">
                <a14:useLocalDpi xmlns:a14="http://schemas.microsoft.com/office/drawing/2010/main"/>
              </a:ext>
            </a:extLst>
          </a:blip>
          <a:srcRect l="195" r="195" b="1505"/>
          <a:stretch>
            <a:fillRect/>
          </a:stretch>
        </p:blipFill>
        <p:spPr bwMode="auto">
          <a:xfrm>
            <a:off x="0" y="0"/>
            <a:ext cx="9144000" cy="654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p:nvPr>
        </p:nvSpPr>
        <p:spPr bwMode="gray">
          <a:xfrm>
            <a:off x="179513" y="115200"/>
            <a:ext cx="8784000" cy="468000"/>
          </a:xfrm>
        </p:spPr>
        <p:txBody>
          <a:bodyPr rtlCol="0">
            <a:normAutofit/>
          </a:bodyPr>
          <a:lstStyle>
            <a:lvl1pPr>
              <a:defRPr lang="ja-JP" altLang="en-US" dirty="0">
                <a:solidFill>
                  <a:schemeClr val="tx1">
                    <a:lumMod val="95000"/>
                    <a:lumOff val="5000"/>
                  </a:schemeClr>
                </a:solidFill>
              </a:defRPr>
            </a:lvl1pPr>
          </a:lstStyle>
          <a:p>
            <a:pPr lvl="0"/>
            <a:r>
              <a:rPr lang="ja-JP" altLang="en-US" smtClean="0"/>
              <a:t>マスター タイトルの書式設定</a:t>
            </a:r>
            <a:endParaRPr lang="ja-JP" altLang="en-US" dirty="0"/>
          </a:p>
        </p:txBody>
      </p:sp>
      <p:sp>
        <p:nvSpPr>
          <p:cNvPr id="6" name="テキスト プレースホルダー"/>
          <p:cNvSpPr>
            <a:spLocks noGrp="1"/>
          </p:cNvSpPr>
          <p:nvPr>
            <p:ph type="body" sz="quarter" idx="11"/>
          </p:nvPr>
        </p:nvSpPr>
        <p:spPr bwMode="gray">
          <a:xfrm>
            <a:off x="178287" y="836613"/>
            <a:ext cx="8785226" cy="432000"/>
          </a:xfrm>
          <a:prstGeom prst="roundRect">
            <a:avLst>
              <a:gd name="adj" fmla="val 13830"/>
            </a:avLst>
          </a:prstGeom>
          <a:solidFill>
            <a:schemeClr val="accent6">
              <a:lumMod val="75000"/>
              <a:lumOff val="25000"/>
            </a:schemeClr>
          </a:solidFill>
          <a:effectLst>
            <a:outerShdw blurRad="50800" dist="38100" dir="5400000" algn="t" rotWithShape="0">
              <a:prstClr val="black">
                <a:alpha val="40000"/>
              </a:prstClr>
            </a:outerShdw>
          </a:effectLst>
        </p:spPr>
        <p:txBody>
          <a:bodyPr tIns="72000" bIns="36000">
            <a:noAutofit/>
          </a:bodyPr>
          <a:lstStyle>
            <a:lvl1pPr marL="0" indent="0" algn="l" eaLnBrk="1" hangingPunct="1">
              <a:spcBef>
                <a:spcPts val="0"/>
              </a:spcBef>
              <a:buNone/>
              <a:defRPr>
                <a:solidFill>
                  <a:schemeClr val="bg1"/>
                </a:solidFill>
              </a:defRPr>
            </a:lvl1pPr>
            <a:lvl2pPr marL="72000" indent="0">
              <a:buNone/>
              <a:defRPr/>
            </a:lvl2pPr>
            <a:lvl3pPr marL="222962" indent="0">
              <a:buNone/>
              <a:defRPr/>
            </a:lvl3pPr>
            <a:lvl4pPr marL="327787" indent="0">
              <a:buNone/>
              <a:defRPr/>
            </a:lvl4pPr>
            <a:lvl5pPr marL="311400" indent="0">
              <a:buNone/>
              <a:defRPr/>
            </a:lvl5pPr>
          </a:lstStyle>
          <a:p>
            <a:pPr lvl="0"/>
            <a:r>
              <a:rPr lang="ja-JP" altLang="en-US" smtClean="0"/>
              <a:t>マスター テキストの書式設定</a:t>
            </a:r>
          </a:p>
        </p:txBody>
      </p:sp>
      <p:sp>
        <p:nvSpPr>
          <p:cNvPr id="8" name="コンテンツ プレースホルダー"/>
          <p:cNvSpPr>
            <a:spLocks noGrp="1"/>
          </p:cNvSpPr>
          <p:nvPr>
            <p:ph sz="quarter" idx="10"/>
          </p:nvPr>
        </p:nvSpPr>
        <p:spPr bwMode="gray">
          <a:xfrm>
            <a:off x="179512" y="1414800"/>
            <a:ext cx="8784976" cy="5040000"/>
          </a:xfrm>
        </p:spPr>
        <p:txBody>
          <a:bodyPr lIns="90000" tIns="46800" rIns="90000" rtlCol="0">
            <a:noAutofit/>
          </a:bodyPr>
          <a:lstStyle>
            <a:lvl1pPr marL="180000" indent="-180000" eaLnBrk="1" hangingPunct="1">
              <a:buClr>
                <a:schemeClr val="bg1"/>
              </a:buClr>
              <a:defRPr lang="ja-JP" altLang="en-US" baseline="0" dirty="0" smtClean="0">
                <a:solidFill>
                  <a:schemeClr val="bg1"/>
                </a:solidFill>
              </a:defRPr>
            </a:lvl1pPr>
            <a:lvl2pPr marL="360000" indent="-180000" eaLnBrk="1" hangingPunct="1">
              <a:buClr>
                <a:schemeClr val="bg1"/>
              </a:buClr>
              <a:defRPr lang="ja-JP" altLang="en-US" baseline="0" dirty="0" smtClean="0">
                <a:solidFill>
                  <a:schemeClr val="bg1"/>
                </a:solidFill>
              </a:defRPr>
            </a:lvl2pPr>
            <a:lvl3pPr marL="468000" indent="-108000" eaLnBrk="1" hangingPunct="1">
              <a:buClr>
                <a:schemeClr val="bg1"/>
              </a:buClr>
              <a:defRPr lang="ja-JP" altLang="en-US" baseline="0" dirty="0" smtClean="0">
                <a:solidFill>
                  <a:schemeClr val="bg1"/>
                </a:solidFill>
              </a:defRPr>
            </a:lvl3pPr>
            <a:lvl4pPr marL="576000" indent="-108000" eaLnBrk="1" hangingPunct="1">
              <a:buClr>
                <a:schemeClr val="bg1"/>
              </a:buClr>
              <a:defRPr lang="ja-JP" altLang="en-US" baseline="0" dirty="0" smtClean="0">
                <a:solidFill>
                  <a:schemeClr val="bg1"/>
                </a:solidFill>
              </a:defRPr>
            </a:lvl4pPr>
            <a:lvl5pPr marL="252000" indent="180000" eaLnBrk="1" hangingPunct="1">
              <a:buClr>
                <a:schemeClr val="bg1"/>
              </a:buClr>
              <a:defRPr lang="ja-JP" altLang="en-US" baseline="0" dirty="0">
                <a:solidFill>
                  <a:schemeClr val="bg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Tree>
    <p:extLst>
      <p:ext uri="{BB962C8B-B14F-4D97-AF65-F5344CB8AC3E}">
        <p14:creationId xmlns:p14="http://schemas.microsoft.com/office/powerpoint/2010/main" val="973765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d 2 lines &amp; Content(blue)">
    <p:spTree>
      <p:nvGrpSpPr>
        <p:cNvPr id="1" name=""/>
        <p:cNvGrpSpPr/>
        <p:nvPr/>
      </p:nvGrpSpPr>
      <p:grpSpPr>
        <a:xfrm>
          <a:off x="0" y="0"/>
          <a:ext cx="0" cy="0"/>
          <a:chOff x="0" y="0"/>
          <a:chExt cx="0" cy="0"/>
        </a:xfrm>
      </p:grpSpPr>
      <p:pic>
        <p:nvPicPr>
          <p:cNvPr id="5" name="Background_Blue"/>
          <p:cNvPicPr>
            <a:picLocks noChangeAspect="1" noChangeArrowheads="1"/>
          </p:cNvPicPr>
          <p:nvPr userDrawn="1"/>
        </p:nvPicPr>
        <p:blipFill>
          <a:blip r:embed="rId2" cstate="email">
            <a:extLst>
              <a:ext uri="{28A0092B-C50C-407E-A947-70E740481C1C}">
                <a14:useLocalDpi xmlns:a14="http://schemas.microsoft.com/office/drawing/2010/main"/>
              </a:ext>
            </a:extLst>
          </a:blip>
          <a:srcRect l="195" r="195" b="1505"/>
          <a:stretch>
            <a:fillRect/>
          </a:stretch>
        </p:blipFill>
        <p:spPr bwMode="auto">
          <a:xfrm>
            <a:off x="0" y="0"/>
            <a:ext cx="9144000" cy="654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p:nvPr>
        </p:nvSpPr>
        <p:spPr bwMode="gray">
          <a:xfrm>
            <a:off x="179513" y="115200"/>
            <a:ext cx="8784000" cy="468000"/>
          </a:xfrm>
        </p:spPr>
        <p:txBody>
          <a:bodyPr rtlCol="0">
            <a:normAutofit/>
          </a:bodyPr>
          <a:lstStyle>
            <a:lvl1pPr>
              <a:defRPr lang="ja-JP" altLang="en-US" dirty="0">
                <a:solidFill>
                  <a:schemeClr val="tx1">
                    <a:lumMod val="95000"/>
                    <a:lumOff val="5000"/>
                  </a:schemeClr>
                </a:solidFill>
              </a:defRPr>
            </a:lvl1pPr>
          </a:lstStyle>
          <a:p>
            <a:pPr lvl="0"/>
            <a:r>
              <a:rPr lang="ja-JP" altLang="en-US" smtClean="0"/>
              <a:t>マスター タイトルの書式設定</a:t>
            </a:r>
            <a:endParaRPr lang="ja-JP" altLang="en-US" dirty="0"/>
          </a:p>
        </p:txBody>
      </p:sp>
      <p:sp>
        <p:nvSpPr>
          <p:cNvPr id="6" name="テキスト プレースホルダー"/>
          <p:cNvSpPr>
            <a:spLocks noGrp="1"/>
          </p:cNvSpPr>
          <p:nvPr>
            <p:ph type="body" sz="quarter" idx="11"/>
          </p:nvPr>
        </p:nvSpPr>
        <p:spPr bwMode="gray">
          <a:xfrm>
            <a:off x="179388" y="836613"/>
            <a:ext cx="8784000" cy="756000"/>
          </a:xfrm>
          <a:prstGeom prst="roundRect">
            <a:avLst>
              <a:gd name="adj" fmla="val 7924"/>
            </a:avLst>
          </a:prstGeom>
          <a:solidFill>
            <a:schemeClr val="accent6">
              <a:lumMod val="75000"/>
              <a:lumOff val="25000"/>
            </a:schemeClr>
          </a:solidFill>
          <a:effectLst>
            <a:outerShdw blurRad="50800" dist="38100" dir="5400000" algn="t" rotWithShape="0">
              <a:prstClr val="black">
                <a:alpha val="40000"/>
              </a:prstClr>
            </a:outerShdw>
          </a:effectLst>
        </p:spPr>
        <p:txBody>
          <a:bodyPr tIns="72000" bIns="36000" anchor="ctr">
            <a:noAutofit/>
          </a:bodyPr>
          <a:lstStyle>
            <a:lvl1pPr marL="0" indent="0" algn="l" eaLnBrk="1" hangingPunct="1">
              <a:spcBef>
                <a:spcPts val="0"/>
              </a:spcBef>
              <a:buNone/>
              <a:defRPr>
                <a:solidFill>
                  <a:schemeClr val="bg1"/>
                </a:solidFill>
              </a:defRPr>
            </a:lvl1pPr>
            <a:lvl2pPr marL="72000" indent="0">
              <a:buNone/>
              <a:defRPr/>
            </a:lvl2pPr>
            <a:lvl3pPr marL="222962" indent="0">
              <a:buNone/>
              <a:defRPr/>
            </a:lvl3pPr>
            <a:lvl4pPr marL="327787" indent="0">
              <a:buNone/>
              <a:defRPr/>
            </a:lvl4pPr>
            <a:lvl5pPr marL="311400" indent="0">
              <a:buNone/>
              <a:defRPr/>
            </a:lvl5pPr>
          </a:lstStyle>
          <a:p>
            <a:pPr lvl="0"/>
            <a:r>
              <a:rPr lang="ja-JP" altLang="en-US" smtClean="0"/>
              <a:t>マスター テキストの書式設定</a:t>
            </a:r>
          </a:p>
        </p:txBody>
      </p:sp>
      <p:sp>
        <p:nvSpPr>
          <p:cNvPr id="18" name="コンテンツ プレースホルダー"/>
          <p:cNvSpPr>
            <a:spLocks noGrp="1"/>
          </p:cNvSpPr>
          <p:nvPr>
            <p:ph sz="quarter" idx="10"/>
          </p:nvPr>
        </p:nvSpPr>
        <p:spPr bwMode="gray">
          <a:xfrm>
            <a:off x="179512" y="1738800"/>
            <a:ext cx="8784976" cy="4716000"/>
          </a:xfrm>
        </p:spPr>
        <p:txBody>
          <a:bodyPr lIns="90000" tIns="46800" rIns="90000" rtlCol="0">
            <a:noAutofit/>
          </a:bodyPr>
          <a:lstStyle>
            <a:lvl1pPr marL="180000" indent="-180000" eaLnBrk="1" hangingPunct="1">
              <a:buClr>
                <a:schemeClr val="bg1"/>
              </a:buClr>
              <a:defRPr lang="ja-JP" altLang="en-US" baseline="0" dirty="0" smtClean="0">
                <a:solidFill>
                  <a:schemeClr val="bg1"/>
                </a:solidFill>
              </a:defRPr>
            </a:lvl1pPr>
            <a:lvl2pPr marL="360000" indent="-180000" eaLnBrk="1" hangingPunct="1">
              <a:buClr>
                <a:schemeClr val="bg1"/>
              </a:buClr>
              <a:defRPr lang="ja-JP" altLang="en-US" baseline="0" dirty="0" smtClean="0">
                <a:solidFill>
                  <a:schemeClr val="bg1"/>
                </a:solidFill>
              </a:defRPr>
            </a:lvl2pPr>
            <a:lvl3pPr marL="468000" indent="-108000" eaLnBrk="1" hangingPunct="1">
              <a:buClr>
                <a:schemeClr val="bg1"/>
              </a:buClr>
              <a:defRPr lang="ja-JP" altLang="en-US" baseline="0" dirty="0" smtClean="0">
                <a:solidFill>
                  <a:schemeClr val="bg1"/>
                </a:solidFill>
              </a:defRPr>
            </a:lvl3pPr>
            <a:lvl4pPr marL="576000" indent="-108000" eaLnBrk="1" hangingPunct="1">
              <a:buClr>
                <a:schemeClr val="bg1"/>
              </a:buClr>
              <a:defRPr lang="ja-JP" altLang="en-US" baseline="0" dirty="0" smtClean="0">
                <a:solidFill>
                  <a:schemeClr val="bg1"/>
                </a:solidFill>
              </a:defRPr>
            </a:lvl4pPr>
            <a:lvl5pPr marL="252000" indent="180000" eaLnBrk="1" hangingPunct="1">
              <a:buClr>
                <a:schemeClr val="bg1"/>
              </a:buClr>
              <a:defRPr lang="ja-JP" altLang="en-US" baseline="0" dirty="0">
                <a:solidFill>
                  <a:schemeClr val="bg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Tree>
    <p:extLst>
      <p:ext uri="{BB962C8B-B14F-4D97-AF65-F5344CB8AC3E}">
        <p14:creationId xmlns:p14="http://schemas.microsoft.com/office/powerpoint/2010/main" val="2323714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blue)">
    <p:spTree>
      <p:nvGrpSpPr>
        <p:cNvPr id="1" name=""/>
        <p:cNvGrpSpPr/>
        <p:nvPr/>
      </p:nvGrpSpPr>
      <p:grpSpPr>
        <a:xfrm>
          <a:off x="0" y="0"/>
          <a:ext cx="0" cy="0"/>
          <a:chOff x="0" y="0"/>
          <a:chExt cx="0" cy="0"/>
        </a:xfrm>
      </p:grpSpPr>
      <p:pic>
        <p:nvPicPr>
          <p:cNvPr id="5" name="Background_Blue"/>
          <p:cNvPicPr>
            <a:picLocks noChangeAspect="1" noChangeArrowheads="1"/>
          </p:cNvPicPr>
          <p:nvPr userDrawn="1"/>
        </p:nvPicPr>
        <p:blipFill>
          <a:blip r:embed="rId2" cstate="email">
            <a:extLst>
              <a:ext uri="{28A0092B-C50C-407E-A947-70E740481C1C}">
                <a14:useLocalDpi xmlns:a14="http://schemas.microsoft.com/office/drawing/2010/main"/>
              </a:ext>
            </a:extLst>
          </a:blip>
          <a:srcRect l="195" r="195" b="1505"/>
          <a:stretch>
            <a:fillRect/>
          </a:stretch>
        </p:blipFill>
        <p:spPr bwMode="auto">
          <a:xfrm>
            <a:off x="0" y="0"/>
            <a:ext cx="9144000" cy="654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p:nvPr>
        </p:nvSpPr>
        <p:spPr bwMode="gray">
          <a:xfrm>
            <a:off x="179513" y="115200"/>
            <a:ext cx="8784000" cy="468000"/>
          </a:xfrm>
        </p:spPr>
        <p:txBody>
          <a:bodyPr rtlCol="0">
            <a:normAutofit/>
          </a:bodyPr>
          <a:lstStyle>
            <a:lvl1pPr>
              <a:defRPr lang="ja-JP" altLang="en-US" dirty="0">
                <a:solidFill>
                  <a:schemeClr val="tx1">
                    <a:lumMod val="95000"/>
                    <a:lumOff val="5000"/>
                  </a:schemeClr>
                </a:solidFill>
              </a:defRPr>
            </a:lvl1pPr>
          </a:lstStyle>
          <a:p>
            <a:pPr lvl="0"/>
            <a:r>
              <a:rPr lang="ja-JP" altLang="en-US" smtClean="0"/>
              <a:t>マスター タイトルの書式設定</a:t>
            </a:r>
            <a:endParaRPr lang="ja-JP" altLang="en-US" dirty="0"/>
          </a:p>
        </p:txBody>
      </p:sp>
      <p:sp>
        <p:nvSpPr>
          <p:cNvPr id="4" name="コンテンツ プレースホルダー"/>
          <p:cNvSpPr>
            <a:spLocks noGrp="1"/>
          </p:cNvSpPr>
          <p:nvPr>
            <p:ph sz="quarter" idx="10"/>
          </p:nvPr>
        </p:nvSpPr>
        <p:spPr bwMode="gray">
          <a:xfrm>
            <a:off x="179512" y="836712"/>
            <a:ext cx="4248000" cy="5616000"/>
          </a:xfrm>
        </p:spPr>
        <p:txBody>
          <a:bodyPr lIns="90000" tIns="46800" rIns="90000" rtlCol="0">
            <a:noAutofit/>
          </a:bodyPr>
          <a:lstStyle>
            <a:lvl1pPr marL="180000" indent="-180000" eaLnBrk="1" hangingPunct="1">
              <a:buClr>
                <a:schemeClr val="bg1"/>
              </a:buClr>
              <a:defRPr lang="ja-JP" altLang="en-US" baseline="0" dirty="0" smtClean="0">
                <a:solidFill>
                  <a:schemeClr val="bg1"/>
                </a:solidFill>
              </a:defRPr>
            </a:lvl1pPr>
            <a:lvl2pPr marL="360000" indent="-180000" eaLnBrk="1" hangingPunct="1">
              <a:buClr>
                <a:schemeClr val="bg1"/>
              </a:buClr>
              <a:defRPr lang="ja-JP" altLang="en-US" baseline="0" dirty="0" smtClean="0">
                <a:solidFill>
                  <a:schemeClr val="bg1"/>
                </a:solidFill>
              </a:defRPr>
            </a:lvl2pPr>
            <a:lvl3pPr marL="468000" indent="-108000" eaLnBrk="1" hangingPunct="1">
              <a:buClr>
                <a:schemeClr val="bg1"/>
              </a:buClr>
              <a:defRPr lang="ja-JP" altLang="en-US" baseline="0" dirty="0" smtClean="0">
                <a:solidFill>
                  <a:schemeClr val="bg1"/>
                </a:solidFill>
              </a:defRPr>
            </a:lvl3pPr>
            <a:lvl4pPr marL="576000" indent="-108000" eaLnBrk="1" hangingPunct="1">
              <a:buClr>
                <a:schemeClr val="bg1"/>
              </a:buClr>
              <a:defRPr lang="ja-JP" altLang="en-US" baseline="0" dirty="0" smtClean="0">
                <a:solidFill>
                  <a:schemeClr val="bg1"/>
                </a:solidFill>
              </a:defRPr>
            </a:lvl4pPr>
            <a:lvl5pPr marL="252000" indent="180000" eaLnBrk="1" hangingPunct="1">
              <a:buClr>
                <a:schemeClr val="bg1"/>
              </a:buClr>
              <a:defRPr lang="ja-JP" altLang="en-US" baseline="0" dirty="0">
                <a:solidFill>
                  <a:schemeClr val="bg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
        <p:nvSpPr>
          <p:cNvPr id="8" name="コンテンツ プレースホルダー"/>
          <p:cNvSpPr>
            <a:spLocks noGrp="1"/>
          </p:cNvSpPr>
          <p:nvPr>
            <p:ph sz="quarter" idx="11"/>
          </p:nvPr>
        </p:nvSpPr>
        <p:spPr bwMode="gray">
          <a:xfrm>
            <a:off x="4715513" y="836712"/>
            <a:ext cx="4248000" cy="5616000"/>
          </a:xfrm>
        </p:spPr>
        <p:txBody>
          <a:bodyPr lIns="90000" tIns="46800" rIns="90000" rtlCol="0">
            <a:noAutofit/>
          </a:bodyPr>
          <a:lstStyle>
            <a:lvl1pPr marL="180000" indent="-180000" eaLnBrk="1" hangingPunct="1">
              <a:buClr>
                <a:schemeClr val="bg1"/>
              </a:buClr>
              <a:defRPr lang="ja-JP" altLang="en-US" baseline="0" dirty="0" smtClean="0">
                <a:solidFill>
                  <a:schemeClr val="bg1"/>
                </a:solidFill>
              </a:defRPr>
            </a:lvl1pPr>
            <a:lvl2pPr marL="360000" indent="-180000" eaLnBrk="1" hangingPunct="1">
              <a:buClr>
                <a:schemeClr val="bg1"/>
              </a:buClr>
              <a:defRPr lang="ja-JP" altLang="en-US" baseline="0" dirty="0" smtClean="0">
                <a:solidFill>
                  <a:schemeClr val="bg1"/>
                </a:solidFill>
              </a:defRPr>
            </a:lvl2pPr>
            <a:lvl3pPr marL="468000" indent="-108000" eaLnBrk="1" hangingPunct="1">
              <a:buClr>
                <a:schemeClr val="bg1"/>
              </a:buClr>
              <a:defRPr lang="ja-JP" altLang="en-US" baseline="0" dirty="0" smtClean="0">
                <a:solidFill>
                  <a:schemeClr val="bg1"/>
                </a:solidFill>
              </a:defRPr>
            </a:lvl3pPr>
            <a:lvl4pPr marL="576000" indent="-108000" eaLnBrk="1" hangingPunct="1">
              <a:buClr>
                <a:schemeClr val="bg1"/>
              </a:buClr>
              <a:defRPr lang="ja-JP" altLang="en-US" baseline="0" dirty="0" smtClean="0">
                <a:solidFill>
                  <a:schemeClr val="bg1"/>
                </a:solidFill>
              </a:defRPr>
            </a:lvl4pPr>
            <a:lvl5pPr marL="252000" indent="180000" eaLnBrk="1" hangingPunct="1">
              <a:buClr>
                <a:schemeClr val="bg1"/>
              </a:buClr>
              <a:defRPr lang="ja-JP" altLang="en-US" baseline="0" dirty="0">
                <a:solidFill>
                  <a:schemeClr val="bg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Tree>
    <p:extLst>
      <p:ext uri="{BB962C8B-B14F-4D97-AF65-F5344CB8AC3E}">
        <p14:creationId xmlns:p14="http://schemas.microsoft.com/office/powerpoint/2010/main" val="2093492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blue)">
    <p:spTree>
      <p:nvGrpSpPr>
        <p:cNvPr id="1" name=""/>
        <p:cNvGrpSpPr/>
        <p:nvPr/>
      </p:nvGrpSpPr>
      <p:grpSpPr>
        <a:xfrm>
          <a:off x="0" y="0"/>
          <a:ext cx="0" cy="0"/>
          <a:chOff x="0" y="0"/>
          <a:chExt cx="0" cy="0"/>
        </a:xfrm>
      </p:grpSpPr>
      <p:pic>
        <p:nvPicPr>
          <p:cNvPr id="2" name="Background_Blue"/>
          <p:cNvPicPr>
            <a:picLocks noChangeAspect="1" noChangeArrowheads="1"/>
          </p:cNvPicPr>
          <p:nvPr userDrawn="1"/>
        </p:nvPicPr>
        <p:blipFill>
          <a:blip r:embed="rId2" cstate="email">
            <a:extLst>
              <a:ext uri="{28A0092B-C50C-407E-A947-70E740481C1C}">
                <a14:useLocalDpi xmlns:a14="http://schemas.microsoft.com/office/drawing/2010/main"/>
              </a:ext>
            </a:extLst>
          </a:blip>
          <a:srcRect r="392" b="526"/>
          <a:stretch>
            <a:fillRect/>
          </a:stretch>
        </p:blipFill>
        <p:spPr bwMode="auto">
          <a:xfrm>
            <a:off x="0" y="0"/>
            <a:ext cx="9144000" cy="655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716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rporate Mark">
    <p:spTree>
      <p:nvGrpSpPr>
        <p:cNvPr id="1" name=""/>
        <p:cNvGrpSpPr/>
        <p:nvPr/>
      </p:nvGrpSpPr>
      <p:grpSpPr>
        <a:xfrm>
          <a:off x="0" y="0"/>
          <a:ext cx="0" cy="0"/>
          <a:chOff x="0" y="0"/>
          <a:chExt cx="0" cy="0"/>
        </a:xfrm>
      </p:grpSpPr>
      <p:pic>
        <p:nvPicPr>
          <p:cNvPr id="2" name="Logo"/>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70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Stream_タイトル スライド">
    <p:bg bwMode="gray">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250825" y="2276475"/>
            <a:ext cx="8642350" cy="1873250"/>
          </a:xfrm>
        </p:spPr>
        <p:txBody>
          <a:bodyPr/>
          <a:lstStyle>
            <a:lvl1pPr algn="ctr">
              <a:defRPr sz="3600"/>
            </a:lvl1pPr>
          </a:lstStyle>
          <a:p>
            <a:pPr lvl="0"/>
            <a:r>
              <a:rPr lang="ja-JP" altLang="en-US" noProof="0" dirty="0" smtClean="0"/>
              <a:t>マスター タイトルの書式設定</a:t>
            </a:r>
          </a:p>
        </p:txBody>
      </p:sp>
      <p:sp>
        <p:nvSpPr>
          <p:cNvPr id="12291" name="Rectangle 3"/>
          <p:cNvSpPr>
            <a:spLocks noGrp="1" noChangeArrowheads="1"/>
          </p:cNvSpPr>
          <p:nvPr>
            <p:ph type="subTitle" idx="1"/>
          </p:nvPr>
        </p:nvSpPr>
        <p:spPr>
          <a:xfrm>
            <a:off x="250825" y="4292600"/>
            <a:ext cx="8642350" cy="1752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buFont typeface="Arial" charset="0"/>
              <a:buNone/>
              <a:defRPr sz="2000"/>
            </a:lvl1pPr>
          </a:lstStyle>
          <a:p>
            <a:pPr lvl="0"/>
            <a:r>
              <a:rPr lang="ja-JP" altLang="en-US" noProof="0" dirty="0" smtClean="0"/>
              <a:t>マスター サブタイトルの書式設定</a:t>
            </a:r>
          </a:p>
        </p:txBody>
      </p:sp>
    </p:spTree>
    <p:extLst>
      <p:ext uri="{BB962C8B-B14F-4D97-AF65-F5344CB8AC3E}">
        <p14:creationId xmlns:p14="http://schemas.microsoft.com/office/powerpoint/2010/main" val="18444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blue)">
    <p:spTree>
      <p:nvGrpSpPr>
        <p:cNvPr id="1" name=""/>
        <p:cNvGrpSpPr/>
        <p:nvPr/>
      </p:nvGrpSpPr>
      <p:grpSpPr>
        <a:xfrm>
          <a:off x="0" y="0"/>
          <a:ext cx="0" cy="0"/>
          <a:chOff x="0" y="0"/>
          <a:chExt cx="0" cy="0"/>
        </a:xfrm>
      </p:grpSpPr>
      <p:pic>
        <p:nvPicPr>
          <p:cNvPr id="4" name="Background_TitleBlue"/>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p:cNvSpPr>
            <a:spLocks noGrp="1"/>
          </p:cNvSpPr>
          <p:nvPr>
            <p:ph type="title"/>
          </p:nvPr>
        </p:nvSpPr>
        <p:spPr bwMode="gray">
          <a:xfrm>
            <a:off x="179513" y="2843710"/>
            <a:ext cx="8760432" cy="648000"/>
          </a:xfrm>
        </p:spPr>
        <p:txBody>
          <a:bodyPr tIns="46800" bIns="45720" rtlCol="0" anchor="b">
            <a:spAutoFit/>
          </a:bodyPr>
          <a:lstStyle>
            <a:lvl1pPr>
              <a:defRPr lang="ja-JP" altLang="en-US" sz="3200" kern="0" dirty="0">
                <a:solidFill>
                  <a:schemeClr val="bg1"/>
                </a:solidFill>
                <a:effectLst/>
              </a:defRPr>
            </a:lvl1pPr>
          </a:lstStyle>
          <a:p>
            <a:pPr lvl="0"/>
            <a:r>
              <a:rPr lang="ja-JP" altLang="en-US" smtClean="0"/>
              <a:t>マスター タイトルの書式設定</a:t>
            </a:r>
            <a:endParaRPr lang="ja-JP" altLang="en-US" dirty="0"/>
          </a:p>
        </p:txBody>
      </p:sp>
      <p:sp>
        <p:nvSpPr>
          <p:cNvPr id="16" name="テキスト プレースホルダー"/>
          <p:cNvSpPr>
            <a:spLocks noGrp="1"/>
          </p:cNvSpPr>
          <p:nvPr>
            <p:ph type="body" sz="quarter" idx="10"/>
          </p:nvPr>
        </p:nvSpPr>
        <p:spPr bwMode="gray">
          <a:xfrm>
            <a:off x="179513" y="3926256"/>
            <a:ext cx="6768975" cy="400110"/>
          </a:xfrm>
        </p:spPr>
        <p:txBody>
          <a:bodyPr>
            <a:spAutoFit/>
          </a:bodyPr>
          <a:lstStyle>
            <a:lvl1pPr marL="0" indent="0" algn="l">
              <a:buNone/>
              <a:defRPr sz="2000">
                <a:solidFill>
                  <a:schemeClr val="bg1"/>
                </a:solidFill>
              </a:defRPr>
            </a:lvl1pPr>
            <a:lvl2pPr marL="72000" indent="0">
              <a:buNone/>
              <a:defRPr>
                <a:solidFill>
                  <a:schemeClr val="bg1"/>
                </a:solidFill>
              </a:defRPr>
            </a:lvl2pPr>
            <a:lvl3pPr marL="222962" indent="0">
              <a:buNone/>
              <a:defRPr>
                <a:solidFill>
                  <a:schemeClr val="bg1"/>
                </a:solidFill>
              </a:defRPr>
            </a:lvl3pPr>
            <a:lvl4pPr marL="327787" indent="0">
              <a:buNone/>
              <a:defRPr>
                <a:solidFill>
                  <a:schemeClr val="bg1"/>
                </a:solidFill>
              </a:defRPr>
            </a:lvl4pPr>
            <a:lvl5pPr marL="311400" indent="0">
              <a:buNone/>
              <a:defRPr>
                <a:solidFill>
                  <a:schemeClr val="bg1"/>
                </a:solidFill>
              </a:defRPr>
            </a:lvl5pPr>
          </a:lstStyle>
          <a:p>
            <a:pPr lvl="0"/>
            <a:r>
              <a:rPr lang="ja-JP" altLang="en-US" smtClean="0"/>
              <a:t>マスター テキストの書式設定</a:t>
            </a:r>
          </a:p>
        </p:txBody>
      </p:sp>
    </p:spTree>
    <p:extLst>
      <p:ext uri="{BB962C8B-B14F-4D97-AF65-F5344CB8AC3E}">
        <p14:creationId xmlns:p14="http://schemas.microsoft.com/office/powerpoint/2010/main" val="391258853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rand Statement">
    <p:spTree>
      <p:nvGrpSpPr>
        <p:cNvPr id="1" name=""/>
        <p:cNvGrpSpPr/>
        <p:nvPr/>
      </p:nvGrpSpPr>
      <p:grpSpPr>
        <a:xfrm>
          <a:off x="0" y="0"/>
          <a:ext cx="0" cy="0"/>
          <a:chOff x="0" y="0"/>
          <a:chExt cx="0" cy="0"/>
        </a:xfrm>
      </p:grpSpPr>
      <p:pic>
        <p:nvPicPr>
          <p:cNvPr id="2" name="orchest_blue_base"/>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逆光"/>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縦ライン"/>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右上へ"/>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左下へ"/>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bwMode="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最後右へ"/>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bwMode="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グループ化 7"/>
          <p:cNvGrpSpPr>
            <a:grpSpLocks/>
          </p:cNvGrpSpPr>
          <p:nvPr userDrawn="1"/>
        </p:nvGrpSpPr>
        <p:grpSpPr bwMode="auto">
          <a:xfrm>
            <a:off x="0" y="0"/>
            <a:ext cx="9144000" cy="6858000"/>
            <a:chOff x="0" y="0"/>
            <a:chExt cx="9144000" cy="6858000"/>
          </a:xfrm>
        </p:grpSpPr>
        <p:pic>
          <p:nvPicPr>
            <p:cNvPr id="9" name="white"/>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text"/>
            <p:cNvPicPr>
              <a:picLocks noChangeAspect="1" noChangeArrowheads="1"/>
            </p:cNvPicPr>
            <p:nvPr userDrawn="1"/>
          </p:nvPicPr>
          <p:blipFill>
            <a:blip r:embed="rId9" cstate="email">
              <a:grayscl/>
              <a:biLevel thresh="50000"/>
              <a:extLst>
                <a:ext uri="{28A0092B-C50C-407E-A947-70E740481C1C}">
                  <a14:useLocalDpi xmlns:a14="http://schemas.microsoft.com/office/drawing/2010/main"/>
                </a:ext>
              </a:extLst>
            </a:blip>
            <a:srcRect/>
            <a:stretch>
              <a:fillRect/>
            </a:stretch>
          </p:blipFill>
          <p:spPr bwMode="auto">
            <a:xfrm>
              <a:off x="1064149" y="3598148"/>
              <a:ext cx="6913563"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brighter_logo_poji"/>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296790" y="2146503"/>
              <a:ext cx="8466645" cy="99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5603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8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4" fill="hold" nodeType="withEffect">
                                  <p:stCondLst>
                                    <p:cond delay="190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par>
                                <p:cTn id="11" presetID="22" presetClass="entr" presetSubtype="2" fill="hold" nodeType="withEffect">
                                  <p:stCondLst>
                                    <p:cond delay="26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1000"/>
                                        <p:tgtEl>
                                          <p:spTgt spid="6"/>
                                        </p:tgtEl>
                                      </p:cBhvr>
                                    </p:animEffect>
                                  </p:childTnLst>
                                </p:cTn>
                              </p:par>
                              <p:par>
                                <p:cTn id="14" presetID="22" presetClass="entr" presetSubtype="8" fill="hold" nodeType="withEffect">
                                  <p:stCondLst>
                                    <p:cond delay="350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000"/>
                                        <p:tgtEl>
                                          <p:spTgt spid="7"/>
                                        </p:tgtEl>
                                      </p:cBhvr>
                                    </p:animEffect>
                                  </p:childTnLst>
                                </p:cTn>
                              </p:par>
                            </p:childTnLst>
                          </p:cTn>
                        </p:par>
                        <p:par>
                          <p:cTn id="17" fill="hold">
                            <p:stCondLst>
                              <p:cond delay="4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par>
                                <p:cTn id="21" presetID="10" presetClass="exit" presetSubtype="0" fill="hold" nodeType="withEffect">
                                  <p:stCondLst>
                                    <p:cond delay="1000"/>
                                  </p:stCondLst>
                                  <p:childTnLst>
                                    <p:animEffect transition="out" filter="fade">
                                      <p:cBhvr>
                                        <p:cTn id="22" dur="800"/>
                                        <p:tgtEl>
                                          <p:spTgt spid="3"/>
                                        </p:tgtEl>
                                      </p:cBhvr>
                                    </p:animEffect>
                                    <p:set>
                                      <p:cBhvr>
                                        <p:cTn id="23" dur="1" fill="hold">
                                          <p:stCondLst>
                                            <p:cond delay="799"/>
                                          </p:stCondLst>
                                        </p:cTn>
                                        <p:tgtEl>
                                          <p:spTgt spid="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ntr" presetSubtype="0" fill="hold" nodeType="withEffect">
                                  <p:stCondLst>
                                    <p:cond delay="5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spTree>
      <p:nvGrpSpPr>
        <p:cNvPr id="1" name=""/>
        <p:cNvGrpSpPr/>
        <p:nvPr/>
      </p:nvGrpSpPr>
      <p:grpSpPr>
        <a:xfrm>
          <a:off x="0" y="0"/>
          <a:ext cx="0" cy="0"/>
          <a:chOff x="0" y="0"/>
          <a:chExt cx="0" cy="0"/>
        </a:xfrm>
      </p:grpSpPr>
      <p:pic>
        <p:nvPicPr>
          <p:cNvPr id="4" name="Background_Content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p:cNvSpPr>
            <a:spLocks noGrp="1"/>
          </p:cNvSpPr>
          <p:nvPr>
            <p:ph type="title"/>
          </p:nvPr>
        </p:nvSpPr>
        <p:spPr bwMode="gray">
          <a:xfrm>
            <a:off x="1619672" y="332613"/>
            <a:ext cx="7344000" cy="504000"/>
          </a:xfrm>
        </p:spPr>
        <p:txBody>
          <a:bodyPr anchor="b">
            <a:spAutoFit/>
          </a:bodyPr>
          <a:lstStyle>
            <a:lvl1pPr>
              <a:defRPr b="0">
                <a:solidFill>
                  <a:schemeClr val="tx2">
                    <a:lumMod val="65000"/>
                    <a:lumOff val="35000"/>
                  </a:schemeClr>
                </a:solidFill>
              </a:defRPr>
            </a:lvl1pPr>
          </a:lstStyle>
          <a:p>
            <a:r>
              <a:rPr lang="ja-JP" altLang="en-US" smtClean="0"/>
              <a:t>マスター タイトルの書式設定</a:t>
            </a:r>
            <a:endParaRPr lang="ja-JP" altLang="en-US" dirty="0"/>
          </a:p>
        </p:txBody>
      </p:sp>
      <p:sp>
        <p:nvSpPr>
          <p:cNvPr id="5" name="テキスト プレースホルダー"/>
          <p:cNvSpPr>
            <a:spLocks noGrp="1"/>
          </p:cNvSpPr>
          <p:nvPr>
            <p:ph type="body" sz="quarter" idx="10"/>
          </p:nvPr>
        </p:nvSpPr>
        <p:spPr bwMode="gray">
          <a:xfrm>
            <a:off x="1619672" y="1116000"/>
            <a:ext cx="7344000" cy="5112000"/>
          </a:xfrm>
        </p:spPr>
        <p:txBody>
          <a:bodyPr>
            <a:noAutofit/>
          </a:bodyPr>
          <a:lstStyle>
            <a:lvl1pPr marL="0" indent="0">
              <a:lnSpc>
                <a:spcPct val="140000"/>
              </a:lnSpc>
              <a:spcBef>
                <a:spcPts val="500"/>
              </a:spcBef>
              <a:buNone/>
              <a:defRPr sz="2200" b="0">
                <a:solidFill>
                  <a:schemeClr val="tx1"/>
                </a:solidFill>
              </a:defRPr>
            </a:lvl1pPr>
            <a:lvl2pPr marL="180000" indent="0">
              <a:lnSpc>
                <a:spcPct val="100000"/>
              </a:lnSpc>
              <a:spcBef>
                <a:spcPts val="500"/>
              </a:spcBef>
              <a:buNone/>
              <a:defRPr sz="1800" b="0">
                <a:solidFill>
                  <a:schemeClr val="tx1"/>
                </a:solidFill>
              </a:defRPr>
            </a:lvl2pPr>
            <a:lvl3pPr marL="360000" indent="0">
              <a:lnSpc>
                <a:spcPct val="100000"/>
              </a:lnSpc>
              <a:spcBef>
                <a:spcPts val="500"/>
              </a:spcBef>
              <a:buNone/>
              <a:defRPr b="0">
                <a:solidFill>
                  <a:schemeClr val="tx1"/>
                </a:solidFill>
              </a:defRPr>
            </a:lvl3pPr>
            <a:lvl4pPr marL="540000" indent="0">
              <a:lnSpc>
                <a:spcPct val="100000"/>
              </a:lnSpc>
              <a:spcBef>
                <a:spcPts val="500"/>
              </a:spcBef>
              <a:buNone/>
              <a:defRPr b="0">
                <a:solidFill>
                  <a:schemeClr val="tx1"/>
                </a:solidFill>
              </a:defRPr>
            </a:lvl4pPr>
            <a:lvl5pPr marL="685800" indent="0">
              <a:buNone/>
              <a:defRPr b="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Tree>
    <p:extLst>
      <p:ext uri="{BB962C8B-B14F-4D97-AF65-F5344CB8AC3E}">
        <p14:creationId xmlns:p14="http://schemas.microsoft.com/office/powerpoint/2010/main" val="338983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4" name="Background_SectionHeade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p:cNvSpPr>
            <a:spLocks noGrp="1"/>
          </p:cNvSpPr>
          <p:nvPr>
            <p:ph type="title"/>
          </p:nvPr>
        </p:nvSpPr>
        <p:spPr bwMode="gray">
          <a:xfrm>
            <a:off x="179388" y="2988000"/>
            <a:ext cx="8784000" cy="524311"/>
          </a:xfrm>
        </p:spPr>
        <p:txBody>
          <a:bodyPr anchor="b">
            <a:spAutoFit/>
          </a:bodyPr>
          <a:lstStyle>
            <a:lvl1pPr>
              <a:defRPr sz="2800" b="0">
                <a:solidFill>
                  <a:schemeClr val="bg1"/>
                </a:solidFill>
              </a:defRPr>
            </a:lvl1pPr>
          </a:lstStyle>
          <a:p>
            <a:r>
              <a:rPr lang="ja-JP" altLang="en-US" smtClean="0"/>
              <a:t>マスター タイトルの書式設定</a:t>
            </a:r>
            <a:endParaRPr lang="ja-JP" altLang="en-US" dirty="0"/>
          </a:p>
        </p:txBody>
      </p:sp>
      <p:sp>
        <p:nvSpPr>
          <p:cNvPr id="5" name="テキスト プレースホルダー"/>
          <p:cNvSpPr>
            <a:spLocks noGrp="1"/>
          </p:cNvSpPr>
          <p:nvPr>
            <p:ph type="body" sz="quarter" idx="10"/>
          </p:nvPr>
        </p:nvSpPr>
        <p:spPr bwMode="gray">
          <a:xfrm>
            <a:off x="179388" y="3852000"/>
            <a:ext cx="7200900" cy="1212640"/>
          </a:xfrm>
        </p:spPr>
        <p:txBody>
          <a:bodyPr>
            <a:spAutoFit/>
          </a:bodyPr>
          <a:lstStyle>
            <a:lvl1pPr marL="0" indent="0">
              <a:buNone/>
              <a:defRPr b="0"/>
            </a:lvl1pPr>
            <a:lvl2pPr marL="72000" indent="0">
              <a:buNone/>
              <a:defRPr sz="1800" b="0"/>
            </a:lvl2pPr>
            <a:lvl3pPr marL="222962" indent="0">
              <a:buNone/>
              <a:defRPr b="0"/>
            </a:lvl3pPr>
            <a:lvl4pPr marL="327787" indent="0">
              <a:buNone/>
              <a:defRPr b="0"/>
            </a:lvl4pPr>
            <a:lvl5pPr marL="311400" indent="0">
              <a:buNone/>
              <a:defRPr b="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Tree>
    <p:extLst>
      <p:ext uri="{BB962C8B-B14F-4D97-AF65-F5344CB8AC3E}">
        <p14:creationId xmlns:p14="http://schemas.microsoft.com/office/powerpoint/2010/main" val="79928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white)">
    <p:spTree>
      <p:nvGrpSpPr>
        <p:cNvPr id="1" name=""/>
        <p:cNvGrpSpPr/>
        <p:nvPr/>
      </p:nvGrpSpPr>
      <p:grpSpPr>
        <a:xfrm>
          <a:off x="0" y="0"/>
          <a:ext cx="0" cy="0"/>
          <a:chOff x="0" y="0"/>
          <a:chExt cx="0" cy="0"/>
        </a:xfrm>
      </p:grpSpPr>
      <p:pic>
        <p:nvPicPr>
          <p:cNvPr id="3" name="Background_Whit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503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p:nvPr>
        </p:nvSpPr>
        <p:spPr bwMode="gray">
          <a:xfrm>
            <a:off x="179513" y="115200"/>
            <a:ext cx="8784000" cy="468000"/>
          </a:xfrm>
        </p:spPr>
        <p:txBody>
          <a:bodyPr>
            <a:normAutofit/>
          </a:bodyPr>
          <a:lstStyle>
            <a:lvl1pPr>
              <a:defRPr sz="2400" b="0">
                <a:solidFill>
                  <a:schemeClr val="bg1"/>
                </a:solidFill>
              </a:defRPr>
            </a:lvl1pPr>
          </a:lstStyle>
          <a:p>
            <a:r>
              <a:rPr lang="ja-JP" altLang="en-US" smtClean="0"/>
              <a:t>マスター タイトルの書式設定</a:t>
            </a:r>
            <a:endParaRPr lang="ja-JP" altLang="en-US" dirty="0"/>
          </a:p>
        </p:txBody>
      </p:sp>
    </p:spTree>
    <p:extLst>
      <p:ext uri="{BB962C8B-B14F-4D97-AF65-F5344CB8AC3E}">
        <p14:creationId xmlns:p14="http://schemas.microsoft.com/office/powerpoint/2010/main" val="488264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white)">
    <p:spTree>
      <p:nvGrpSpPr>
        <p:cNvPr id="1" name=""/>
        <p:cNvGrpSpPr/>
        <p:nvPr/>
      </p:nvGrpSpPr>
      <p:grpSpPr>
        <a:xfrm>
          <a:off x="0" y="0"/>
          <a:ext cx="0" cy="0"/>
          <a:chOff x="0" y="0"/>
          <a:chExt cx="0" cy="0"/>
        </a:xfrm>
      </p:grpSpPr>
      <p:pic>
        <p:nvPicPr>
          <p:cNvPr id="4" name="Background_Whit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503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p:nvPr>
        </p:nvSpPr>
        <p:spPr bwMode="gray">
          <a:xfrm>
            <a:off x="179513" y="115200"/>
            <a:ext cx="8784000" cy="468000"/>
          </a:xfrm>
        </p:spPr>
        <p:txBody>
          <a:bodyPr rtlCol="0">
            <a:normAutofit/>
          </a:bodyPr>
          <a:lstStyle>
            <a:lvl1pPr>
              <a:defRPr lang="ja-JP" altLang="en-US" dirty="0">
                <a:solidFill>
                  <a:schemeClr val="bg1"/>
                </a:solidFill>
              </a:defRPr>
            </a:lvl1pPr>
          </a:lstStyle>
          <a:p>
            <a:pPr lvl="0"/>
            <a:r>
              <a:rPr lang="ja-JP" altLang="en-US" smtClean="0"/>
              <a:t>マスター タイトルの書式設定</a:t>
            </a:r>
            <a:endParaRPr lang="ja-JP" altLang="en-US" dirty="0"/>
          </a:p>
        </p:txBody>
      </p:sp>
      <p:sp>
        <p:nvSpPr>
          <p:cNvPr id="12" name="コンテンツ プレースホルダー"/>
          <p:cNvSpPr>
            <a:spLocks noGrp="1"/>
          </p:cNvSpPr>
          <p:nvPr>
            <p:ph sz="quarter" idx="10"/>
          </p:nvPr>
        </p:nvSpPr>
        <p:spPr bwMode="gray">
          <a:xfrm>
            <a:off x="179512" y="836712"/>
            <a:ext cx="8784976" cy="5616476"/>
          </a:xfrm>
        </p:spPr>
        <p:txBody>
          <a:bodyPr rtlCol="0">
            <a:normAutofit/>
          </a:bodyPr>
          <a:lstStyle>
            <a:lvl1pPr>
              <a:defRPr lang="ja-JP" altLang="en-US" noProof="0" dirty="0" smtClean="0"/>
            </a:lvl1pPr>
            <a:lvl2pPr>
              <a:defRPr lang="ja-JP" altLang="en-US" noProof="0" dirty="0" smtClean="0"/>
            </a:lvl2pPr>
            <a:lvl3pPr>
              <a:defRPr lang="ja-JP" altLang="en-US" noProof="0" dirty="0" smtClean="0"/>
            </a:lvl3pPr>
            <a:lvl4pPr>
              <a:defRPr lang="ja-JP" altLang="en-US" noProof="0" dirty="0" smtClean="0"/>
            </a:lvl4p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p:txBody>
      </p:sp>
    </p:spTree>
    <p:extLst>
      <p:ext uri="{BB962C8B-B14F-4D97-AF65-F5344CB8AC3E}">
        <p14:creationId xmlns:p14="http://schemas.microsoft.com/office/powerpoint/2010/main" val="218917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d 1 line &amp; Content(white)">
    <p:spTree>
      <p:nvGrpSpPr>
        <p:cNvPr id="1" name=""/>
        <p:cNvGrpSpPr/>
        <p:nvPr/>
      </p:nvGrpSpPr>
      <p:grpSpPr>
        <a:xfrm>
          <a:off x="0" y="0"/>
          <a:ext cx="0" cy="0"/>
          <a:chOff x="0" y="0"/>
          <a:chExt cx="0" cy="0"/>
        </a:xfrm>
      </p:grpSpPr>
      <p:pic>
        <p:nvPicPr>
          <p:cNvPr id="5" name="Background_Whit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503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p:nvPr>
        </p:nvSpPr>
        <p:spPr bwMode="gray">
          <a:xfrm>
            <a:off x="179513" y="115200"/>
            <a:ext cx="8784000" cy="468000"/>
          </a:xfrm>
        </p:spPr>
        <p:txBody>
          <a:bodyPr rtlCol="0">
            <a:normAutofit/>
          </a:bodyPr>
          <a:lstStyle>
            <a:lvl1pPr>
              <a:defRPr lang="ja-JP" altLang="en-US" dirty="0">
                <a:solidFill>
                  <a:schemeClr val="bg1"/>
                </a:solidFill>
              </a:defRPr>
            </a:lvl1pPr>
          </a:lstStyle>
          <a:p>
            <a:pPr lvl="0"/>
            <a:r>
              <a:rPr lang="ja-JP" altLang="en-US" smtClean="0"/>
              <a:t>マスター タイトルの書式設定</a:t>
            </a:r>
            <a:endParaRPr lang="ja-JP" altLang="en-US" dirty="0"/>
          </a:p>
        </p:txBody>
      </p:sp>
      <p:sp>
        <p:nvSpPr>
          <p:cNvPr id="6" name="テキスト プレースホルダー"/>
          <p:cNvSpPr>
            <a:spLocks noGrp="1"/>
          </p:cNvSpPr>
          <p:nvPr>
            <p:ph type="body" sz="quarter" idx="11"/>
          </p:nvPr>
        </p:nvSpPr>
        <p:spPr bwMode="gray">
          <a:xfrm>
            <a:off x="178287" y="836613"/>
            <a:ext cx="8785226" cy="432000"/>
          </a:xfrm>
          <a:prstGeom prst="roundRect">
            <a:avLst>
              <a:gd name="adj" fmla="val 13830"/>
            </a:avLst>
          </a:prstGeom>
          <a:solidFill>
            <a:schemeClr val="accent6">
              <a:lumMod val="75000"/>
              <a:lumOff val="25000"/>
            </a:schemeClr>
          </a:solidFill>
          <a:effectLst>
            <a:outerShdw blurRad="50800" dist="38100" dir="5400000" algn="t" rotWithShape="0">
              <a:prstClr val="black">
                <a:alpha val="40000"/>
              </a:prstClr>
            </a:outerShdw>
          </a:effectLst>
        </p:spPr>
        <p:txBody>
          <a:bodyPr tIns="72000" bIns="36000">
            <a:noAutofit/>
          </a:bodyPr>
          <a:lstStyle>
            <a:lvl1pPr marL="0" indent="0" algn="l" eaLnBrk="1" hangingPunct="1">
              <a:spcBef>
                <a:spcPts val="0"/>
              </a:spcBef>
              <a:buNone/>
              <a:defRPr>
                <a:solidFill>
                  <a:schemeClr val="bg1"/>
                </a:solidFill>
              </a:defRPr>
            </a:lvl1pPr>
            <a:lvl2pPr marL="72000" indent="0">
              <a:buNone/>
              <a:defRPr/>
            </a:lvl2pPr>
            <a:lvl3pPr marL="222962" indent="0">
              <a:buNone/>
              <a:defRPr/>
            </a:lvl3pPr>
            <a:lvl4pPr marL="327787" indent="0">
              <a:buNone/>
              <a:defRPr/>
            </a:lvl4pPr>
            <a:lvl5pPr marL="311400" indent="0">
              <a:buNone/>
              <a:defRPr/>
            </a:lvl5pPr>
          </a:lstStyle>
          <a:p>
            <a:pPr lvl="0"/>
            <a:r>
              <a:rPr lang="ja-JP" altLang="en-US" smtClean="0"/>
              <a:t>マスター テキストの書式設定</a:t>
            </a:r>
          </a:p>
        </p:txBody>
      </p:sp>
      <p:sp>
        <p:nvSpPr>
          <p:cNvPr id="12" name="コンテンツ プレースホルダー"/>
          <p:cNvSpPr>
            <a:spLocks noGrp="1"/>
          </p:cNvSpPr>
          <p:nvPr>
            <p:ph sz="quarter" idx="10"/>
          </p:nvPr>
        </p:nvSpPr>
        <p:spPr bwMode="gray">
          <a:xfrm>
            <a:off x="179388" y="1413188"/>
            <a:ext cx="8785225" cy="5040000"/>
          </a:xfrm>
        </p:spPr>
        <p:txBody>
          <a:bodyPr rtlCol="0">
            <a:normAutofit/>
          </a:bodyPr>
          <a:lstStyle>
            <a:lvl1pPr>
              <a:defRPr lang="ja-JP" altLang="en-US" i="0" u="none" strike="noStrike" kern="0" cap="none" spc="0" normalizeH="0" baseline="0" noProof="0" dirty="0" smtClean="0">
                <a:ln>
                  <a:noFill/>
                </a:ln>
                <a:solidFill>
                  <a:srgbClr val="000000"/>
                </a:solidFill>
                <a:effectLst/>
                <a:uLnTx/>
                <a:uFillTx/>
              </a:defRPr>
            </a:lvl1pPr>
            <a:lvl2pPr>
              <a:defRPr lang="ja-JP" altLang="en-US" i="0" u="none" strike="noStrike" kern="0" cap="none" spc="0" normalizeH="0" baseline="0" noProof="0" dirty="0" smtClean="0">
                <a:ln>
                  <a:noFill/>
                </a:ln>
                <a:solidFill>
                  <a:srgbClr val="000000"/>
                </a:solidFill>
                <a:effectLst/>
                <a:uLnTx/>
                <a:uFillTx/>
              </a:defRPr>
            </a:lvl2pPr>
            <a:lvl3pPr>
              <a:defRPr lang="ja-JP" altLang="en-US" i="0" u="none" strike="noStrike" kern="0" cap="none" spc="0" normalizeH="0" baseline="0" noProof="0" dirty="0" smtClean="0">
                <a:ln>
                  <a:noFill/>
                </a:ln>
                <a:solidFill>
                  <a:srgbClr val="000000"/>
                </a:solidFill>
                <a:effectLst/>
                <a:uLnTx/>
                <a:uFillTx/>
              </a:defRPr>
            </a:lvl3pPr>
            <a:lvl4pPr>
              <a:defRPr lang="ja-JP" altLang="en-US" i="0" u="none" strike="noStrike" kern="0" cap="none" spc="0" normalizeH="0" baseline="0" noProof="0" dirty="0" smtClean="0">
                <a:ln>
                  <a:noFill/>
                </a:ln>
                <a:solidFill>
                  <a:srgbClr val="000000"/>
                </a:solidFill>
                <a:effectLst/>
                <a:uLnTx/>
                <a:uFillTx/>
              </a:defRPr>
            </a:lvl4p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p:txBody>
      </p:sp>
    </p:spTree>
    <p:extLst>
      <p:ext uri="{BB962C8B-B14F-4D97-AF65-F5344CB8AC3E}">
        <p14:creationId xmlns:p14="http://schemas.microsoft.com/office/powerpoint/2010/main" val="3239192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ad 2 lines &amp; Content(white)">
    <p:spTree>
      <p:nvGrpSpPr>
        <p:cNvPr id="1" name=""/>
        <p:cNvGrpSpPr/>
        <p:nvPr/>
      </p:nvGrpSpPr>
      <p:grpSpPr>
        <a:xfrm>
          <a:off x="0" y="0"/>
          <a:ext cx="0" cy="0"/>
          <a:chOff x="0" y="0"/>
          <a:chExt cx="0" cy="0"/>
        </a:xfrm>
      </p:grpSpPr>
      <p:pic>
        <p:nvPicPr>
          <p:cNvPr id="5" name="Background_Whit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503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p:nvPr>
        </p:nvSpPr>
        <p:spPr bwMode="gray">
          <a:xfrm>
            <a:off x="179513" y="115200"/>
            <a:ext cx="8784000" cy="468000"/>
          </a:xfrm>
        </p:spPr>
        <p:txBody>
          <a:bodyPr rtlCol="0">
            <a:normAutofit/>
          </a:bodyPr>
          <a:lstStyle>
            <a:lvl1pPr>
              <a:defRPr lang="ja-JP" altLang="en-US" dirty="0">
                <a:solidFill>
                  <a:schemeClr val="bg1"/>
                </a:solidFill>
              </a:defRPr>
            </a:lvl1pPr>
          </a:lstStyle>
          <a:p>
            <a:pPr lvl="0"/>
            <a:r>
              <a:rPr lang="ja-JP" altLang="en-US" smtClean="0"/>
              <a:t>マスター タイトルの書式設定</a:t>
            </a:r>
            <a:endParaRPr lang="ja-JP" altLang="en-US" dirty="0"/>
          </a:p>
        </p:txBody>
      </p:sp>
      <p:sp>
        <p:nvSpPr>
          <p:cNvPr id="9" name="テキスト プレースホルダー"/>
          <p:cNvSpPr>
            <a:spLocks noGrp="1"/>
          </p:cNvSpPr>
          <p:nvPr>
            <p:ph type="body" sz="quarter" idx="11"/>
          </p:nvPr>
        </p:nvSpPr>
        <p:spPr bwMode="gray">
          <a:xfrm>
            <a:off x="179388" y="836613"/>
            <a:ext cx="8784000" cy="756000"/>
          </a:xfrm>
          <a:prstGeom prst="roundRect">
            <a:avLst>
              <a:gd name="adj" fmla="val 7924"/>
            </a:avLst>
          </a:prstGeom>
          <a:solidFill>
            <a:schemeClr val="accent6">
              <a:lumMod val="75000"/>
              <a:lumOff val="25000"/>
            </a:schemeClr>
          </a:solidFill>
          <a:effectLst>
            <a:outerShdw blurRad="50800" dist="38100" dir="5400000" algn="t" rotWithShape="0">
              <a:prstClr val="black">
                <a:alpha val="40000"/>
              </a:prstClr>
            </a:outerShdw>
          </a:effectLst>
        </p:spPr>
        <p:txBody>
          <a:bodyPr tIns="72000" bIns="36000" anchor="ctr">
            <a:noAutofit/>
          </a:bodyPr>
          <a:lstStyle>
            <a:lvl1pPr marL="0" indent="0" algn="l" eaLnBrk="1" hangingPunct="1">
              <a:spcBef>
                <a:spcPts val="0"/>
              </a:spcBef>
              <a:buNone/>
              <a:defRPr>
                <a:solidFill>
                  <a:schemeClr val="bg1"/>
                </a:solidFill>
              </a:defRPr>
            </a:lvl1pPr>
            <a:lvl2pPr marL="72000" indent="0">
              <a:buNone/>
              <a:defRPr/>
            </a:lvl2pPr>
            <a:lvl3pPr marL="222962" indent="0">
              <a:buNone/>
              <a:defRPr/>
            </a:lvl3pPr>
            <a:lvl4pPr marL="327787" indent="0">
              <a:buNone/>
              <a:defRPr/>
            </a:lvl4pPr>
            <a:lvl5pPr marL="311400" indent="0">
              <a:buNone/>
              <a:defRPr/>
            </a:lvl5pPr>
          </a:lstStyle>
          <a:p>
            <a:pPr lvl="0"/>
            <a:r>
              <a:rPr lang="ja-JP" altLang="en-US" smtClean="0"/>
              <a:t>マスター テキストの書式設定</a:t>
            </a:r>
          </a:p>
        </p:txBody>
      </p:sp>
      <p:sp>
        <p:nvSpPr>
          <p:cNvPr id="10" name="コンテンツ プレースホルダー"/>
          <p:cNvSpPr>
            <a:spLocks noGrp="1"/>
          </p:cNvSpPr>
          <p:nvPr>
            <p:ph sz="quarter" idx="10"/>
          </p:nvPr>
        </p:nvSpPr>
        <p:spPr bwMode="gray">
          <a:xfrm>
            <a:off x="178412" y="1737188"/>
            <a:ext cx="8784976" cy="4714412"/>
          </a:xfrm>
        </p:spPr>
        <p:txBody>
          <a:bodyPr lIns="90000" tIns="46800" rIns="90000" bIns="46800" rtlCol="0">
            <a:noAutofit/>
          </a:bodyPr>
          <a:lstStyle>
            <a:lvl1pPr>
              <a:defRPr lang="ja-JP" altLang="en-US" i="0" u="none" strike="noStrike" kern="0" cap="none" spc="0" normalizeH="0" baseline="0" dirty="0" smtClean="0">
                <a:ln>
                  <a:noFill/>
                </a:ln>
                <a:solidFill>
                  <a:srgbClr val="000000"/>
                </a:solidFill>
                <a:effectLst/>
                <a:uLnTx/>
                <a:uFillTx/>
              </a:defRPr>
            </a:lvl1pPr>
            <a:lvl2pPr>
              <a:defRPr lang="ja-JP" altLang="en-US" i="0" u="none" strike="noStrike" kern="0" cap="none" spc="0" normalizeH="0" baseline="0" dirty="0" smtClean="0">
                <a:ln>
                  <a:noFill/>
                </a:ln>
                <a:solidFill>
                  <a:srgbClr val="000000"/>
                </a:solidFill>
                <a:effectLst/>
                <a:uLnTx/>
                <a:uFillTx/>
              </a:defRPr>
            </a:lvl2pPr>
            <a:lvl3pPr>
              <a:defRPr lang="ja-JP" altLang="en-US" i="0" u="none" strike="noStrike" kern="0" cap="none" spc="0" normalizeH="0" baseline="0" dirty="0" smtClean="0">
                <a:ln>
                  <a:noFill/>
                </a:ln>
                <a:solidFill>
                  <a:srgbClr val="000000"/>
                </a:solidFill>
                <a:effectLst/>
                <a:uLnTx/>
                <a:uFillTx/>
              </a:defRPr>
            </a:lvl3pPr>
            <a:lvl4pPr>
              <a:defRPr lang="ja-JP" altLang="en-US" i="0" u="none" strike="noStrike" kern="0" cap="none" spc="0" normalizeH="0" baseline="0" dirty="0" smtClean="0">
                <a:ln>
                  <a:noFill/>
                </a:ln>
                <a:solidFill>
                  <a:srgbClr val="000000"/>
                </a:solidFill>
                <a:effectLst/>
                <a:uLnTx/>
                <a:uFillTx/>
              </a:defRPr>
            </a:lvl4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Tree>
    <p:extLst>
      <p:ext uri="{BB962C8B-B14F-4D97-AF65-F5344CB8AC3E}">
        <p14:creationId xmlns:p14="http://schemas.microsoft.com/office/powerpoint/2010/main" val="218704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1026" name="Footer"/>
          <p:cNvPicPr>
            <a:picLocks noChangeAspect="1"/>
          </p:cNvPicPr>
          <p:nvPr userDrawn="1"/>
        </p:nvPicPr>
        <p:blipFill>
          <a:blip r:embed="rId21" cstate="email">
            <a:extLst>
              <a:ext uri="{28A0092B-C50C-407E-A947-70E740481C1C}">
                <a14:useLocalDpi xmlns:a14="http://schemas.microsoft.com/office/drawing/2010/main"/>
              </a:ext>
            </a:extLst>
          </a:blip>
          <a:srcRect/>
          <a:stretch>
            <a:fillRect/>
          </a:stretch>
        </p:blipFill>
        <p:spPr bwMode="invGray">
          <a:xfrm>
            <a:off x="0" y="6550025"/>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タイトル プレースホルダー"/>
          <p:cNvSpPr>
            <a:spLocks noGrp="1"/>
          </p:cNvSpPr>
          <p:nvPr>
            <p:ph type="title"/>
          </p:nvPr>
        </p:nvSpPr>
        <p:spPr bwMode="gray">
          <a:xfrm>
            <a:off x="179388" y="107950"/>
            <a:ext cx="8785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6000" rIns="91440" bIns="0" numCol="1" anchor="ctr" anchorCtr="0" compatLnSpc="1">
            <a:prstTxWarp prst="textNoShape">
              <a:avLst/>
            </a:prstTxWarp>
          </a:bodyPr>
          <a:lstStyle/>
          <a:p>
            <a:pPr lvl="0"/>
            <a:r>
              <a:rPr lang="ja-JP" altLang="en-US" smtClean="0"/>
              <a:t>マスター タイトルの書式設定</a:t>
            </a:r>
          </a:p>
        </p:txBody>
      </p:sp>
      <p:sp>
        <p:nvSpPr>
          <p:cNvPr id="1028" name="テキスト プレースホルダー"/>
          <p:cNvSpPr>
            <a:spLocks noGrp="1"/>
          </p:cNvSpPr>
          <p:nvPr>
            <p:ph type="body" idx="1"/>
          </p:nvPr>
        </p:nvSpPr>
        <p:spPr bwMode="gray">
          <a:xfrm>
            <a:off x="179388" y="836613"/>
            <a:ext cx="878522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a:t>
            </a:r>
            <a:r>
              <a:rPr lang="en-US" altLang="ja-JP" smtClean="0"/>
              <a:t>2</a:t>
            </a:r>
            <a:r>
              <a:rPr lang="ja-JP" altLang="en-US" smtClean="0"/>
              <a:t>レベル</a:t>
            </a:r>
          </a:p>
          <a:p>
            <a:pPr lvl="2"/>
            <a:r>
              <a:rPr lang="ja-JP" altLang="en-US" smtClean="0"/>
              <a:t>第</a:t>
            </a:r>
            <a:r>
              <a:rPr lang="en-US" altLang="ja-JP" smtClean="0"/>
              <a:t>3</a:t>
            </a:r>
            <a:r>
              <a:rPr lang="ja-JP" altLang="en-US" smtClean="0"/>
              <a:t>レベル</a:t>
            </a:r>
          </a:p>
          <a:p>
            <a:pPr lvl="3"/>
            <a:r>
              <a:rPr lang="ja-JP" altLang="en-US" smtClean="0"/>
              <a:t>第</a:t>
            </a:r>
            <a:r>
              <a:rPr lang="en-US" altLang="ja-JP" smtClean="0"/>
              <a:t>4</a:t>
            </a:r>
            <a:r>
              <a:rPr lang="ja-JP" altLang="en-US" smtClean="0"/>
              <a:t>レベル</a:t>
            </a:r>
          </a:p>
        </p:txBody>
      </p:sp>
      <p:sp>
        <p:nvSpPr>
          <p:cNvPr id="1029" name="PageNumber"/>
          <p:cNvSpPr txBox="1">
            <a:spLocks noChangeArrowheads="1"/>
          </p:cNvSpPr>
          <p:nvPr userDrawn="1"/>
        </p:nvSpPr>
        <p:spPr bwMode="black">
          <a:xfrm>
            <a:off x="168275" y="6597650"/>
            <a:ext cx="6842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kumimoji="1">
                <a:solidFill>
                  <a:schemeClr val="tx1"/>
                </a:solidFill>
                <a:latin typeface="メイリオ" panose="020B0604030504040204" pitchFamily="50" charset="-128"/>
                <a:ea typeface="ＭＳ Ｐゴシック" panose="020B0600070205080204" pitchFamily="50" charset="-128"/>
              </a:defRPr>
            </a:lvl1pPr>
            <a:lvl2pPr marL="742950" indent="-285750" eaLnBrk="0" hangingPunct="0">
              <a:defRPr kumimoji="1">
                <a:solidFill>
                  <a:schemeClr val="tx1"/>
                </a:solidFill>
                <a:latin typeface="メイリオ" panose="020B0604030504040204" pitchFamily="50" charset="-128"/>
                <a:ea typeface="ＭＳ Ｐゴシック" panose="020B0600070205080204" pitchFamily="50" charset="-128"/>
              </a:defRPr>
            </a:lvl2pPr>
            <a:lvl3pPr marL="1143000" indent="-228600" eaLnBrk="0" hangingPunct="0">
              <a:defRPr kumimoji="1">
                <a:solidFill>
                  <a:schemeClr val="tx1"/>
                </a:solidFill>
                <a:latin typeface="メイリオ" panose="020B0604030504040204" pitchFamily="50" charset="-128"/>
                <a:ea typeface="ＭＳ Ｐゴシック" panose="020B0600070205080204" pitchFamily="50" charset="-128"/>
              </a:defRPr>
            </a:lvl3pPr>
            <a:lvl4pPr marL="1600200" indent="-228600" eaLnBrk="0" hangingPunct="0">
              <a:defRPr kumimoji="1">
                <a:solidFill>
                  <a:schemeClr val="tx1"/>
                </a:solidFill>
                <a:latin typeface="メイリオ" panose="020B0604030504040204" pitchFamily="50" charset="-128"/>
                <a:ea typeface="ＭＳ Ｐゴシック" panose="020B0600070205080204" pitchFamily="50" charset="-128"/>
              </a:defRPr>
            </a:lvl4pPr>
            <a:lvl5pPr marL="2057400" indent="-228600" eaLnBrk="0" hangingPunct="0">
              <a:defRPr kumimoji="1">
                <a:solidFill>
                  <a:schemeClr val="tx1"/>
                </a:solidFill>
                <a:latin typeface="メイリオ" panose="020B060403050404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メイリオ" panose="020B060403050404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メイリオ" panose="020B060403050404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メイリオ" panose="020B060403050404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メイリオ" panose="020B0604030504040204" pitchFamily="50" charset="-128"/>
                <a:ea typeface="ＭＳ Ｐゴシック" panose="020B0600070205080204" pitchFamily="50" charset="-128"/>
              </a:defRPr>
            </a:lvl9pPr>
          </a:lstStyle>
          <a:p>
            <a:pPr eaLnBrk="1" hangingPunct="1">
              <a:defRPr/>
            </a:pPr>
            <a:fld id="{0E7E2014-B88C-4FBC-AC17-9C7909D701BC}" type="slidenum">
              <a:rPr lang="ja-JP" altLang="en-US" sz="900" smtClean="0">
                <a:solidFill>
                  <a:srgbClr val="FFFFFF"/>
                </a:solidFill>
                <a:ea typeface="メイリオ" panose="020B0604030504040204" pitchFamily="50" charset="-128"/>
                <a:cs typeface="メイリオ" panose="020B0604030504040204" pitchFamily="50" charset="-128"/>
              </a:rPr>
              <a:pPr eaLnBrk="1" hangingPunct="1">
                <a:defRPr/>
              </a:pPr>
              <a:t>‹#›</a:t>
            </a:fld>
            <a:endParaRPr lang="ja-JP" altLang="en-US" sz="900" smtClean="0">
              <a:solidFill>
                <a:srgbClr val="FFFFFF"/>
              </a:solidFill>
              <a:ea typeface="メイリオ" panose="020B0604030504040204" pitchFamily="50" charset="-128"/>
              <a:cs typeface="メイリオ" panose="020B0604030504040204" pitchFamily="50" charset="-128"/>
            </a:endParaRPr>
          </a:p>
        </p:txBody>
      </p:sp>
      <p:sp>
        <p:nvSpPr>
          <p:cNvPr id="1030" name="Credit"/>
          <p:cNvSpPr txBox="1">
            <a:spLocks noChangeArrowheads="1"/>
          </p:cNvSpPr>
          <p:nvPr userDrawn="1"/>
        </p:nvSpPr>
        <p:spPr bwMode="black">
          <a:xfrm>
            <a:off x="1096963" y="6597650"/>
            <a:ext cx="14430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kumimoji="1">
                <a:solidFill>
                  <a:schemeClr val="tx1"/>
                </a:solidFill>
                <a:latin typeface="メイリオ" pitchFamily="50" charset="-128"/>
                <a:ea typeface="メイリオ" pitchFamily="50" charset="-128"/>
                <a:cs typeface="メイリオ" pitchFamily="50" charset="-128"/>
              </a:defRPr>
            </a:lvl1pPr>
            <a:lvl2pPr marL="742950" indent="-285750">
              <a:defRPr kumimoji="1">
                <a:solidFill>
                  <a:schemeClr val="tx1"/>
                </a:solidFill>
                <a:latin typeface="メイリオ" pitchFamily="50" charset="-128"/>
                <a:ea typeface="メイリオ" pitchFamily="50" charset="-128"/>
                <a:cs typeface="メイリオ" pitchFamily="50" charset="-128"/>
              </a:defRPr>
            </a:lvl2pPr>
            <a:lvl3pPr marL="1143000" indent="-228600">
              <a:defRPr kumimoji="1">
                <a:solidFill>
                  <a:schemeClr val="tx1"/>
                </a:solidFill>
                <a:latin typeface="メイリオ" pitchFamily="50" charset="-128"/>
                <a:ea typeface="メイリオ" pitchFamily="50" charset="-128"/>
                <a:cs typeface="メイリオ" pitchFamily="50" charset="-128"/>
              </a:defRPr>
            </a:lvl3pPr>
            <a:lvl4pPr marL="1600200" indent="-228600">
              <a:defRPr kumimoji="1">
                <a:solidFill>
                  <a:schemeClr val="tx1"/>
                </a:solidFill>
                <a:latin typeface="メイリオ" pitchFamily="50" charset="-128"/>
                <a:ea typeface="メイリオ" pitchFamily="50" charset="-128"/>
                <a:cs typeface="メイリオ" pitchFamily="50" charset="-128"/>
              </a:defRPr>
            </a:lvl4pPr>
            <a:lvl5pPr marL="2057400" indent="-228600">
              <a:defRPr kumimoji="1">
                <a:solidFill>
                  <a:schemeClr val="tx1"/>
                </a:solidFill>
                <a:latin typeface="メイリオ" pitchFamily="50" charset="-128"/>
                <a:ea typeface="メイリオ" pitchFamily="50" charset="-128"/>
                <a:cs typeface="メイリオ" pitchFamily="50" charset="-128"/>
              </a:defRPr>
            </a:lvl5pPr>
            <a:lvl6pPr marL="2514600" indent="-228600" fontAlgn="base">
              <a:spcBef>
                <a:spcPct val="0"/>
              </a:spcBef>
              <a:spcAft>
                <a:spcPct val="0"/>
              </a:spcAft>
              <a:defRPr kumimoji="1">
                <a:solidFill>
                  <a:schemeClr val="tx1"/>
                </a:solidFill>
                <a:latin typeface="メイリオ" pitchFamily="50" charset="-128"/>
                <a:ea typeface="メイリオ" pitchFamily="50" charset="-128"/>
                <a:cs typeface="メイリオ" pitchFamily="50" charset="-128"/>
              </a:defRPr>
            </a:lvl6pPr>
            <a:lvl7pPr marL="2971800" indent="-228600" fontAlgn="base">
              <a:spcBef>
                <a:spcPct val="0"/>
              </a:spcBef>
              <a:spcAft>
                <a:spcPct val="0"/>
              </a:spcAft>
              <a:defRPr kumimoji="1">
                <a:solidFill>
                  <a:schemeClr val="tx1"/>
                </a:solidFill>
                <a:latin typeface="メイリオ" pitchFamily="50" charset="-128"/>
                <a:ea typeface="メイリオ" pitchFamily="50" charset="-128"/>
                <a:cs typeface="メイリオ" pitchFamily="50" charset="-128"/>
              </a:defRPr>
            </a:lvl7pPr>
            <a:lvl8pPr marL="3429000" indent="-228600" fontAlgn="base">
              <a:spcBef>
                <a:spcPct val="0"/>
              </a:spcBef>
              <a:spcAft>
                <a:spcPct val="0"/>
              </a:spcAft>
              <a:defRPr kumimoji="1">
                <a:solidFill>
                  <a:schemeClr val="tx1"/>
                </a:solidFill>
                <a:latin typeface="メイリオ" pitchFamily="50" charset="-128"/>
                <a:ea typeface="メイリオ" pitchFamily="50" charset="-128"/>
                <a:cs typeface="メイリオ" pitchFamily="50" charset="-128"/>
              </a:defRPr>
            </a:lvl8pPr>
            <a:lvl9pPr marL="3886200" indent="-228600" fontAlgn="base">
              <a:spcBef>
                <a:spcPct val="0"/>
              </a:spcBef>
              <a:spcAft>
                <a:spcPct val="0"/>
              </a:spcAft>
              <a:defRPr kumimoji="1">
                <a:solidFill>
                  <a:schemeClr val="tx1"/>
                </a:solidFill>
                <a:latin typeface="メイリオ" pitchFamily="50" charset="-128"/>
                <a:ea typeface="メイリオ" pitchFamily="50" charset="-128"/>
                <a:cs typeface="メイリオ" pitchFamily="50" charset="-128"/>
              </a:defRPr>
            </a:lvl9pPr>
          </a:lstStyle>
          <a:p>
            <a:pPr eaLnBrk="1" hangingPunct="1">
              <a:defRPr/>
            </a:pPr>
            <a:r>
              <a:rPr lang="en-US" altLang="ja-JP" sz="900" dirty="0" smtClean="0">
                <a:solidFill>
                  <a:srgbClr val="FFFFFF"/>
                </a:solidFill>
              </a:rPr>
              <a:t>© NEC Corporation 2020</a:t>
            </a:r>
          </a:p>
        </p:txBody>
      </p:sp>
      <p:sp>
        <p:nvSpPr>
          <p:cNvPr id="1031" name="Confidential"/>
          <p:cNvSpPr txBox="1">
            <a:spLocks noChangeArrowheads="1"/>
          </p:cNvSpPr>
          <p:nvPr userDrawn="1"/>
        </p:nvSpPr>
        <p:spPr bwMode="black">
          <a:xfrm>
            <a:off x="3740150" y="6597650"/>
            <a:ext cx="1644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kumimoji="1">
                <a:solidFill>
                  <a:schemeClr val="tx1"/>
                </a:solidFill>
                <a:latin typeface="メイリオ" pitchFamily="50" charset="-128"/>
                <a:ea typeface="メイリオ" pitchFamily="50" charset="-128"/>
                <a:cs typeface="メイリオ" pitchFamily="50" charset="-128"/>
              </a:defRPr>
            </a:lvl1pPr>
            <a:lvl2pPr marL="742950" indent="-285750">
              <a:defRPr kumimoji="1">
                <a:solidFill>
                  <a:schemeClr val="tx1"/>
                </a:solidFill>
                <a:latin typeface="メイリオ" pitchFamily="50" charset="-128"/>
                <a:ea typeface="メイリオ" pitchFamily="50" charset="-128"/>
                <a:cs typeface="メイリオ" pitchFamily="50" charset="-128"/>
              </a:defRPr>
            </a:lvl2pPr>
            <a:lvl3pPr marL="1143000" indent="-228600">
              <a:defRPr kumimoji="1">
                <a:solidFill>
                  <a:schemeClr val="tx1"/>
                </a:solidFill>
                <a:latin typeface="メイリオ" pitchFamily="50" charset="-128"/>
                <a:ea typeface="メイリオ" pitchFamily="50" charset="-128"/>
                <a:cs typeface="メイリオ" pitchFamily="50" charset="-128"/>
              </a:defRPr>
            </a:lvl3pPr>
            <a:lvl4pPr marL="1600200" indent="-228600">
              <a:defRPr kumimoji="1">
                <a:solidFill>
                  <a:schemeClr val="tx1"/>
                </a:solidFill>
                <a:latin typeface="メイリオ" pitchFamily="50" charset="-128"/>
                <a:ea typeface="メイリオ" pitchFamily="50" charset="-128"/>
                <a:cs typeface="メイリオ" pitchFamily="50" charset="-128"/>
              </a:defRPr>
            </a:lvl4pPr>
            <a:lvl5pPr marL="2057400" indent="-228600">
              <a:defRPr kumimoji="1">
                <a:solidFill>
                  <a:schemeClr val="tx1"/>
                </a:solidFill>
                <a:latin typeface="メイリオ" pitchFamily="50" charset="-128"/>
                <a:ea typeface="メイリオ" pitchFamily="50" charset="-128"/>
                <a:cs typeface="メイリオ" pitchFamily="50" charset="-128"/>
              </a:defRPr>
            </a:lvl5pPr>
            <a:lvl6pPr marL="2514600" indent="-228600" fontAlgn="base">
              <a:spcBef>
                <a:spcPct val="0"/>
              </a:spcBef>
              <a:spcAft>
                <a:spcPct val="0"/>
              </a:spcAft>
              <a:defRPr kumimoji="1">
                <a:solidFill>
                  <a:schemeClr val="tx1"/>
                </a:solidFill>
                <a:latin typeface="メイリオ" pitchFamily="50" charset="-128"/>
                <a:ea typeface="メイリオ" pitchFamily="50" charset="-128"/>
                <a:cs typeface="メイリオ" pitchFamily="50" charset="-128"/>
              </a:defRPr>
            </a:lvl6pPr>
            <a:lvl7pPr marL="2971800" indent="-228600" fontAlgn="base">
              <a:spcBef>
                <a:spcPct val="0"/>
              </a:spcBef>
              <a:spcAft>
                <a:spcPct val="0"/>
              </a:spcAft>
              <a:defRPr kumimoji="1">
                <a:solidFill>
                  <a:schemeClr val="tx1"/>
                </a:solidFill>
                <a:latin typeface="メイリオ" pitchFamily="50" charset="-128"/>
                <a:ea typeface="メイリオ" pitchFamily="50" charset="-128"/>
                <a:cs typeface="メイリオ" pitchFamily="50" charset="-128"/>
              </a:defRPr>
            </a:lvl7pPr>
            <a:lvl8pPr marL="3429000" indent="-228600" fontAlgn="base">
              <a:spcBef>
                <a:spcPct val="0"/>
              </a:spcBef>
              <a:spcAft>
                <a:spcPct val="0"/>
              </a:spcAft>
              <a:defRPr kumimoji="1">
                <a:solidFill>
                  <a:schemeClr val="tx1"/>
                </a:solidFill>
                <a:latin typeface="メイリオ" pitchFamily="50" charset="-128"/>
                <a:ea typeface="メイリオ" pitchFamily="50" charset="-128"/>
                <a:cs typeface="メイリオ" pitchFamily="50" charset="-128"/>
              </a:defRPr>
            </a:lvl8pPr>
            <a:lvl9pPr marL="3886200" indent="-228600" fontAlgn="base">
              <a:spcBef>
                <a:spcPct val="0"/>
              </a:spcBef>
              <a:spcAft>
                <a:spcPct val="0"/>
              </a:spcAft>
              <a:defRPr kumimoji="1">
                <a:solidFill>
                  <a:schemeClr val="tx1"/>
                </a:solidFill>
                <a:latin typeface="メイリオ" pitchFamily="50" charset="-128"/>
                <a:ea typeface="メイリオ" pitchFamily="50" charset="-128"/>
                <a:cs typeface="メイリオ" pitchFamily="50" charset="-128"/>
              </a:defRPr>
            </a:lvl9pPr>
          </a:lstStyle>
          <a:p>
            <a:pPr algn="ctr" eaLnBrk="1" hangingPunct="1">
              <a:defRPr/>
            </a:pPr>
            <a:r>
              <a:rPr lang="en-US" altLang="ja-JP" sz="900" smtClean="0">
                <a:solidFill>
                  <a:schemeClr val="bg1"/>
                </a:solidFill>
              </a:rPr>
              <a:t>NEC Solution Innovators, Internal Use Only</a:t>
            </a:r>
          </a:p>
        </p:txBody>
      </p:sp>
    </p:spTree>
  </p:cSld>
  <p:clrMap bg1="lt1" tx1="dk1" bg2="lt2" tx2="dk2" accent1="accent1" accent2="accent2" accent3="accent3" accent4="accent4" accent5="accent5" accent6="accent6" hlink="hlink" folHlink="folHlink"/>
  <p:sldLayoutIdLst>
    <p:sldLayoutId id="2147485539" r:id="rId1"/>
    <p:sldLayoutId id="2147485540" r:id="rId2"/>
    <p:sldLayoutId id="2147485541" r:id="rId3"/>
    <p:sldLayoutId id="2147485542" r:id="rId4"/>
    <p:sldLayoutId id="2147485543" r:id="rId5"/>
    <p:sldLayoutId id="2147485544" r:id="rId6"/>
    <p:sldLayoutId id="2147485545" r:id="rId7"/>
    <p:sldLayoutId id="2147485546" r:id="rId8"/>
    <p:sldLayoutId id="2147485547" r:id="rId9"/>
    <p:sldLayoutId id="2147485548" r:id="rId10"/>
    <p:sldLayoutId id="2147485538" r:id="rId11"/>
    <p:sldLayoutId id="2147485549" r:id="rId12"/>
    <p:sldLayoutId id="2147485550" r:id="rId13"/>
    <p:sldLayoutId id="2147485551" r:id="rId14"/>
    <p:sldLayoutId id="2147485552" r:id="rId15"/>
    <p:sldLayoutId id="2147485553" r:id="rId16"/>
    <p:sldLayoutId id="2147485554" r:id="rId17"/>
    <p:sldLayoutId id="2147485555" r:id="rId18"/>
    <p:sldLayoutId id="2147485556" r:id="rId19"/>
  </p:sldLayoutIdLst>
  <p:timing>
    <p:tnLst>
      <p:par>
        <p:cTn id="1" dur="indefinite" restart="never" nodeType="tmRoot"/>
      </p:par>
    </p:tnLst>
  </p:timing>
  <p:hf sldNum="0" hdr="0" ftr="0" dt="0"/>
  <p:txStyles>
    <p:titleStyle>
      <a:lvl1pPr algn="l" rtl="0" eaLnBrk="0" fontAlgn="base" hangingPunct="0">
        <a:spcBef>
          <a:spcPct val="0"/>
        </a:spcBef>
        <a:spcAft>
          <a:spcPct val="0"/>
        </a:spcAft>
        <a:defRPr kumimoji="1" sz="2400">
          <a:solidFill>
            <a:schemeClr val="tx1"/>
          </a:solidFill>
          <a:latin typeface="+mj-lt"/>
          <a:ea typeface="+mj-ea"/>
          <a:cs typeface="メイリオ" pitchFamily="50" charset="-128"/>
        </a:defRPr>
      </a:lvl1pPr>
      <a:lvl2pPr algn="l" rtl="0" eaLnBrk="0" fontAlgn="base" hangingPunct="0">
        <a:spcBef>
          <a:spcPct val="0"/>
        </a:spcBef>
        <a:spcAft>
          <a:spcPct val="0"/>
        </a:spcAft>
        <a:defRPr kumimoji="1" sz="2400">
          <a:solidFill>
            <a:schemeClr val="tx1"/>
          </a:solidFill>
          <a:latin typeface="メイリオ" pitchFamily="50" charset="-128"/>
          <a:ea typeface="メイリオ" pitchFamily="50" charset="-128"/>
          <a:cs typeface="メイリオ" pitchFamily="50" charset="-128"/>
        </a:defRPr>
      </a:lvl2pPr>
      <a:lvl3pPr algn="l" rtl="0" eaLnBrk="0" fontAlgn="base" hangingPunct="0">
        <a:spcBef>
          <a:spcPct val="0"/>
        </a:spcBef>
        <a:spcAft>
          <a:spcPct val="0"/>
        </a:spcAft>
        <a:defRPr kumimoji="1" sz="2400">
          <a:solidFill>
            <a:schemeClr val="tx1"/>
          </a:solidFill>
          <a:latin typeface="メイリオ" pitchFamily="50" charset="-128"/>
          <a:ea typeface="メイリオ" pitchFamily="50" charset="-128"/>
          <a:cs typeface="メイリオ" pitchFamily="50" charset="-128"/>
        </a:defRPr>
      </a:lvl3pPr>
      <a:lvl4pPr algn="l" rtl="0" eaLnBrk="0" fontAlgn="base" hangingPunct="0">
        <a:spcBef>
          <a:spcPct val="0"/>
        </a:spcBef>
        <a:spcAft>
          <a:spcPct val="0"/>
        </a:spcAft>
        <a:defRPr kumimoji="1" sz="2400">
          <a:solidFill>
            <a:schemeClr val="tx1"/>
          </a:solidFill>
          <a:latin typeface="メイリオ" pitchFamily="50" charset="-128"/>
          <a:ea typeface="メイリオ" pitchFamily="50" charset="-128"/>
          <a:cs typeface="メイリオ" pitchFamily="50" charset="-128"/>
        </a:defRPr>
      </a:lvl4pPr>
      <a:lvl5pPr algn="l" rtl="0" eaLnBrk="0" fontAlgn="base" hangingPunct="0">
        <a:spcBef>
          <a:spcPct val="0"/>
        </a:spcBef>
        <a:spcAft>
          <a:spcPct val="0"/>
        </a:spcAft>
        <a:defRPr kumimoji="1" sz="2400">
          <a:solidFill>
            <a:schemeClr val="tx1"/>
          </a:solidFill>
          <a:latin typeface="メイリオ" pitchFamily="50" charset="-128"/>
          <a:ea typeface="メイリオ" pitchFamily="50" charset="-128"/>
          <a:cs typeface="メイリオ" pitchFamily="50" charset="-128"/>
        </a:defRPr>
      </a:lvl5pPr>
      <a:lvl6pPr marL="457200" algn="l" rtl="0" fontAlgn="base">
        <a:spcBef>
          <a:spcPct val="0"/>
        </a:spcBef>
        <a:spcAft>
          <a:spcPct val="0"/>
        </a:spcAft>
        <a:defRPr kumimoji="1" sz="2800">
          <a:solidFill>
            <a:schemeClr val="tx1"/>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chemeClr val="tx1"/>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chemeClr val="tx1"/>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chemeClr val="tx1"/>
          </a:solidFill>
          <a:latin typeface="HGP創英角ｺﾞｼｯｸUB" pitchFamily="50" charset="-128"/>
          <a:ea typeface="ＭＳ Ｐゴシック" charset="-128"/>
        </a:defRPr>
      </a:lvl9pPr>
    </p:titleStyle>
    <p:bodyStyle>
      <a:lvl1pPr marL="179388" indent="-179388" algn="l" rtl="0" eaLnBrk="0" fontAlgn="base" hangingPunct="0">
        <a:spcBef>
          <a:spcPts val="500"/>
        </a:spcBef>
        <a:spcAft>
          <a:spcPct val="0"/>
        </a:spcAft>
        <a:buClr>
          <a:srgbClr val="002B62"/>
        </a:buClr>
        <a:buFont typeface="Arial" panose="020B0604020202020204" pitchFamily="34" charset="0"/>
        <a:buChar char="▌"/>
        <a:defRPr kumimoji="1" sz="2000">
          <a:solidFill>
            <a:schemeClr val="tx1"/>
          </a:solidFill>
          <a:latin typeface="+mn-lt"/>
          <a:ea typeface="+mn-ea"/>
          <a:cs typeface="メイリオ" pitchFamily="50" charset="-128"/>
        </a:defRPr>
      </a:lvl1pPr>
      <a:lvl2pPr marL="358775" indent="-179388" algn="l" rtl="0" eaLnBrk="0" fontAlgn="base" hangingPunct="0">
        <a:spcBef>
          <a:spcPts val="500"/>
        </a:spcBef>
        <a:spcAft>
          <a:spcPct val="0"/>
        </a:spcAft>
        <a:buClr>
          <a:srgbClr val="002B62"/>
        </a:buClr>
        <a:buFont typeface="Wingdings" panose="05000000000000000000" pitchFamily="2" charset="2"/>
        <a:buChar char="l"/>
        <a:defRPr kumimoji="1" sz="1600">
          <a:solidFill>
            <a:schemeClr val="tx1"/>
          </a:solidFill>
          <a:latin typeface="+mn-lt"/>
          <a:ea typeface="+mn-ea"/>
          <a:cs typeface="メイリオ" pitchFamily="50" charset="-128"/>
        </a:defRPr>
      </a:lvl2pPr>
      <a:lvl3pPr marL="466725" indent="-107950" algn="l" rtl="0" eaLnBrk="0" fontAlgn="base" hangingPunct="0">
        <a:spcBef>
          <a:spcPts val="500"/>
        </a:spcBef>
        <a:spcAft>
          <a:spcPct val="0"/>
        </a:spcAft>
        <a:buClr>
          <a:srgbClr val="002B62"/>
        </a:buClr>
        <a:buFont typeface="Arial" panose="020B0604020202020204" pitchFamily="34" charset="0"/>
        <a:buChar char="•"/>
        <a:defRPr kumimoji="1" sz="1400">
          <a:solidFill>
            <a:schemeClr val="tx1"/>
          </a:solidFill>
          <a:latin typeface="+mn-lt"/>
          <a:ea typeface="+mn-ea"/>
          <a:cs typeface="メイリオ" pitchFamily="50" charset="-128"/>
        </a:defRPr>
      </a:lvl3pPr>
      <a:lvl4pPr marL="574675" indent="-107950" algn="l" rtl="0" eaLnBrk="0" fontAlgn="base" hangingPunct="0">
        <a:spcBef>
          <a:spcPts val="500"/>
        </a:spcBef>
        <a:spcAft>
          <a:spcPct val="0"/>
        </a:spcAft>
        <a:buClr>
          <a:srgbClr val="002B62"/>
        </a:buClr>
        <a:buFont typeface="Tahoma" panose="020B0604030504040204" pitchFamily="34" charset="0"/>
        <a:buChar char="–"/>
        <a:defRPr kumimoji="1" sz="1200">
          <a:solidFill>
            <a:schemeClr val="tx1"/>
          </a:solidFill>
          <a:latin typeface="+mn-lt"/>
          <a:ea typeface="+mn-ea"/>
          <a:cs typeface="メイリオ" pitchFamily="50" charset="-128"/>
        </a:defRPr>
      </a:lvl4pPr>
      <a:lvl5pPr marL="735013" indent="-157163" algn="l" rtl="0" eaLnBrk="0" fontAlgn="base" hangingPunct="0">
        <a:spcBef>
          <a:spcPct val="20000"/>
        </a:spcBef>
        <a:spcAft>
          <a:spcPct val="0"/>
        </a:spcAft>
        <a:buClr>
          <a:srgbClr val="002B62"/>
        </a:buClr>
        <a:buChar char="≫"/>
        <a:defRPr kumimoji="1" sz="1200" b="1">
          <a:solidFill>
            <a:schemeClr val="tx1"/>
          </a:solidFill>
          <a:latin typeface="+mj-lt"/>
          <a:ea typeface="+mn-ea"/>
          <a:cs typeface="メイリオ" pitchFamily="50" charset="-128"/>
        </a:defRPr>
      </a:lvl5pPr>
      <a:lvl6pPr marL="2514600" indent="-228600" algn="l" rtl="0" fontAlgn="base">
        <a:spcBef>
          <a:spcPct val="20000"/>
        </a:spcBef>
        <a:spcAft>
          <a:spcPct val="0"/>
        </a:spcAft>
        <a:buChar char="≫"/>
        <a:defRPr kumimoji="1" sz="2000">
          <a:solidFill>
            <a:schemeClr val="tx1"/>
          </a:solidFill>
          <a:latin typeface="Arial" charset="0"/>
          <a:ea typeface="+mn-ea"/>
        </a:defRPr>
      </a:lvl6pPr>
      <a:lvl7pPr marL="2971800" indent="-228600" algn="l" rtl="0" fontAlgn="base">
        <a:spcBef>
          <a:spcPct val="20000"/>
        </a:spcBef>
        <a:spcAft>
          <a:spcPct val="0"/>
        </a:spcAft>
        <a:buChar char="≫"/>
        <a:defRPr kumimoji="1" sz="2000">
          <a:solidFill>
            <a:schemeClr val="tx1"/>
          </a:solidFill>
          <a:latin typeface="Arial" charset="0"/>
          <a:ea typeface="+mn-ea"/>
        </a:defRPr>
      </a:lvl7pPr>
      <a:lvl8pPr marL="3429000" indent="-228600" algn="l" rtl="0" fontAlgn="base">
        <a:spcBef>
          <a:spcPct val="20000"/>
        </a:spcBef>
        <a:spcAft>
          <a:spcPct val="0"/>
        </a:spcAft>
        <a:buChar char="≫"/>
        <a:defRPr kumimoji="1" sz="2000">
          <a:solidFill>
            <a:schemeClr val="tx1"/>
          </a:solidFill>
          <a:latin typeface="Arial" charset="0"/>
          <a:ea typeface="+mn-ea"/>
        </a:defRPr>
      </a:lvl8pPr>
      <a:lvl9pPr marL="3886200" indent="-228600" algn="l" rtl="0" fontAlgn="base">
        <a:spcBef>
          <a:spcPct val="20000"/>
        </a:spcBef>
        <a:spcAft>
          <a:spcPct val="0"/>
        </a:spcAft>
        <a:buChar char="≫"/>
        <a:defRPr kumimoji="1" sz="2000">
          <a:solidFill>
            <a:schemeClr val="tx1"/>
          </a:solidFill>
          <a:latin typeface="Arial" charset="0"/>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3" y="3105369"/>
            <a:ext cx="8784000" cy="528794"/>
          </a:xfrm>
        </p:spPr>
        <p:txBody>
          <a:bodyPr/>
          <a:lstStyle/>
          <a:p>
            <a:r>
              <a:rPr kumimoji="1" lang="ja-JP" altLang="en-US" dirty="0" smtClean="0"/>
              <a:t>事業実施結果のご報告　</a:t>
            </a:r>
            <a:endParaRPr kumimoji="1" lang="ja-JP" altLang="en-US" dirty="0"/>
          </a:p>
        </p:txBody>
      </p:sp>
      <p:sp>
        <p:nvSpPr>
          <p:cNvPr id="3" name="テキスト プレースホルダー 2"/>
          <p:cNvSpPr>
            <a:spLocks noGrp="1"/>
          </p:cNvSpPr>
          <p:nvPr>
            <p:ph type="body" sz="quarter" idx="11"/>
          </p:nvPr>
        </p:nvSpPr>
        <p:spPr/>
        <p:txBody>
          <a:bodyPr/>
          <a:lstStyle/>
          <a:p>
            <a:r>
              <a:rPr lang="ja-JP" altLang="en-US" dirty="0"/>
              <a:t>平成３１年度島根県オープンデータ活用庁内普及事業</a:t>
            </a:r>
            <a:endParaRPr kumimoji="1" lang="ja-JP" altLang="en-US" dirty="0"/>
          </a:p>
        </p:txBody>
      </p:sp>
      <p:sp>
        <p:nvSpPr>
          <p:cNvPr id="4" name="テキスト プレースホルダー 3"/>
          <p:cNvSpPr>
            <a:spLocks noGrp="1"/>
          </p:cNvSpPr>
          <p:nvPr>
            <p:ph type="body" sz="quarter" idx="10"/>
          </p:nvPr>
        </p:nvSpPr>
        <p:spPr/>
        <p:txBody>
          <a:bodyPr/>
          <a:lstStyle/>
          <a:p>
            <a:r>
              <a:rPr lang="ja-JP" altLang="en-US" dirty="0"/>
              <a:t>ＮＥＣソリューションイノベータ株式会社</a:t>
            </a:r>
            <a:endParaRPr kumimoji="1" lang="ja-JP" altLang="en-US" dirty="0"/>
          </a:p>
        </p:txBody>
      </p:sp>
    </p:spTree>
    <p:extLst>
      <p:ext uri="{BB962C8B-B14F-4D97-AF65-F5344CB8AC3E}">
        <p14:creationId xmlns:p14="http://schemas.microsoft.com/office/powerpoint/2010/main" val="3721194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抽出された課題（一部抜粋）</a:t>
            </a:r>
            <a:endParaRPr kumimoji="1" lang="ja-JP" altLang="en-US" dirty="0"/>
          </a:p>
        </p:txBody>
      </p:sp>
      <p:graphicFrame>
        <p:nvGraphicFramePr>
          <p:cNvPr id="3" name="表 2"/>
          <p:cNvGraphicFramePr>
            <a:graphicFrameLocks noGrp="1"/>
          </p:cNvGraphicFramePr>
          <p:nvPr>
            <p:extLst/>
          </p:nvPr>
        </p:nvGraphicFramePr>
        <p:xfrm>
          <a:off x="178289" y="783771"/>
          <a:ext cx="8785224" cy="5660616"/>
        </p:xfrm>
        <a:graphic>
          <a:graphicData uri="http://schemas.openxmlformats.org/drawingml/2006/table">
            <a:tbl>
              <a:tblPr/>
              <a:tblGrid>
                <a:gridCol w="1084454">
                  <a:extLst>
                    <a:ext uri="{9D8B030D-6E8A-4147-A177-3AD203B41FA5}">
                      <a16:colId xmlns:a16="http://schemas.microsoft.com/office/drawing/2014/main" val="3113618742"/>
                    </a:ext>
                  </a:extLst>
                </a:gridCol>
                <a:gridCol w="364088">
                  <a:extLst>
                    <a:ext uri="{9D8B030D-6E8A-4147-A177-3AD203B41FA5}">
                      <a16:colId xmlns:a16="http://schemas.microsoft.com/office/drawing/2014/main" val="1148192872"/>
                    </a:ext>
                  </a:extLst>
                </a:gridCol>
                <a:gridCol w="2530365">
                  <a:extLst>
                    <a:ext uri="{9D8B030D-6E8A-4147-A177-3AD203B41FA5}">
                      <a16:colId xmlns:a16="http://schemas.microsoft.com/office/drawing/2014/main" val="2668649639"/>
                    </a:ext>
                  </a:extLst>
                </a:gridCol>
                <a:gridCol w="3375718">
                  <a:extLst>
                    <a:ext uri="{9D8B030D-6E8A-4147-A177-3AD203B41FA5}">
                      <a16:colId xmlns:a16="http://schemas.microsoft.com/office/drawing/2014/main" val="4088219240"/>
                    </a:ext>
                  </a:extLst>
                </a:gridCol>
                <a:gridCol w="402772">
                  <a:extLst>
                    <a:ext uri="{9D8B030D-6E8A-4147-A177-3AD203B41FA5}">
                      <a16:colId xmlns:a16="http://schemas.microsoft.com/office/drawing/2014/main" val="2599031978"/>
                    </a:ext>
                  </a:extLst>
                </a:gridCol>
                <a:gridCol w="1027827">
                  <a:extLst>
                    <a:ext uri="{9D8B030D-6E8A-4147-A177-3AD203B41FA5}">
                      <a16:colId xmlns:a16="http://schemas.microsoft.com/office/drawing/2014/main" val="2181445682"/>
                    </a:ext>
                  </a:extLst>
                </a:gridCol>
              </a:tblGrid>
              <a:tr h="337458">
                <a:tc>
                  <a:txBody>
                    <a:bodyPr/>
                    <a:lstStyle/>
                    <a:p>
                      <a:pPr algn="ctr"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課題カテゴリ</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0" i="0" u="none" strike="noStrike">
                          <a:solidFill>
                            <a:srgbClr val="000000"/>
                          </a:solidFill>
                          <a:effectLst/>
                          <a:latin typeface="メイリオ" panose="020B0604030504040204" pitchFamily="50" charset="-128"/>
                          <a:ea typeface="メイリオ" panose="020B0604030504040204" pitchFamily="50" charset="-128"/>
                        </a:rPr>
                        <a:t>ID</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課題</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補足</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対策</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400" b="0" i="0" u="none" strike="noStrike" dirty="0">
                          <a:solidFill>
                            <a:srgbClr val="000000"/>
                          </a:solidFill>
                          <a:effectLst/>
                          <a:latin typeface="メイリオ" panose="020B0604030504040204" pitchFamily="50" charset="-128"/>
                          <a:ea typeface="メイリオ" panose="020B0604030504040204" pitchFamily="50" charset="-128"/>
                        </a:rPr>
                        <a:t>影響範囲</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05041667"/>
                  </a:ext>
                </a:extLst>
              </a:tr>
              <a:tr h="883738">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　</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　</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ja-JP" altLang="en-US" sz="14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　</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　</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５：全庁</a:t>
                      </a:r>
                      <a:b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a:t>
                      </a:r>
                      <a:b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a:t>
                      </a:r>
                      <a:b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１：特定部署</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0492762"/>
                  </a:ext>
                </a:extLst>
              </a:tr>
              <a:tr h="557137">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情報検索・調査</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メイリオ" panose="020B0604030504040204" pitchFamily="50" charset="-128"/>
                          <a:ea typeface="メイリオ" panose="020B0604030504040204" pitchFamily="50" charset="-128"/>
                        </a:rPr>
                        <a:t>5</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資料探し（キーワード検索）</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電子データの検索が難しい、ファイル名、フォルダ構成などでは判断しづらい</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自動化</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メイリオ" panose="020B0604030504040204" pitchFamily="50" charset="-128"/>
                          <a:ea typeface="メイリオ" panose="020B0604030504040204" pitchFamily="50" charset="-128"/>
                        </a:rPr>
                        <a:t>4</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9459348"/>
                  </a:ext>
                </a:extLst>
              </a:tr>
              <a:tr h="1653735">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情報検索・調査</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メイリオ" panose="020B0604030504040204" pitchFamily="50" charset="-128"/>
                          <a:ea typeface="メイリオ" panose="020B0604030504040204" pitchFamily="50" charset="-128"/>
                        </a:rPr>
                        <a:t>3</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文書システムとファイルの連携</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文書管理システムに登録の際、添付するようなファイルを紐づけする必要があるが、手間がかかる上、正しく登録されていないケースが多々あり、後から引用したい場合に検索することが困難となっている。</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自動化</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メイリオ" panose="020B0604030504040204" pitchFamily="50" charset="-128"/>
                          <a:ea typeface="メイリオ" panose="020B0604030504040204" pitchFamily="50" charset="-128"/>
                        </a:rPr>
                        <a:t>5</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5271466"/>
                  </a:ext>
                </a:extLst>
              </a:tr>
              <a:tr h="557137">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情報検索・調査</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メイリオ" panose="020B0604030504040204" pitchFamily="50" charset="-128"/>
                          <a:ea typeface="メイリオ" panose="020B0604030504040204" pitchFamily="50" charset="-128"/>
                        </a:rPr>
                        <a:t>45</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作る人と使う人が出会いにくい</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データを探しづらい、データの管理ルールが徹底されていない</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見える化</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メイリオ" panose="020B0604030504040204" pitchFamily="50" charset="-128"/>
                          <a:ea typeface="メイリオ" panose="020B0604030504040204" pitchFamily="50" charset="-128"/>
                        </a:rPr>
                        <a:t>2</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172174"/>
                  </a:ext>
                </a:extLst>
              </a:tr>
              <a:tr h="557137">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紙資料</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メイリオ" panose="020B0604030504040204" pitchFamily="50" charset="-128"/>
                          <a:ea typeface="メイリオ" panose="020B0604030504040204" pitchFamily="50" charset="-128"/>
                        </a:rPr>
                        <a:t>33</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紙が多い</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　</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数値化</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メイリオ" panose="020B0604030504040204" pitchFamily="50" charset="-128"/>
                          <a:ea typeface="メイリオ" panose="020B0604030504040204" pitchFamily="50" charset="-128"/>
                        </a:rPr>
                        <a:t>5</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786780"/>
                  </a:ext>
                </a:extLst>
              </a:tr>
              <a:tr h="557137">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紙資料</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メイリオ" panose="020B0604030504040204" pitchFamily="50" charset="-128"/>
                          <a:ea typeface="メイリオ" panose="020B0604030504040204" pitchFamily="50" charset="-128"/>
                        </a:rPr>
                        <a:t>69</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紙が多いので管理が大変</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紛失や保管場所の問題もある</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自動化</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メイリオ" panose="020B0604030504040204" pitchFamily="50" charset="-128"/>
                          <a:ea typeface="メイリオ" panose="020B0604030504040204" pitchFamily="50" charset="-128"/>
                        </a:rPr>
                        <a:t>4</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5719481"/>
                  </a:ext>
                </a:extLst>
              </a:tr>
              <a:tr h="557137">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業務プロセス</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メイリオ" panose="020B0604030504040204" pitchFamily="50" charset="-128"/>
                          <a:ea typeface="メイリオ" panose="020B0604030504040204" pitchFamily="50" charset="-128"/>
                        </a:rPr>
                        <a:t>41</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縦割りな業務プロセス</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　</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メイリオ" panose="020B0604030504040204" pitchFamily="50" charset="-128"/>
                          <a:ea typeface="メイリオ" panose="020B0604030504040204" pitchFamily="50" charset="-128"/>
                        </a:rPr>
                        <a:t>見える化</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メイリオ" panose="020B0604030504040204" pitchFamily="50" charset="-128"/>
                          <a:ea typeface="メイリオ" panose="020B0604030504040204" pitchFamily="50" charset="-128"/>
                        </a:rPr>
                        <a:t>5</a:t>
                      </a:r>
                    </a:p>
                  </a:txBody>
                  <a:tcPr marL="6878" marR="6878" marT="68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950488"/>
                  </a:ext>
                </a:extLst>
              </a:tr>
            </a:tbl>
          </a:graphicData>
        </a:graphic>
      </p:graphicFrame>
      <p:sp>
        <p:nvSpPr>
          <p:cNvPr id="5" name="テキスト ボックス 4"/>
          <p:cNvSpPr txBox="1"/>
          <p:nvPr/>
        </p:nvSpPr>
        <p:spPr>
          <a:xfrm>
            <a:off x="4315165" y="336323"/>
            <a:ext cx="4828835" cy="338554"/>
          </a:xfrm>
          <a:prstGeom prst="rect">
            <a:avLst/>
          </a:prstGeom>
          <a:noFill/>
        </p:spPr>
        <p:txBody>
          <a:bodyPr wrap="square" rtlCol="0">
            <a:spAutoFit/>
          </a:bodyPr>
          <a:lstStyle/>
          <a:p>
            <a:pPr algn="r"/>
            <a:r>
              <a:rPr kumimoji="1" lang="en-US" altLang="ja-JP" sz="1600" dirty="0" smtClean="0">
                <a:solidFill>
                  <a:schemeClr val="bg1"/>
                </a:solidFill>
              </a:rPr>
              <a:t>※</a:t>
            </a:r>
            <a:r>
              <a:rPr kumimoji="1" lang="ja-JP" altLang="en-US" sz="1600" dirty="0" smtClean="0">
                <a:solidFill>
                  <a:schemeClr val="bg1"/>
                </a:solidFill>
              </a:rPr>
              <a:t>２回目のワークショップで選択された課題です</a:t>
            </a:r>
            <a:endParaRPr kumimoji="1" lang="ja-JP" altLang="en-US" sz="1600" dirty="0">
              <a:solidFill>
                <a:schemeClr val="bg1"/>
              </a:solidFill>
            </a:endParaRPr>
          </a:p>
        </p:txBody>
      </p:sp>
    </p:spTree>
    <p:extLst>
      <p:ext uri="{BB962C8B-B14F-4D97-AF65-F5344CB8AC3E}">
        <p14:creationId xmlns:p14="http://schemas.microsoft.com/office/powerpoint/2010/main" val="3515127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抽出された課題の考察</a:t>
            </a:r>
            <a:endParaRPr kumimoji="1" lang="ja-JP" altLang="en-US" dirty="0"/>
          </a:p>
        </p:txBody>
      </p:sp>
      <p:sp>
        <p:nvSpPr>
          <p:cNvPr id="6" name="正方形/長方形 5"/>
          <p:cNvSpPr/>
          <p:nvPr/>
        </p:nvSpPr>
        <p:spPr bwMode="auto">
          <a:xfrm>
            <a:off x="179513" y="931815"/>
            <a:ext cx="8784000" cy="3344910"/>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dirty="0" smtClean="0">
                <a:latin typeface="+mj-ea"/>
                <a:ea typeface="+mj-ea"/>
              </a:rPr>
              <a:t>　情報公開やデータ管理、検索に関する課題が多く抽出されました。中でも</a:t>
            </a:r>
            <a:r>
              <a:rPr lang="ja-JP" altLang="en-US" b="1" dirty="0" smtClean="0">
                <a:latin typeface="+mj-ea"/>
                <a:ea typeface="+mj-ea"/>
              </a:rPr>
              <a:t>「データ管理」の課題は「情報検索・調査」の課題の一因にもなっていると推測されます。</a:t>
            </a:r>
            <a:r>
              <a:rPr lang="ja-JP" altLang="en-US" dirty="0" smtClean="0">
                <a:latin typeface="+mj-ea"/>
                <a:ea typeface="+mj-ea"/>
              </a:rPr>
              <a:t>しかし、これらの課題は比較的影響範囲が狭いと認識されているようです。</a:t>
            </a:r>
            <a:endParaRPr lang="en-US" altLang="ja-JP" dirty="0" smtClean="0">
              <a:latin typeface="+mj-ea"/>
              <a:ea typeface="+mj-ea"/>
            </a:endParaRPr>
          </a:p>
          <a:p>
            <a:r>
              <a:rPr kumimoji="1" lang="ja-JP" altLang="en-US" b="1" dirty="0">
                <a:latin typeface="+mj-ea"/>
                <a:ea typeface="+mj-ea"/>
              </a:rPr>
              <a:t>　</a:t>
            </a:r>
            <a:r>
              <a:rPr kumimoji="1" lang="ja-JP" altLang="en-US" dirty="0" smtClean="0">
                <a:latin typeface="+mj-ea"/>
                <a:ea typeface="+mj-ea"/>
              </a:rPr>
              <a:t>一方で</a:t>
            </a:r>
            <a:r>
              <a:rPr kumimoji="1" lang="ja-JP" altLang="en-US" b="1" dirty="0" smtClean="0">
                <a:latin typeface="+mj-ea"/>
                <a:ea typeface="+mj-ea"/>
              </a:rPr>
              <a:t>稟議や伺い、引継ぎ、共有に関する課題は影響範囲が広いと認識されていました。「稟議・申請・伺い」「引継ぎ」は所属課に依存しない業務であり、「共有」は所属課と他課の情報共有に関する課題であることから、このような傾向になったものと思われます。</a:t>
            </a:r>
            <a:endParaRPr kumimoji="1" lang="en-US" altLang="ja-JP" b="1" dirty="0" smtClean="0">
              <a:latin typeface="+mj-ea"/>
              <a:ea typeface="+mj-ea"/>
            </a:endParaRPr>
          </a:p>
          <a:p>
            <a:r>
              <a:rPr lang="ja-JP" altLang="en-US" dirty="0">
                <a:latin typeface="+mj-ea"/>
                <a:ea typeface="+mj-ea"/>
              </a:rPr>
              <a:t>　</a:t>
            </a:r>
            <a:r>
              <a:rPr lang="ja-JP" altLang="en-US" dirty="0" smtClean="0">
                <a:latin typeface="+mj-ea"/>
                <a:ea typeface="+mj-ea"/>
              </a:rPr>
              <a:t>また、「</a:t>
            </a:r>
            <a:r>
              <a:rPr lang="en-US" altLang="ja-JP" dirty="0" smtClean="0">
                <a:latin typeface="+mj-ea"/>
                <a:ea typeface="+mj-ea"/>
              </a:rPr>
              <a:t>IT</a:t>
            </a:r>
            <a:r>
              <a:rPr lang="ja-JP" altLang="en-US" dirty="0" smtClean="0">
                <a:latin typeface="+mj-ea"/>
                <a:ea typeface="+mj-ea"/>
              </a:rPr>
              <a:t>基盤」「セキュリティ」といった、業務で利用する</a:t>
            </a:r>
            <a:r>
              <a:rPr lang="en-US" altLang="ja-JP" dirty="0" smtClean="0">
                <a:latin typeface="+mj-ea"/>
                <a:ea typeface="+mj-ea"/>
              </a:rPr>
              <a:t>IT</a:t>
            </a:r>
            <a:r>
              <a:rPr lang="ja-JP" altLang="en-US" dirty="0" smtClean="0">
                <a:latin typeface="+mj-ea"/>
                <a:ea typeface="+mj-ea"/>
              </a:rPr>
              <a:t>環境に関する課題については、本事業とは別に対応を検討して頂けるものと考えます。</a:t>
            </a:r>
            <a:endParaRPr lang="en-US" altLang="ja-JP" dirty="0" smtClean="0">
              <a:latin typeface="+mj-ea"/>
              <a:ea typeface="+mj-ea"/>
            </a:endParaRPr>
          </a:p>
        </p:txBody>
      </p:sp>
    </p:spTree>
    <p:extLst>
      <p:ext uri="{BB962C8B-B14F-4D97-AF65-F5344CB8AC3E}">
        <p14:creationId xmlns:p14="http://schemas.microsoft.com/office/powerpoint/2010/main" val="744995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3045072"/>
            <a:ext cx="8784000" cy="467239"/>
          </a:xfrm>
        </p:spPr>
        <p:txBody>
          <a:bodyPr/>
          <a:lstStyle/>
          <a:p>
            <a:r>
              <a:rPr kumimoji="1" lang="ja-JP" altLang="en-US" dirty="0" smtClean="0"/>
              <a:t>課題解決アイデア</a:t>
            </a:r>
            <a:endParaRPr kumimoji="1" lang="ja-JP" altLang="en-US" dirty="0"/>
          </a:p>
        </p:txBody>
      </p:sp>
    </p:spTree>
    <p:extLst>
      <p:ext uri="{BB962C8B-B14F-4D97-AF65-F5344CB8AC3E}">
        <p14:creationId xmlns:p14="http://schemas.microsoft.com/office/powerpoint/2010/main" val="1350580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課題解決アイデア（個人）</a:t>
            </a:r>
            <a:endParaRPr kumimoji="1" lang="ja-JP" altLang="en-US" dirty="0"/>
          </a:p>
        </p:txBody>
      </p:sp>
      <p:graphicFrame>
        <p:nvGraphicFramePr>
          <p:cNvPr id="4" name="表 3"/>
          <p:cNvGraphicFramePr>
            <a:graphicFrameLocks noGrp="1"/>
          </p:cNvGraphicFramePr>
          <p:nvPr>
            <p:extLst/>
          </p:nvPr>
        </p:nvGraphicFramePr>
        <p:xfrm>
          <a:off x="179513" y="831562"/>
          <a:ext cx="8783999" cy="5702560"/>
        </p:xfrm>
        <a:graphic>
          <a:graphicData uri="http://schemas.openxmlformats.org/drawingml/2006/table">
            <a:tbl>
              <a:tblPr/>
              <a:tblGrid>
                <a:gridCol w="730962">
                  <a:extLst>
                    <a:ext uri="{9D8B030D-6E8A-4147-A177-3AD203B41FA5}">
                      <a16:colId xmlns:a16="http://schemas.microsoft.com/office/drawing/2014/main" val="2262551330"/>
                    </a:ext>
                  </a:extLst>
                </a:gridCol>
                <a:gridCol w="822331">
                  <a:extLst>
                    <a:ext uri="{9D8B030D-6E8A-4147-A177-3AD203B41FA5}">
                      <a16:colId xmlns:a16="http://schemas.microsoft.com/office/drawing/2014/main" val="724269744"/>
                    </a:ext>
                  </a:extLst>
                </a:gridCol>
                <a:gridCol w="1389242">
                  <a:extLst>
                    <a:ext uri="{9D8B030D-6E8A-4147-A177-3AD203B41FA5}">
                      <a16:colId xmlns:a16="http://schemas.microsoft.com/office/drawing/2014/main" val="706143273"/>
                    </a:ext>
                  </a:extLst>
                </a:gridCol>
                <a:gridCol w="1488919">
                  <a:extLst>
                    <a:ext uri="{9D8B030D-6E8A-4147-A177-3AD203B41FA5}">
                      <a16:colId xmlns:a16="http://schemas.microsoft.com/office/drawing/2014/main" val="695056250"/>
                    </a:ext>
                  </a:extLst>
                </a:gridCol>
                <a:gridCol w="730962">
                  <a:extLst>
                    <a:ext uri="{9D8B030D-6E8A-4147-A177-3AD203B41FA5}">
                      <a16:colId xmlns:a16="http://schemas.microsoft.com/office/drawing/2014/main" val="1976132109"/>
                    </a:ext>
                  </a:extLst>
                </a:gridCol>
                <a:gridCol w="730962">
                  <a:extLst>
                    <a:ext uri="{9D8B030D-6E8A-4147-A177-3AD203B41FA5}">
                      <a16:colId xmlns:a16="http://schemas.microsoft.com/office/drawing/2014/main" val="2864292270"/>
                    </a:ext>
                  </a:extLst>
                </a:gridCol>
                <a:gridCol w="730962">
                  <a:extLst>
                    <a:ext uri="{9D8B030D-6E8A-4147-A177-3AD203B41FA5}">
                      <a16:colId xmlns:a16="http://schemas.microsoft.com/office/drawing/2014/main" val="36617826"/>
                    </a:ext>
                  </a:extLst>
                </a:gridCol>
                <a:gridCol w="730962">
                  <a:extLst>
                    <a:ext uri="{9D8B030D-6E8A-4147-A177-3AD203B41FA5}">
                      <a16:colId xmlns:a16="http://schemas.microsoft.com/office/drawing/2014/main" val="2660751371"/>
                    </a:ext>
                  </a:extLst>
                </a:gridCol>
                <a:gridCol w="1428697">
                  <a:extLst>
                    <a:ext uri="{9D8B030D-6E8A-4147-A177-3AD203B41FA5}">
                      <a16:colId xmlns:a16="http://schemas.microsoft.com/office/drawing/2014/main" val="920805442"/>
                    </a:ext>
                  </a:extLst>
                </a:gridCol>
              </a:tblGrid>
              <a:tr h="104011">
                <a:tc gridSpan="9">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解決アイデアシート</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21119585"/>
                  </a:ext>
                </a:extLst>
              </a:tr>
              <a:tr h="203861">
                <a:tc>
                  <a:txBody>
                    <a:bodyPr/>
                    <a:lstStyle/>
                    <a:p>
                      <a:pPr algn="ctr" fontAlgn="ctr"/>
                      <a:r>
                        <a:rPr lang="ja-JP" altLang="en-US" sz="1200" b="1" i="0" u="none" strike="noStrike" dirty="0" smtClean="0">
                          <a:solidFill>
                            <a:srgbClr val="000000"/>
                          </a:solidFill>
                          <a:effectLst/>
                          <a:latin typeface="メイリオ" panose="020B0604030504040204" pitchFamily="50" charset="-128"/>
                          <a:ea typeface="メイリオ" panose="020B0604030504040204" pitchFamily="50" charset="-128"/>
                        </a:rPr>
                        <a:t>抽出課題</a:t>
                      </a:r>
                      <a:r>
                        <a:rPr lang="ja-JP" altLang="en-US" sz="1200" b="1" i="0" u="none" strike="noStrike" dirty="0">
                          <a:solidFill>
                            <a:srgbClr val="000000"/>
                          </a:solidFill>
                          <a:effectLst/>
                          <a:latin typeface="メイリオ" panose="020B0604030504040204" pitchFamily="50" charset="-128"/>
                          <a:ea typeface="メイリオ" panose="020B0604030504040204" pitchFamily="50" charset="-128"/>
                        </a:rPr>
                        <a:t/>
                      </a:r>
                      <a:br>
                        <a:rPr lang="ja-JP" altLang="en-US" sz="1200" b="1" i="0" u="none" strike="noStrike" dirty="0">
                          <a:solidFill>
                            <a:srgbClr val="000000"/>
                          </a:solidFill>
                          <a:effectLst/>
                          <a:latin typeface="メイリオ" panose="020B0604030504040204" pitchFamily="50" charset="-128"/>
                          <a:ea typeface="メイリオ" panose="020B0604030504040204" pitchFamily="50" charset="-128"/>
                        </a:rPr>
                      </a:br>
                      <a:r>
                        <a:rPr lang="en-US" sz="1200" b="1" i="0" u="none" strike="noStrike" dirty="0" smtClean="0">
                          <a:solidFill>
                            <a:srgbClr val="000000"/>
                          </a:solidFill>
                          <a:effectLst/>
                          <a:latin typeface="メイリオ" panose="020B0604030504040204" pitchFamily="50" charset="-128"/>
                          <a:ea typeface="メイリオ" panose="020B0604030504040204" pitchFamily="50" charset="-128"/>
                        </a:rPr>
                        <a:t>ID</a:t>
                      </a:r>
                      <a:endParaRPr 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タイトル</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困りごと</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解決方法</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データ</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利用方法</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仲間</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やってもらいたいこと</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dirty="0" smtClean="0">
                          <a:solidFill>
                            <a:srgbClr val="000000"/>
                          </a:solidFill>
                          <a:effectLst/>
                          <a:latin typeface="メイリオ" panose="020B0604030504040204" pitchFamily="50" charset="-128"/>
                          <a:ea typeface="メイリオ" panose="020B0604030504040204" pitchFamily="50" charset="-128"/>
                        </a:rPr>
                        <a:t>解決するための課題</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707180760"/>
                  </a:ext>
                </a:extLst>
              </a:tr>
              <a:tr h="108171">
                <a:tc rowSpan="2">
                  <a:txBody>
                    <a:bodyPr/>
                    <a:lstStyle/>
                    <a:p>
                      <a:pPr algn="r"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データの活用</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観光のデータ分析が十分にできていない</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データの共有化</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システム化</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en-US" altLang="ja-JP" sz="1200" b="0" i="0" u="none" strike="noStrike">
                          <a:solidFill>
                            <a:srgbClr val="000000"/>
                          </a:solidFill>
                          <a:effectLst/>
                          <a:latin typeface="メイリオ" panose="020B0604030504040204" pitchFamily="50" charset="-128"/>
                          <a:ea typeface="メイリオ" panose="020B0604030504040204" pitchFamily="50" charset="-128"/>
                        </a:rPr>
                        <a:t>AI</a:t>
                      </a: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活用</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宿泊施設の実績</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登録数の増減</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健康福祉部</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データベース化</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rowSpan="2">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予算</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6157146"/>
                  </a:ext>
                </a:extLst>
              </a:tr>
              <a:tr h="20802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観光地点の来訪者数</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358647247"/>
                  </a:ext>
                </a:extLst>
              </a:tr>
              <a:tr h="312032">
                <a:tc rowSpan="3">
                  <a:txBody>
                    <a:bodyPr/>
                    <a:lstStyle/>
                    <a:p>
                      <a:pPr algn="r" fontAlgn="ctr"/>
                      <a:r>
                        <a:rPr lang="en-US" altLang="ja-JP" sz="1200" b="0" i="0" u="none" strike="noStrike" dirty="0" smtClean="0">
                          <a:solidFill>
                            <a:srgbClr val="000000"/>
                          </a:solidFill>
                          <a:effectLst/>
                          <a:latin typeface="メイリオ" panose="020B0604030504040204" pitchFamily="50" charset="-128"/>
                          <a:ea typeface="メイリオ" panose="020B0604030504040204" pitchFamily="50" charset="-128"/>
                        </a:rPr>
                        <a:t>41</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教育見える化基盤の導入（教育に化学的を！！）</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予算検討時、教育施策の正当性を伝えるとき、データがない（もしくは不足）して、感情でしか伝えられない</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各課・室が持っているデータをクロス分析する基盤を作る</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企業や民間の方と一緒にデータを分析する習慣を作る</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教育の非認知データ</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クロス分析する</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en-US" sz="1200" b="0" i="0" u="none" strike="noStrike">
                          <a:solidFill>
                            <a:srgbClr val="000000"/>
                          </a:solidFill>
                          <a:effectLst/>
                          <a:latin typeface="メイリオ" panose="020B0604030504040204" pitchFamily="50" charset="-128"/>
                          <a:ea typeface="メイリオ" panose="020B0604030504040204" pitchFamily="50" charset="-128"/>
                        </a:rPr>
                        <a:t>society4.0</a:t>
                      </a: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を理解する人（企業、公務員）</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データを集め・活用する</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クロス分析をスモールスタートで実現してみせる（共感を得る）</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県庁に散らばっているデータを徐々に統合する</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3622886"/>
                  </a:ext>
                </a:extLst>
              </a:tr>
              <a:tr h="20802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教育の認知データ</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クロス分析する</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科学が好きな公務員</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データを集め・活用する</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377810418"/>
                  </a:ext>
                </a:extLst>
              </a:tr>
              <a:tr h="31203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関連部署のデータ（例：健康福祉部）</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クロス分析する</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各課・各部の理解ある人</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データを集め・活用する</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18280129"/>
                  </a:ext>
                </a:extLst>
              </a:tr>
              <a:tr h="728074">
                <a:tc>
                  <a:txBody>
                    <a:bodyPr/>
                    <a:lstStyle/>
                    <a:p>
                      <a:pPr algn="r" fontAlgn="ctr"/>
                      <a:r>
                        <a:rPr lang="en-US" altLang="ja-JP" sz="1200" b="0" i="0" u="none" strike="noStrike">
                          <a:solidFill>
                            <a:srgbClr val="000000"/>
                          </a:solidFill>
                          <a:effectLst/>
                          <a:latin typeface="メイリオ" panose="020B0604030504040204" pitchFamily="50" charset="-128"/>
                          <a:ea typeface="メイリオ" panose="020B0604030504040204" pitchFamily="50" charset="-128"/>
                        </a:rPr>
                        <a:t>33</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紙の資料が多い</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紙の資料が多い</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紙決済⇒電子決済（研修で共通理解、よういドン！で）</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簿冊（紙）⇒電子化（意識を変える）</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en-US" altLang="ja-JP" sz="1200" b="0" i="0" u="none" strike="noStrike">
                          <a:solidFill>
                            <a:srgbClr val="000000"/>
                          </a:solidFill>
                          <a:effectLst/>
                          <a:latin typeface="メイリオ" panose="020B0604030504040204" pitchFamily="50" charset="-128"/>
                          <a:ea typeface="メイリオ" panose="020B0604030504040204" pitchFamily="50" charset="-128"/>
                        </a:rPr>
                        <a:t>※</a:t>
                      </a: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研修：よさを周知⇒必要感</a:t>
                      </a:r>
                      <a:r>
                        <a:rPr lang="en-US" altLang="ja-JP" sz="1200" b="0" i="0" u="none" strike="noStrike">
                          <a:solidFill>
                            <a:srgbClr val="000000"/>
                          </a:solidFill>
                          <a:effectLst/>
                          <a:latin typeface="メイリオ" panose="020B0604030504040204" pitchFamily="50" charset="-128"/>
                          <a:ea typeface="メイリオ" panose="020B0604030504040204" pitchFamily="50" charset="-128"/>
                        </a:rPr>
                        <a:t>or</a:t>
                      </a: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トップダウンで</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全てのデータ</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システム運用に関する専門家</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smtClean="0">
                          <a:solidFill>
                            <a:srgbClr val="000000"/>
                          </a:solidFill>
                          <a:effectLst/>
                          <a:latin typeface="メイリオ" panose="020B0604030504040204" pitchFamily="50" charset="-128"/>
                          <a:ea typeface="メイリオ" panose="020B0604030504040204" pitchFamily="50" charset="-128"/>
                        </a:rPr>
                        <a:t>研修職員</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のシステム活用に関しての共通理解</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意識を変えるのが難しい</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一斉に行う必要あり</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4882034"/>
                  </a:ext>
                </a:extLst>
              </a:tr>
            </a:tbl>
          </a:graphicData>
        </a:graphic>
      </p:graphicFrame>
    </p:spTree>
    <p:extLst>
      <p:ext uri="{BB962C8B-B14F-4D97-AF65-F5344CB8AC3E}">
        <p14:creationId xmlns:p14="http://schemas.microsoft.com/office/powerpoint/2010/main" val="491043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課題解決アイデア（個人）</a:t>
            </a:r>
            <a:endParaRPr kumimoji="1" lang="ja-JP" altLang="en-US" dirty="0"/>
          </a:p>
        </p:txBody>
      </p:sp>
      <p:graphicFrame>
        <p:nvGraphicFramePr>
          <p:cNvPr id="4" name="表 3"/>
          <p:cNvGraphicFramePr>
            <a:graphicFrameLocks noGrp="1"/>
          </p:cNvGraphicFramePr>
          <p:nvPr>
            <p:extLst/>
          </p:nvPr>
        </p:nvGraphicFramePr>
        <p:xfrm>
          <a:off x="179513" y="831562"/>
          <a:ext cx="8783999" cy="4405760"/>
        </p:xfrm>
        <a:graphic>
          <a:graphicData uri="http://schemas.openxmlformats.org/drawingml/2006/table">
            <a:tbl>
              <a:tblPr/>
              <a:tblGrid>
                <a:gridCol w="730962">
                  <a:extLst>
                    <a:ext uri="{9D8B030D-6E8A-4147-A177-3AD203B41FA5}">
                      <a16:colId xmlns:a16="http://schemas.microsoft.com/office/drawing/2014/main" val="2262551330"/>
                    </a:ext>
                  </a:extLst>
                </a:gridCol>
                <a:gridCol w="822331">
                  <a:extLst>
                    <a:ext uri="{9D8B030D-6E8A-4147-A177-3AD203B41FA5}">
                      <a16:colId xmlns:a16="http://schemas.microsoft.com/office/drawing/2014/main" val="724269744"/>
                    </a:ext>
                  </a:extLst>
                </a:gridCol>
                <a:gridCol w="1389242">
                  <a:extLst>
                    <a:ext uri="{9D8B030D-6E8A-4147-A177-3AD203B41FA5}">
                      <a16:colId xmlns:a16="http://schemas.microsoft.com/office/drawing/2014/main" val="706143273"/>
                    </a:ext>
                  </a:extLst>
                </a:gridCol>
                <a:gridCol w="1488919">
                  <a:extLst>
                    <a:ext uri="{9D8B030D-6E8A-4147-A177-3AD203B41FA5}">
                      <a16:colId xmlns:a16="http://schemas.microsoft.com/office/drawing/2014/main" val="695056250"/>
                    </a:ext>
                  </a:extLst>
                </a:gridCol>
                <a:gridCol w="730962">
                  <a:extLst>
                    <a:ext uri="{9D8B030D-6E8A-4147-A177-3AD203B41FA5}">
                      <a16:colId xmlns:a16="http://schemas.microsoft.com/office/drawing/2014/main" val="1976132109"/>
                    </a:ext>
                  </a:extLst>
                </a:gridCol>
                <a:gridCol w="730962">
                  <a:extLst>
                    <a:ext uri="{9D8B030D-6E8A-4147-A177-3AD203B41FA5}">
                      <a16:colId xmlns:a16="http://schemas.microsoft.com/office/drawing/2014/main" val="2864292270"/>
                    </a:ext>
                  </a:extLst>
                </a:gridCol>
                <a:gridCol w="730962">
                  <a:extLst>
                    <a:ext uri="{9D8B030D-6E8A-4147-A177-3AD203B41FA5}">
                      <a16:colId xmlns:a16="http://schemas.microsoft.com/office/drawing/2014/main" val="36617826"/>
                    </a:ext>
                  </a:extLst>
                </a:gridCol>
                <a:gridCol w="730962">
                  <a:extLst>
                    <a:ext uri="{9D8B030D-6E8A-4147-A177-3AD203B41FA5}">
                      <a16:colId xmlns:a16="http://schemas.microsoft.com/office/drawing/2014/main" val="2660751371"/>
                    </a:ext>
                  </a:extLst>
                </a:gridCol>
                <a:gridCol w="1428697">
                  <a:extLst>
                    <a:ext uri="{9D8B030D-6E8A-4147-A177-3AD203B41FA5}">
                      <a16:colId xmlns:a16="http://schemas.microsoft.com/office/drawing/2014/main" val="920805442"/>
                    </a:ext>
                  </a:extLst>
                </a:gridCol>
              </a:tblGrid>
              <a:tr h="104011">
                <a:tc gridSpan="9">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解決アイデアシート</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21119585"/>
                  </a:ext>
                </a:extLst>
              </a:tr>
              <a:tr h="203861">
                <a:tc>
                  <a:txBody>
                    <a:bodyPr/>
                    <a:lstStyle/>
                    <a:p>
                      <a:pPr algn="ctr" fontAlgn="ctr"/>
                      <a:r>
                        <a:rPr lang="ja-JP" altLang="en-US" sz="1200" b="1" i="0" u="none" strike="noStrike" dirty="0" smtClean="0">
                          <a:solidFill>
                            <a:srgbClr val="000000"/>
                          </a:solidFill>
                          <a:effectLst/>
                          <a:latin typeface="メイリオ" panose="020B0604030504040204" pitchFamily="50" charset="-128"/>
                          <a:ea typeface="メイリオ" panose="020B0604030504040204" pitchFamily="50" charset="-128"/>
                        </a:rPr>
                        <a:t>抽出課題</a:t>
                      </a:r>
                      <a:br>
                        <a:rPr lang="ja-JP" altLang="en-US" sz="1200" b="1" i="0" u="none" strike="noStrike" dirty="0" smtClean="0">
                          <a:solidFill>
                            <a:srgbClr val="000000"/>
                          </a:solidFill>
                          <a:effectLst/>
                          <a:latin typeface="メイリオ" panose="020B0604030504040204" pitchFamily="50" charset="-128"/>
                          <a:ea typeface="メイリオ" panose="020B0604030504040204" pitchFamily="50" charset="-128"/>
                        </a:rPr>
                      </a:br>
                      <a:r>
                        <a:rPr lang="en-US" altLang="ja-JP" sz="1200" b="1" i="0" u="none" strike="noStrike" dirty="0" smtClean="0">
                          <a:solidFill>
                            <a:srgbClr val="000000"/>
                          </a:solidFill>
                          <a:effectLst/>
                          <a:latin typeface="メイリオ" panose="020B0604030504040204" pitchFamily="50" charset="-128"/>
                          <a:ea typeface="メイリオ" panose="020B0604030504040204" pitchFamily="50" charset="-128"/>
                        </a:rPr>
                        <a:t>ID</a:t>
                      </a:r>
                      <a:endParaRPr lang="en-US" altLang="ja-JP"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タイトル</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困りごと</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解決方法</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データ</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利用方法</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仲間</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やってもらいたいこと</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dirty="0" smtClean="0">
                          <a:solidFill>
                            <a:srgbClr val="000000"/>
                          </a:solidFill>
                          <a:effectLst/>
                          <a:latin typeface="メイリオ" panose="020B0604030504040204" pitchFamily="50" charset="-128"/>
                          <a:ea typeface="メイリオ" panose="020B0604030504040204" pitchFamily="50" charset="-128"/>
                        </a:rPr>
                        <a:t>解決するための課題</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707180760"/>
                  </a:ext>
                </a:extLst>
              </a:tr>
              <a:tr h="936096">
                <a:tc>
                  <a:txBody>
                    <a:bodyPr/>
                    <a:lstStyle/>
                    <a:p>
                      <a:pPr algn="r" fontAlgn="ctr"/>
                      <a: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t>5</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ファイル名、フォルダ構成などでは判断しづらく、キーワード検索もできないため、電子データの検索が困難</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見つけたいファイルやフォルダがすぐ見つけられない（深いところにありすぎたり・・・）</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似た名称のファイルやフォルダがありすぎ</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フォルダ等のタイトルをつける時のルールを統一しておく（日付、会議や調査名・・・など）</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むやみにコピーを作成しない</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指導課内の他のスタッフ（他の部屋）</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データをしまっておく場所を共有したい</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2438518"/>
                  </a:ext>
                </a:extLst>
              </a:tr>
              <a:tr h="728074">
                <a:tc>
                  <a:txBody>
                    <a:bodyPr/>
                    <a:lstStyle/>
                    <a:p>
                      <a:pPr algn="r" fontAlgn="ctr"/>
                      <a:r>
                        <a:rPr lang="en-US" altLang="ja-JP" sz="1200" b="0" i="0" u="none" strike="noStrike">
                          <a:solidFill>
                            <a:srgbClr val="000000"/>
                          </a:solidFill>
                          <a:effectLst/>
                          <a:latin typeface="メイリオ" panose="020B0604030504040204" pitchFamily="50" charset="-128"/>
                          <a:ea typeface="メイリオ" panose="020B0604030504040204" pitchFamily="50" charset="-128"/>
                        </a:rPr>
                        <a:t>45</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データを探しづらい　データの管理ルールが徹底されていない</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過去のデータを見たいがどこにあるかわからない</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他部署が作成した通知文などを見たいが探すのに時間がかかる（どの部署が作成したかわからない、どこを探せばよいかなど）</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課内・グループ内共通のフォルダの作成ルールを決める（大枠だけでも）</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文書等を検索機能を充実させる</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2699942"/>
                  </a:ext>
                </a:extLst>
              </a:tr>
            </a:tbl>
          </a:graphicData>
        </a:graphic>
      </p:graphicFrame>
    </p:spTree>
    <p:extLst>
      <p:ext uri="{BB962C8B-B14F-4D97-AF65-F5344CB8AC3E}">
        <p14:creationId xmlns:p14="http://schemas.microsoft.com/office/powerpoint/2010/main" val="3425127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課題解決アイデア（個人）</a:t>
            </a:r>
            <a:endParaRPr kumimoji="1" lang="ja-JP" altLang="en-US" dirty="0"/>
          </a:p>
        </p:txBody>
      </p:sp>
      <p:graphicFrame>
        <p:nvGraphicFramePr>
          <p:cNvPr id="4" name="表 3"/>
          <p:cNvGraphicFramePr>
            <a:graphicFrameLocks noGrp="1"/>
          </p:cNvGraphicFramePr>
          <p:nvPr>
            <p:extLst/>
          </p:nvPr>
        </p:nvGraphicFramePr>
        <p:xfrm>
          <a:off x="179513" y="831562"/>
          <a:ext cx="8783999" cy="5519680"/>
        </p:xfrm>
        <a:graphic>
          <a:graphicData uri="http://schemas.openxmlformats.org/drawingml/2006/table">
            <a:tbl>
              <a:tblPr/>
              <a:tblGrid>
                <a:gridCol w="730962">
                  <a:extLst>
                    <a:ext uri="{9D8B030D-6E8A-4147-A177-3AD203B41FA5}">
                      <a16:colId xmlns:a16="http://schemas.microsoft.com/office/drawing/2014/main" val="2262551330"/>
                    </a:ext>
                  </a:extLst>
                </a:gridCol>
                <a:gridCol w="822331">
                  <a:extLst>
                    <a:ext uri="{9D8B030D-6E8A-4147-A177-3AD203B41FA5}">
                      <a16:colId xmlns:a16="http://schemas.microsoft.com/office/drawing/2014/main" val="724269744"/>
                    </a:ext>
                  </a:extLst>
                </a:gridCol>
                <a:gridCol w="1389242">
                  <a:extLst>
                    <a:ext uri="{9D8B030D-6E8A-4147-A177-3AD203B41FA5}">
                      <a16:colId xmlns:a16="http://schemas.microsoft.com/office/drawing/2014/main" val="706143273"/>
                    </a:ext>
                  </a:extLst>
                </a:gridCol>
                <a:gridCol w="1488919">
                  <a:extLst>
                    <a:ext uri="{9D8B030D-6E8A-4147-A177-3AD203B41FA5}">
                      <a16:colId xmlns:a16="http://schemas.microsoft.com/office/drawing/2014/main" val="695056250"/>
                    </a:ext>
                  </a:extLst>
                </a:gridCol>
                <a:gridCol w="730962">
                  <a:extLst>
                    <a:ext uri="{9D8B030D-6E8A-4147-A177-3AD203B41FA5}">
                      <a16:colId xmlns:a16="http://schemas.microsoft.com/office/drawing/2014/main" val="1976132109"/>
                    </a:ext>
                  </a:extLst>
                </a:gridCol>
                <a:gridCol w="730962">
                  <a:extLst>
                    <a:ext uri="{9D8B030D-6E8A-4147-A177-3AD203B41FA5}">
                      <a16:colId xmlns:a16="http://schemas.microsoft.com/office/drawing/2014/main" val="2864292270"/>
                    </a:ext>
                  </a:extLst>
                </a:gridCol>
                <a:gridCol w="730962">
                  <a:extLst>
                    <a:ext uri="{9D8B030D-6E8A-4147-A177-3AD203B41FA5}">
                      <a16:colId xmlns:a16="http://schemas.microsoft.com/office/drawing/2014/main" val="36617826"/>
                    </a:ext>
                  </a:extLst>
                </a:gridCol>
                <a:gridCol w="730962">
                  <a:extLst>
                    <a:ext uri="{9D8B030D-6E8A-4147-A177-3AD203B41FA5}">
                      <a16:colId xmlns:a16="http://schemas.microsoft.com/office/drawing/2014/main" val="2660751371"/>
                    </a:ext>
                  </a:extLst>
                </a:gridCol>
                <a:gridCol w="1428697">
                  <a:extLst>
                    <a:ext uri="{9D8B030D-6E8A-4147-A177-3AD203B41FA5}">
                      <a16:colId xmlns:a16="http://schemas.microsoft.com/office/drawing/2014/main" val="920805442"/>
                    </a:ext>
                  </a:extLst>
                </a:gridCol>
              </a:tblGrid>
              <a:tr h="104011">
                <a:tc gridSpan="9">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解決アイデアシート</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21119585"/>
                  </a:ext>
                </a:extLst>
              </a:tr>
              <a:tr h="203861">
                <a:tc>
                  <a:txBody>
                    <a:bodyPr/>
                    <a:lstStyle/>
                    <a:p>
                      <a:pPr algn="ctr" fontAlgn="ctr"/>
                      <a:r>
                        <a:rPr lang="ja-JP" altLang="en-US" sz="1200" b="1" i="0" u="none" strike="noStrike" dirty="0" smtClean="0">
                          <a:solidFill>
                            <a:srgbClr val="000000"/>
                          </a:solidFill>
                          <a:effectLst/>
                          <a:latin typeface="メイリオ" panose="020B0604030504040204" pitchFamily="50" charset="-128"/>
                          <a:ea typeface="メイリオ" panose="020B0604030504040204" pitchFamily="50" charset="-128"/>
                        </a:rPr>
                        <a:t>抽出課題</a:t>
                      </a:r>
                      <a:br>
                        <a:rPr lang="ja-JP" altLang="en-US" sz="1200" b="1" i="0" u="none" strike="noStrike" dirty="0" smtClean="0">
                          <a:solidFill>
                            <a:srgbClr val="000000"/>
                          </a:solidFill>
                          <a:effectLst/>
                          <a:latin typeface="メイリオ" panose="020B0604030504040204" pitchFamily="50" charset="-128"/>
                          <a:ea typeface="メイリオ" panose="020B0604030504040204" pitchFamily="50" charset="-128"/>
                        </a:rPr>
                      </a:br>
                      <a:r>
                        <a:rPr lang="en-US" altLang="ja-JP" sz="1200" b="1" i="0" u="none" strike="noStrike" dirty="0" smtClean="0">
                          <a:solidFill>
                            <a:srgbClr val="000000"/>
                          </a:solidFill>
                          <a:effectLst/>
                          <a:latin typeface="メイリオ" panose="020B0604030504040204" pitchFamily="50" charset="-128"/>
                          <a:ea typeface="メイリオ" panose="020B0604030504040204" pitchFamily="50" charset="-128"/>
                        </a:rPr>
                        <a:t>ID</a:t>
                      </a:r>
                      <a:endParaRPr lang="en-US" altLang="ja-JP"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タイトル</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困りごと</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解決方法</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データ</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利用方法</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仲間</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a:solidFill>
                            <a:srgbClr val="000000"/>
                          </a:solidFill>
                          <a:effectLst/>
                          <a:latin typeface="メイリオ" panose="020B0604030504040204" pitchFamily="50" charset="-128"/>
                          <a:ea typeface="メイリオ" panose="020B0604030504040204" pitchFamily="50" charset="-128"/>
                        </a:rPr>
                        <a:t>やってもらいたいこと</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tc>
                  <a:txBody>
                    <a:bodyPr/>
                    <a:lstStyle/>
                    <a:p>
                      <a:pPr algn="ctr" fontAlgn="ctr"/>
                      <a:r>
                        <a:rPr lang="ja-JP" altLang="en-US" sz="1200" b="1" i="0" u="none" strike="noStrike" dirty="0" smtClean="0">
                          <a:solidFill>
                            <a:srgbClr val="000000"/>
                          </a:solidFill>
                          <a:effectLst/>
                          <a:latin typeface="メイリオ" panose="020B0604030504040204" pitchFamily="50" charset="-128"/>
                          <a:ea typeface="メイリオ" panose="020B0604030504040204" pitchFamily="50" charset="-128"/>
                        </a:rPr>
                        <a:t>解決するための課題</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707180760"/>
                  </a:ext>
                </a:extLst>
              </a:tr>
              <a:tr h="416043">
                <a:tc rowSpan="3">
                  <a:txBody>
                    <a:bodyPr/>
                    <a:lstStyle/>
                    <a:p>
                      <a:pPr algn="r" fontAlgn="ctr"/>
                      <a:r>
                        <a:rPr lang="en-US" altLang="ja-JP" sz="1200" b="0" i="0" u="none" strike="noStrike" dirty="0" smtClean="0">
                          <a:solidFill>
                            <a:srgbClr val="000000"/>
                          </a:solidFill>
                          <a:effectLst/>
                          <a:latin typeface="メイリオ" panose="020B0604030504040204" pitchFamily="50" charset="-128"/>
                          <a:ea typeface="メイリオ" panose="020B0604030504040204" pitchFamily="50" charset="-128"/>
                        </a:rPr>
                        <a:t>3</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維持案件と解決案件の継承</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en-US" altLang="ja-JP" sz="1200" b="0" i="0" u="none" strike="noStrike">
                          <a:solidFill>
                            <a:srgbClr val="000000"/>
                          </a:solidFill>
                          <a:effectLst/>
                          <a:latin typeface="メイリオ" panose="020B0604030504040204" pitchFamily="50" charset="-128"/>
                          <a:ea typeface="メイリオ" panose="020B0604030504040204" pitchFamily="50" charset="-128"/>
                        </a:rPr>
                        <a:t>※</a:t>
                      </a: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ノウハウの継承がされない（２</a:t>
                      </a:r>
                      <a:r>
                        <a:rPr lang="en-US" altLang="ja-JP" sz="1200" b="0" i="0" u="none" strike="noStrike">
                          <a:solidFill>
                            <a:srgbClr val="000000"/>
                          </a:solidFill>
                          <a:effectLst/>
                          <a:latin typeface="メイリオ" panose="020B0604030504040204" pitchFamily="50" charset="-128"/>
                          <a:ea typeface="メイリオ" panose="020B0604030504040204" pitchFamily="50" charset="-128"/>
                        </a:rPr>
                        <a:t>~</a:t>
                      </a: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３年で異動）</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・経験値による判断のノウハウ</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・類似案件の判断－解決案件にヒントあり</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忘備録の作成</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例　市町</a:t>
                      </a:r>
                      <a:r>
                        <a:rPr lang="ja-JP" altLang="en-US" sz="1200" b="0" i="0" u="none" strike="noStrike" dirty="0" smtClean="0">
                          <a:solidFill>
                            <a:srgbClr val="000000"/>
                          </a:solidFill>
                          <a:effectLst/>
                          <a:latin typeface="メイリオ" panose="020B0604030504040204" pitchFamily="50" charset="-128"/>
                          <a:ea typeface="メイリオ" panose="020B0604030504040204" pitchFamily="50" charset="-128"/>
                        </a:rPr>
                        <a:t>－埋蔵</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－史跡</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－その他</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過去の届け出案件</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台帳の整理</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管理指導スタッフ</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特殊案件は継続協議と解決案件を明確に分類する</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8039016"/>
                  </a:ext>
                </a:extLst>
              </a:tr>
              <a:tr h="20802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200" b="0" i="0" u="none" strike="noStrike">
                          <a:solidFill>
                            <a:srgbClr val="000000"/>
                          </a:solidFill>
                          <a:effectLst/>
                          <a:latin typeface="メイリオ" panose="020B0604030504040204" pitchFamily="50" charset="-128"/>
                          <a:ea typeface="メイリオ" panose="020B0604030504040204" pitchFamily="50" charset="-128"/>
                        </a:rPr>
                        <a:t>協議案件一覧</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市町単位のフォルダ</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209690252"/>
                  </a:ext>
                </a:extLst>
              </a:tr>
              <a:tr h="20802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特殊案件一覧</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市町単位のフォルダ</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097962068"/>
                  </a:ext>
                </a:extLst>
              </a:tr>
              <a:tr h="312032">
                <a:tc rowSpan="3">
                  <a:txBody>
                    <a:bodyPr/>
                    <a:lstStyle/>
                    <a:p>
                      <a:pPr algn="r" fontAlgn="ctr"/>
                      <a:r>
                        <a:rPr lang="en-US" altLang="ja-JP" sz="1200" b="0" i="0" u="none" strike="noStrike">
                          <a:solidFill>
                            <a:srgbClr val="000000"/>
                          </a:solidFill>
                          <a:effectLst/>
                          <a:latin typeface="メイリオ" panose="020B0604030504040204" pitchFamily="50" charset="-128"/>
                          <a:ea typeface="メイリオ" panose="020B0604030504040204" pitchFamily="50" charset="-128"/>
                        </a:rPr>
                        <a:t>69</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紙が多いので管理が大変／データが探しづらい</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縦書きの書類を</a:t>
                      </a:r>
                      <a:r>
                        <a:rPr lang="en-US" altLang="ja-JP" sz="1200" b="0" i="0" u="none" strike="noStrike">
                          <a:solidFill>
                            <a:srgbClr val="000000"/>
                          </a:solidFill>
                          <a:effectLst/>
                          <a:latin typeface="メイリオ" panose="020B0604030504040204" pitchFamily="50" charset="-128"/>
                          <a:ea typeface="メイリオ" panose="020B0604030504040204" pitchFamily="50" charset="-128"/>
                        </a:rPr>
                        <a:t>PC</a:t>
                      </a: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で読みづらい</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ルールを決めて徹底する</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保存する内容を徹底し伝える</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文書自体の押印等をやめメール等で読みやすいものに改める</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文書全体が読みやすいように縦型のモニターにする</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教育庁内のデータを共有</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外部からの質問への対応</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シングルサインオンにしてもいたい</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1112221"/>
                  </a:ext>
                </a:extLst>
              </a:tr>
              <a:tr h="20802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音声を文字にしてもらいたい</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856351966"/>
                  </a:ext>
                </a:extLst>
              </a:tr>
              <a:tr h="41604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a:t>
                      </a:r>
                    </a:p>
                  </a:txBody>
                  <a:tcPr marL="4160" marR="4160" marT="4160"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データベースを使って欲しい（県立高校だけでも）</a:t>
                      </a:r>
                    </a:p>
                  </a:txBody>
                  <a:tcPr marL="4160" marR="4160" marT="4160"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553423555"/>
                  </a:ext>
                </a:extLst>
              </a:tr>
            </a:tbl>
          </a:graphicData>
        </a:graphic>
      </p:graphicFrame>
    </p:spTree>
    <p:extLst>
      <p:ext uri="{BB962C8B-B14F-4D97-AF65-F5344CB8AC3E}">
        <p14:creationId xmlns:p14="http://schemas.microsoft.com/office/powerpoint/2010/main" val="693668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課題解決アイデア</a:t>
            </a:r>
            <a:r>
              <a:rPr kumimoji="1" lang="ja-JP" altLang="en-US" dirty="0" smtClean="0"/>
              <a:t>（チーム）</a:t>
            </a:r>
            <a:endParaRPr kumimoji="1" lang="ja-JP" altLang="en-US" dirty="0"/>
          </a:p>
        </p:txBody>
      </p:sp>
      <p:sp>
        <p:nvSpPr>
          <p:cNvPr id="4" name="テキスト ボックス 3"/>
          <p:cNvSpPr txBox="1"/>
          <p:nvPr/>
        </p:nvSpPr>
        <p:spPr>
          <a:xfrm>
            <a:off x="179512" y="804607"/>
            <a:ext cx="2604328" cy="519351"/>
          </a:xfrm>
          <a:prstGeom prst="roundRect">
            <a:avLst>
              <a:gd name="adj" fmla="val 50000"/>
            </a:avLst>
          </a:prstGeom>
          <a:solidFill>
            <a:schemeClr val="accent6">
              <a:lumMod val="10000"/>
              <a:lumOff val="90000"/>
            </a:schemeClr>
          </a:solidFill>
          <a:ln w="57150">
            <a:solidFill>
              <a:schemeClr val="accent6">
                <a:lumMod val="50000"/>
                <a:lumOff val="50000"/>
              </a:schemeClr>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kumimoji="1" lang="ja-JP" altLang="en-US" dirty="0" smtClean="0"/>
              <a:t>サマリ</a:t>
            </a:r>
            <a:endParaRPr kumimoji="1" lang="ja-JP" altLang="en-US" dirty="0">
              <a:solidFill>
                <a:srgbClr val="FF0000"/>
              </a:solidFill>
            </a:endParaRPr>
          </a:p>
        </p:txBody>
      </p:sp>
      <p:graphicFrame>
        <p:nvGraphicFramePr>
          <p:cNvPr id="45" name="表 44"/>
          <p:cNvGraphicFramePr>
            <a:graphicFrameLocks noGrp="1"/>
          </p:cNvGraphicFramePr>
          <p:nvPr>
            <p:extLst/>
          </p:nvPr>
        </p:nvGraphicFramePr>
        <p:xfrm>
          <a:off x="179511" y="1402080"/>
          <a:ext cx="8680009" cy="4937759"/>
        </p:xfrm>
        <a:graphic>
          <a:graphicData uri="http://schemas.openxmlformats.org/drawingml/2006/table">
            <a:tbl>
              <a:tblPr firstRow="1" bandRow="1">
                <a:tableStyleId>{93296810-A885-4BE3-A3E7-6D5BEEA58F35}</a:tableStyleId>
              </a:tblPr>
              <a:tblGrid>
                <a:gridCol w="1110809">
                  <a:extLst>
                    <a:ext uri="{9D8B030D-6E8A-4147-A177-3AD203B41FA5}">
                      <a16:colId xmlns:a16="http://schemas.microsoft.com/office/drawing/2014/main" val="2459465793"/>
                    </a:ext>
                  </a:extLst>
                </a:gridCol>
                <a:gridCol w="1625600">
                  <a:extLst>
                    <a:ext uri="{9D8B030D-6E8A-4147-A177-3AD203B41FA5}">
                      <a16:colId xmlns:a16="http://schemas.microsoft.com/office/drawing/2014/main" val="3633045274"/>
                    </a:ext>
                  </a:extLst>
                </a:gridCol>
                <a:gridCol w="2519680">
                  <a:extLst>
                    <a:ext uri="{9D8B030D-6E8A-4147-A177-3AD203B41FA5}">
                      <a16:colId xmlns:a16="http://schemas.microsoft.com/office/drawing/2014/main" val="439312947"/>
                    </a:ext>
                  </a:extLst>
                </a:gridCol>
                <a:gridCol w="965200">
                  <a:extLst>
                    <a:ext uri="{9D8B030D-6E8A-4147-A177-3AD203B41FA5}">
                      <a16:colId xmlns:a16="http://schemas.microsoft.com/office/drawing/2014/main" val="1045547044"/>
                    </a:ext>
                  </a:extLst>
                </a:gridCol>
                <a:gridCol w="2458720">
                  <a:extLst>
                    <a:ext uri="{9D8B030D-6E8A-4147-A177-3AD203B41FA5}">
                      <a16:colId xmlns:a16="http://schemas.microsoft.com/office/drawing/2014/main" val="136430949"/>
                    </a:ext>
                  </a:extLst>
                </a:gridCol>
              </a:tblGrid>
              <a:tr h="762449">
                <a:tc>
                  <a:txBody>
                    <a:bodyPr/>
                    <a:lstStyle/>
                    <a:p>
                      <a:pPr algn="ctr"/>
                      <a:r>
                        <a:rPr kumimoji="1" lang="ja-JP" altLang="en-US" dirty="0" smtClean="0">
                          <a:latin typeface="メイリオ" panose="020B0604030504040204" pitchFamily="50" charset="-128"/>
                          <a:ea typeface="メイリオ" panose="020B0604030504040204" pitchFamily="50" charset="-128"/>
                        </a:rPr>
                        <a:t>チーム名</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algn="ctr"/>
                      <a:r>
                        <a:rPr kumimoji="1" lang="ja-JP" altLang="en-US" dirty="0" smtClean="0">
                          <a:latin typeface="メイリオ" panose="020B0604030504040204" pitchFamily="50" charset="-128"/>
                          <a:ea typeface="メイリオ" panose="020B0604030504040204" pitchFamily="50" charset="-128"/>
                        </a:rPr>
                        <a:t>タイトル</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algn="ctr"/>
                      <a:r>
                        <a:rPr kumimoji="1" lang="ja-JP" altLang="en-US" dirty="0" smtClean="0">
                          <a:latin typeface="メイリオ" panose="020B0604030504040204" pitchFamily="50" charset="-128"/>
                          <a:ea typeface="メイリオ" panose="020B0604030504040204" pitchFamily="50" charset="-128"/>
                        </a:rPr>
                        <a:t>概要</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algn="ctr"/>
                      <a:r>
                        <a:rPr kumimoji="1" lang="ja-JP" altLang="en-US" dirty="0" smtClean="0">
                          <a:latin typeface="メイリオ" panose="020B0604030504040204" pitchFamily="50" charset="-128"/>
                          <a:ea typeface="メイリオ" panose="020B0604030504040204" pitchFamily="50" charset="-128"/>
                        </a:rPr>
                        <a:t>想定</a:t>
                      </a:r>
                      <a:endParaRPr kumimoji="1" lang="en-US" altLang="ja-JP" dirty="0" smtClean="0">
                        <a:latin typeface="メイリオ" panose="020B0604030504040204" pitchFamily="50" charset="-128"/>
                        <a:ea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rPr>
                        <a:t>期間</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algn="ctr"/>
                      <a:r>
                        <a:rPr kumimoji="1" lang="ja-JP" altLang="en-US" dirty="0" smtClean="0">
                          <a:latin typeface="メイリオ" panose="020B0604030504040204" pitchFamily="50" charset="-128"/>
                          <a:ea typeface="メイリオ" panose="020B0604030504040204" pitchFamily="50" charset="-128"/>
                        </a:rPr>
                        <a:t>ポイント</a:t>
                      </a:r>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667890250"/>
                  </a:ext>
                </a:extLst>
              </a:tr>
              <a:tr h="1052905">
                <a:tc>
                  <a:txBody>
                    <a:bodyPr/>
                    <a:lstStyle/>
                    <a:p>
                      <a:r>
                        <a:rPr kumimoji="1" lang="en-US" altLang="ja-JP" sz="1400" dirty="0" smtClean="0">
                          <a:latin typeface="メイリオ" panose="020B0604030504040204" pitchFamily="50" charset="-128"/>
                          <a:ea typeface="メイリオ" panose="020B0604030504040204" pitchFamily="50" charset="-128"/>
                        </a:rPr>
                        <a:t>King &amp; Prince</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データを探しやすくしよう！</a:t>
                      </a:r>
                      <a:endParaRPr kumimoji="1" lang="en-US" altLang="ja-JP" sz="1400" dirty="0" smtClean="0">
                        <a:latin typeface="メイリオ" panose="020B0604030504040204" pitchFamily="50" charset="-128"/>
                        <a:ea typeface="メイリオ" panose="020B0604030504040204" pitchFamily="50" charset="-128"/>
                      </a:endParaRPr>
                    </a:p>
                    <a:p>
                      <a:r>
                        <a:rPr kumimoji="1" lang="ja-JP" altLang="en-US" sz="1200" dirty="0" smtClean="0">
                          <a:latin typeface="メイリオ" panose="020B0604030504040204" pitchFamily="50" charset="-128"/>
                          <a:ea typeface="メイリオ" panose="020B0604030504040204" pitchFamily="50" charset="-128"/>
                        </a:rPr>
                        <a:t>～ライブラリ登録キャンペーン～</a:t>
                      </a:r>
                      <a:endParaRPr kumimoji="1" lang="ja-JP" altLang="en-US" sz="12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ライブラリへの情報登録促進と、登録ルールの整備によって情報検索を効率化する</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３か月</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既存システムの活用により、</a:t>
                      </a:r>
                      <a:r>
                        <a:rPr kumimoji="1" lang="en-US" altLang="ja-JP" sz="1400" dirty="0" smtClean="0">
                          <a:latin typeface="メイリオ" panose="020B0604030504040204" pitchFamily="50" charset="-128"/>
                          <a:ea typeface="メイリオ" panose="020B0604030504040204" pitchFamily="50" charset="-128"/>
                        </a:rPr>
                        <a:t>IT</a:t>
                      </a:r>
                      <a:r>
                        <a:rPr kumimoji="1" lang="ja-JP" altLang="en-US" sz="1400" dirty="0" smtClean="0">
                          <a:latin typeface="メイリオ" panose="020B0604030504040204" pitchFamily="50" charset="-128"/>
                          <a:ea typeface="メイリオ" panose="020B0604030504040204" pitchFamily="50" charset="-128"/>
                        </a:rPr>
                        <a:t>システム等の追加不要（即着手可能）</a:t>
                      </a:r>
                      <a:endParaRPr kumimoji="1" lang="ja-JP" altLang="en-US" sz="1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382007882"/>
                  </a:ext>
                </a:extLst>
              </a:tr>
              <a:tr h="871369">
                <a:tc>
                  <a:txBody>
                    <a:bodyPr/>
                    <a:lstStyle/>
                    <a:p>
                      <a:r>
                        <a:rPr kumimoji="1" lang="ja-JP" altLang="en-US" sz="1400" dirty="0" smtClean="0">
                          <a:latin typeface="メイリオ" panose="020B0604030504040204" pitchFamily="50" charset="-128"/>
                          <a:ea typeface="メイリオ" panose="020B0604030504040204" pitchFamily="50" charset="-128"/>
                        </a:rPr>
                        <a:t>収集癖</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問合せへの対応</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問合せ窓口と必要情報を一元管理する</a:t>
                      </a:r>
                      <a:r>
                        <a:rPr kumimoji="1" lang="en-US" altLang="ja-JP" sz="1400" dirty="0" smtClean="0">
                          <a:latin typeface="メイリオ" panose="020B0604030504040204" pitchFamily="50" charset="-128"/>
                          <a:ea typeface="メイリオ" panose="020B0604030504040204" pitchFamily="50" charset="-128"/>
                        </a:rPr>
                        <a:t>DB</a:t>
                      </a:r>
                      <a:r>
                        <a:rPr kumimoji="1" lang="ja-JP" altLang="en-US" sz="1400" dirty="0" smtClean="0">
                          <a:latin typeface="メイリオ" panose="020B0604030504040204" pitchFamily="50" charset="-128"/>
                          <a:ea typeface="メイリオ" panose="020B0604030504040204" pitchFamily="50" charset="-128"/>
                        </a:rPr>
                        <a:t>を作成し、問合せ業務を効率化する</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７か月～</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情報の更新や、ロボットによる</a:t>
                      </a:r>
                      <a:r>
                        <a:rPr kumimoji="1" lang="ja-JP" altLang="en-US" sz="1400" smtClean="0">
                          <a:latin typeface="メイリオ" panose="020B0604030504040204" pitchFamily="50" charset="-128"/>
                          <a:ea typeface="メイリオ" panose="020B0604030504040204" pitchFamily="50" charset="-128"/>
                        </a:rPr>
                        <a:t>対応など、将来</a:t>
                      </a:r>
                      <a:r>
                        <a:rPr kumimoji="1" lang="ja-JP" altLang="en-US" sz="1400" dirty="0" smtClean="0">
                          <a:latin typeface="メイリオ" panose="020B0604030504040204" pitchFamily="50" charset="-128"/>
                          <a:ea typeface="メイリオ" panose="020B0604030504040204" pitchFamily="50" charset="-128"/>
                        </a:rPr>
                        <a:t>の運用や拡張性も考慮</a:t>
                      </a:r>
                      <a:endParaRPr kumimoji="1" lang="ja-JP" altLang="en-US" sz="1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698829436"/>
                  </a:ext>
                </a:extLst>
              </a:tr>
              <a:tr h="1125518">
                <a:tc>
                  <a:txBody>
                    <a:bodyPr/>
                    <a:lstStyle/>
                    <a:p>
                      <a:r>
                        <a:rPr kumimoji="1" lang="ja-JP" altLang="en-US" sz="1400" dirty="0" smtClean="0">
                          <a:latin typeface="メイリオ" panose="020B0604030504040204" pitchFamily="50" charset="-128"/>
                          <a:ea typeface="メイリオ" panose="020B0604030504040204" pitchFamily="50" charset="-128"/>
                        </a:rPr>
                        <a:t>大茶会</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文化財行政“虎の巻”が欲しい！！</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文化財や過去事例の</a:t>
                      </a:r>
                      <a:r>
                        <a:rPr kumimoji="1" lang="en-US" altLang="ja-JP" sz="1400" dirty="0" smtClean="0">
                          <a:latin typeface="メイリオ" panose="020B0604030504040204" pitchFamily="50" charset="-128"/>
                          <a:ea typeface="メイリオ" panose="020B0604030504040204" pitchFamily="50" charset="-128"/>
                        </a:rPr>
                        <a:t>DB</a:t>
                      </a:r>
                      <a:r>
                        <a:rPr kumimoji="1" lang="ja-JP" altLang="en-US" sz="1400" dirty="0" smtClean="0">
                          <a:latin typeface="メイリオ" panose="020B0604030504040204" pitchFamily="50" charset="-128"/>
                          <a:ea typeface="メイリオ" panose="020B0604030504040204" pitchFamily="50" charset="-128"/>
                        </a:rPr>
                        <a:t>化と、関係者によるワークショップによって業務の効率化と人材育成を実現</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２年</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ノウハウのデータ化による蓄積・継承と人材育成にも着目</a:t>
                      </a:r>
                      <a:endParaRPr kumimoji="1" lang="ja-JP" altLang="en-US" sz="1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858729561"/>
                  </a:ext>
                </a:extLst>
              </a:tr>
              <a:tr h="1125518">
                <a:tc>
                  <a:txBody>
                    <a:bodyPr/>
                    <a:lstStyle/>
                    <a:p>
                      <a:r>
                        <a:rPr kumimoji="1" lang="ja-JP" altLang="en-US" sz="1400" dirty="0" smtClean="0">
                          <a:latin typeface="メイリオ" panose="020B0604030504040204" pitchFamily="50" charset="-128"/>
                          <a:ea typeface="メイリオ" panose="020B0604030504040204" pitchFamily="50" charset="-128"/>
                        </a:rPr>
                        <a:t>虫歯知らず</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データ分析</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観光関連データのクロス分析により、旅行者と観光収益の増加を目指す</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存在しないデータの新規作成や、民間データの入手、収集したデータを複数部署で活用することを想定</a:t>
                      </a:r>
                      <a:endParaRPr kumimoji="1" lang="ja-JP" altLang="en-US" sz="1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661636513"/>
                  </a:ext>
                </a:extLst>
              </a:tr>
            </a:tbl>
          </a:graphicData>
        </a:graphic>
      </p:graphicFrame>
    </p:spTree>
    <p:extLst>
      <p:ext uri="{BB962C8B-B14F-4D97-AF65-F5344CB8AC3E}">
        <p14:creationId xmlns:p14="http://schemas.microsoft.com/office/powerpoint/2010/main" val="1522239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587949" y="4604658"/>
            <a:ext cx="5914451" cy="1730828"/>
          </a:xfrm>
          <a:prstGeom prst="rect">
            <a:avLst/>
          </a:prstGeom>
          <a:solidFill>
            <a:schemeClr val="accent5">
              <a:lumMod val="10000"/>
              <a:lumOff val="90000"/>
            </a:schemeClr>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b="1" dirty="0" smtClean="0">
              <a:solidFill>
                <a:srgbClr val="FF0000"/>
              </a:solidFill>
              <a:latin typeface="+mj-ea"/>
              <a:ea typeface="+mj-ea"/>
            </a:endParaRPr>
          </a:p>
        </p:txBody>
      </p:sp>
      <p:sp>
        <p:nvSpPr>
          <p:cNvPr id="2" name="タイトル 1"/>
          <p:cNvSpPr>
            <a:spLocks noGrp="1"/>
          </p:cNvSpPr>
          <p:nvPr>
            <p:ph type="title"/>
          </p:nvPr>
        </p:nvSpPr>
        <p:spPr/>
        <p:txBody>
          <a:bodyPr>
            <a:normAutofit/>
          </a:bodyPr>
          <a:lstStyle/>
          <a:p>
            <a:r>
              <a:rPr lang="ja-JP" altLang="en-US" dirty="0" smtClean="0"/>
              <a:t>課題解決アイデア</a:t>
            </a:r>
            <a:r>
              <a:rPr kumimoji="1" lang="ja-JP" altLang="en-US" dirty="0" smtClean="0"/>
              <a:t>（チーム）</a:t>
            </a:r>
            <a:endParaRPr kumimoji="1" lang="ja-JP" altLang="en-US" dirty="0"/>
          </a:p>
        </p:txBody>
      </p:sp>
      <p:sp>
        <p:nvSpPr>
          <p:cNvPr id="4" name="テキスト ボックス 3"/>
          <p:cNvSpPr txBox="1"/>
          <p:nvPr/>
        </p:nvSpPr>
        <p:spPr>
          <a:xfrm>
            <a:off x="179512" y="859971"/>
            <a:ext cx="8877600" cy="369332"/>
          </a:xfrm>
          <a:prstGeom prst="rect">
            <a:avLst/>
          </a:prstGeom>
          <a:gradFill flip="none" rotWithShape="1">
            <a:gsLst>
              <a:gs pos="0">
                <a:schemeClr val="accent6">
                  <a:lumMod val="25000"/>
                  <a:lumOff val="75000"/>
                </a:schemeClr>
              </a:gs>
              <a:gs pos="49000">
                <a:schemeClr val="bg1"/>
              </a:gs>
            </a:gsLst>
            <a:lin ang="16200000" scaled="1"/>
            <a:tileRect/>
          </a:gradFill>
        </p:spPr>
        <p:txBody>
          <a:bodyPr wrap="none" rtlCol="0">
            <a:spAutoFit/>
          </a:bodyPr>
          <a:lstStyle/>
          <a:p>
            <a:r>
              <a:rPr kumimoji="1" lang="ja-JP" altLang="en-US" dirty="0" smtClean="0"/>
              <a:t>チーム　：</a:t>
            </a:r>
            <a:r>
              <a:rPr kumimoji="1" lang="en-US" altLang="ja-JP" dirty="0" smtClean="0">
                <a:solidFill>
                  <a:srgbClr val="FF0000"/>
                </a:solidFill>
              </a:rPr>
              <a:t>King &amp; Prince</a:t>
            </a:r>
            <a:endParaRPr kumimoji="1" lang="ja-JP" altLang="en-US" dirty="0">
              <a:solidFill>
                <a:srgbClr val="FF0000"/>
              </a:solidFill>
            </a:endParaRPr>
          </a:p>
        </p:txBody>
      </p:sp>
      <p:sp>
        <p:nvSpPr>
          <p:cNvPr id="5" name="テキスト ボックス 4"/>
          <p:cNvSpPr txBox="1"/>
          <p:nvPr/>
        </p:nvSpPr>
        <p:spPr>
          <a:xfrm>
            <a:off x="179513" y="1229303"/>
            <a:ext cx="8877401" cy="369332"/>
          </a:xfrm>
          <a:prstGeom prst="rect">
            <a:avLst/>
          </a:prstGeom>
          <a:gradFill flip="none" rotWithShape="1">
            <a:gsLst>
              <a:gs pos="0">
                <a:schemeClr val="accent6">
                  <a:lumMod val="25000"/>
                  <a:lumOff val="75000"/>
                </a:schemeClr>
              </a:gs>
              <a:gs pos="49000">
                <a:schemeClr val="bg1"/>
              </a:gs>
            </a:gsLst>
            <a:lin ang="16200000" scaled="1"/>
            <a:tileRect/>
          </a:gradFill>
        </p:spPr>
        <p:txBody>
          <a:bodyPr wrap="square" rtlCol="0">
            <a:spAutoFit/>
          </a:bodyPr>
          <a:lstStyle/>
          <a:p>
            <a:r>
              <a:rPr kumimoji="1" lang="ja-JP" altLang="en-US" dirty="0" smtClean="0"/>
              <a:t>タイトル：</a:t>
            </a:r>
            <a:r>
              <a:rPr kumimoji="1" lang="ja-JP" altLang="en-US" dirty="0" smtClean="0">
                <a:solidFill>
                  <a:schemeClr val="accent6">
                    <a:lumMod val="75000"/>
                    <a:lumOff val="25000"/>
                  </a:schemeClr>
                </a:solidFill>
              </a:rPr>
              <a:t>データを探しやすくしよう！</a:t>
            </a:r>
            <a:r>
              <a:rPr lang="ja-JP" altLang="en-US" dirty="0"/>
              <a:t>　</a:t>
            </a:r>
            <a:r>
              <a:rPr lang="ja-JP" altLang="en-US" dirty="0" smtClean="0">
                <a:solidFill>
                  <a:schemeClr val="accent5">
                    <a:lumMod val="75000"/>
                    <a:lumOff val="25000"/>
                  </a:schemeClr>
                </a:solidFill>
              </a:rPr>
              <a:t>～ライブラリ登録キャンペーン～</a:t>
            </a:r>
            <a:endParaRPr kumimoji="1" lang="ja-JP" altLang="en-US" dirty="0">
              <a:solidFill>
                <a:schemeClr val="accent5">
                  <a:lumMod val="75000"/>
                  <a:lumOff val="25000"/>
                </a:schemeClr>
              </a:solidFill>
            </a:endParaRPr>
          </a:p>
        </p:txBody>
      </p:sp>
      <p:cxnSp>
        <p:nvCxnSpPr>
          <p:cNvPr id="7" name="直線コネクタ 6"/>
          <p:cNvCxnSpPr/>
          <p:nvPr/>
        </p:nvCxnSpPr>
        <p:spPr bwMode="auto">
          <a:xfrm>
            <a:off x="179513" y="2525486"/>
            <a:ext cx="8784000" cy="0"/>
          </a:xfrm>
          <a:prstGeom prst="line">
            <a:avLst/>
          </a:prstGeom>
          <a:solidFill>
            <a:schemeClr val="bg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9" name="直線コネクタ 8"/>
          <p:cNvCxnSpPr/>
          <p:nvPr/>
        </p:nvCxnSpPr>
        <p:spPr bwMode="auto">
          <a:xfrm>
            <a:off x="1513114" y="1807029"/>
            <a:ext cx="0" cy="4528457"/>
          </a:xfrm>
          <a:prstGeom prst="line">
            <a:avLst/>
          </a:prstGeom>
          <a:solidFill>
            <a:schemeClr val="bg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12" name="直線コネクタ 11"/>
          <p:cNvCxnSpPr/>
          <p:nvPr/>
        </p:nvCxnSpPr>
        <p:spPr bwMode="auto">
          <a:xfrm>
            <a:off x="587949" y="4604658"/>
            <a:ext cx="5914451" cy="0"/>
          </a:xfrm>
          <a:prstGeom prst="line">
            <a:avLst/>
          </a:prstGeom>
          <a:solidFill>
            <a:schemeClr val="bg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13" name="直線コネクタ 12"/>
          <p:cNvCxnSpPr/>
          <p:nvPr/>
        </p:nvCxnSpPr>
        <p:spPr bwMode="auto">
          <a:xfrm>
            <a:off x="179513" y="2525486"/>
            <a:ext cx="0" cy="3810000"/>
          </a:xfrm>
          <a:prstGeom prst="line">
            <a:avLst/>
          </a:prstGeom>
          <a:solidFill>
            <a:schemeClr val="bg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15" name="直線コネクタ 14"/>
          <p:cNvCxnSpPr/>
          <p:nvPr/>
        </p:nvCxnSpPr>
        <p:spPr bwMode="auto">
          <a:xfrm>
            <a:off x="179513" y="6335486"/>
            <a:ext cx="8784000" cy="0"/>
          </a:xfrm>
          <a:prstGeom prst="line">
            <a:avLst/>
          </a:prstGeom>
          <a:solidFill>
            <a:schemeClr val="bg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16" name="直線コネクタ 15"/>
          <p:cNvCxnSpPr/>
          <p:nvPr/>
        </p:nvCxnSpPr>
        <p:spPr bwMode="auto">
          <a:xfrm>
            <a:off x="587949" y="2525486"/>
            <a:ext cx="0" cy="3810000"/>
          </a:xfrm>
          <a:prstGeom prst="line">
            <a:avLst/>
          </a:prstGeom>
          <a:solidFill>
            <a:schemeClr val="bg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
        <p:nvSpPr>
          <p:cNvPr id="18" name="テキスト ボックス 17"/>
          <p:cNvSpPr txBox="1"/>
          <p:nvPr/>
        </p:nvSpPr>
        <p:spPr>
          <a:xfrm>
            <a:off x="179513" y="4142993"/>
            <a:ext cx="360501" cy="923330"/>
          </a:xfrm>
          <a:prstGeom prst="rect">
            <a:avLst/>
          </a:prstGeom>
          <a:noFill/>
        </p:spPr>
        <p:txBody>
          <a:bodyPr wrap="square" rtlCol="0">
            <a:spAutoFit/>
          </a:bodyPr>
          <a:lstStyle/>
          <a:p>
            <a:r>
              <a:rPr kumimoji="1" lang="ja-JP" altLang="en-US" b="1" dirty="0" smtClean="0">
                <a:solidFill>
                  <a:schemeClr val="accent1">
                    <a:lumMod val="60000"/>
                    <a:lumOff val="40000"/>
                  </a:schemeClr>
                </a:solidFill>
                <a:latin typeface="+mn-ea"/>
              </a:rPr>
              <a:t>課</a:t>
            </a:r>
            <a:endParaRPr kumimoji="1" lang="en-US" altLang="ja-JP" b="1" dirty="0" smtClean="0">
              <a:solidFill>
                <a:schemeClr val="accent1">
                  <a:lumMod val="60000"/>
                  <a:lumOff val="40000"/>
                </a:schemeClr>
              </a:solidFill>
              <a:latin typeface="+mn-ea"/>
            </a:endParaRPr>
          </a:p>
          <a:p>
            <a:endParaRPr lang="en-US" altLang="ja-JP" b="1" dirty="0">
              <a:solidFill>
                <a:schemeClr val="accent1">
                  <a:lumMod val="60000"/>
                  <a:lumOff val="40000"/>
                </a:schemeClr>
              </a:solidFill>
              <a:latin typeface="+mn-ea"/>
            </a:endParaRPr>
          </a:p>
          <a:p>
            <a:r>
              <a:rPr kumimoji="1" lang="ja-JP" altLang="en-US" b="1" dirty="0" smtClean="0">
                <a:solidFill>
                  <a:schemeClr val="accent1">
                    <a:lumMod val="60000"/>
                    <a:lumOff val="40000"/>
                  </a:schemeClr>
                </a:solidFill>
                <a:latin typeface="+mn-ea"/>
              </a:rPr>
              <a:t>題</a:t>
            </a:r>
            <a:endParaRPr kumimoji="1" lang="ja-JP" altLang="en-US" b="1" dirty="0">
              <a:solidFill>
                <a:schemeClr val="accent1">
                  <a:lumMod val="60000"/>
                  <a:lumOff val="40000"/>
                </a:schemeClr>
              </a:solidFill>
              <a:latin typeface="+mn-ea"/>
            </a:endParaRPr>
          </a:p>
        </p:txBody>
      </p:sp>
      <p:sp>
        <p:nvSpPr>
          <p:cNvPr id="19" name="テキスト ボックス 18"/>
          <p:cNvSpPr txBox="1"/>
          <p:nvPr/>
        </p:nvSpPr>
        <p:spPr>
          <a:xfrm>
            <a:off x="123049" y="2079954"/>
            <a:ext cx="1268287" cy="307777"/>
          </a:xfrm>
          <a:prstGeom prst="rect">
            <a:avLst/>
          </a:prstGeom>
          <a:noFill/>
        </p:spPr>
        <p:txBody>
          <a:bodyPr wrap="square" rtlCol="0">
            <a:spAutoFit/>
          </a:bodyPr>
          <a:lstStyle/>
          <a:p>
            <a:r>
              <a:rPr kumimoji="1" lang="ja-JP" altLang="en-US" sz="1400" b="1" dirty="0" smtClean="0">
                <a:solidFill>
                  <a:schemeClr val="accent1">
                    <a:lumMod val="60000"/>
                    <a:lumOff val="40000"/>
                  </a:schemeClr>
                </a:solidFill>
                <a:latin typeface="+mn-ea"/>
              </a:rPr>
              <a:t>スケジュール</a:t>
            </a:r>
            <a:endParaRPr kumimoji="1" lang="ja-JP" altLang="en-US" sz="1400" b="1" dirty="0">
              <a:solidFill>
                <a:schemeClr val="accent1">
                  <a:lumMod val="60000"/>
                  <a:lumOff val="40000"/>
                </a:schemeClr>
              </a:solidFill>
              <a:latin typeface="+mn-ea"/>
            </a:endParaRPr>
          </a:p>
        </p:txBody>
      </p:sp>
      <p:sp>
        <p:nvSpPr>
          <p:cNvPr id="20" name="正方形/長方形 19"/>
          <p:cNvSpPr/>
          <p:nvPr/>
        </p:nvSpPr>
        <p:spPr bwMode="auto">
          <a:xfrm>
            <a:off x="541293" y="3245451"/>
            <a:ext cx="1060721" cy="754912"/>
          </a:xfrm>
          <a:prstGeom prst="rect">
            <a:avLst/>
          </a:prstGeom>
          <a:no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100" dirty="0" smtClean="0">
                <a:latin typeface="+mn-ea"/>
              </a:rPr>
              <a:t>ライブラリに上げてない情報がある</a:t>
            </a:r>
            <a:endParaRPr kumimoji="1" lang="ja-JP" altLang="en-US" sz="1100" dirty="0">
              <a:latin typeface="+mn-ea"/>
            </a:endParaRPr>
          </a:p>
        </p:txBody>
      </p:sp>
      <p:sp>
        <p:nvSpPr>
          <p:cNvPr id="21" name="正方形/長方形 20"/>
          <p:cNvSpPr/>
          <p:nvPr/>
        </p:nvSpPr>
        <p:spPr bwMode="auto">
          <a:xfrm>
            <a:off x="541293" y="4992470"/>
            <a:ext cx="1060721" cy="754912"/>
          </a:xfrm>
          <a:prstGeom prst="rect">
            <a:avLst/>
          </a:prstGeom>
          <a:no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100" dirty="0" smtClean="0">
                <a:latin typeface="+mn-ea"/>
              </a:rPr>
              <a:t>フォルダが分かりにくい</a:t>
            </a:r>
            <a:endParaRPr kumimoji="1" lang="ja-JP" altLang="en-US" sz="1100" dirty="0">
              <a:latin typeface="+mn-ea"/>
            </a:endParaRPr>
          </a:p>
        </p:txBody>
      </p:sp>
      <p:sp>
        <p:nvSpPr>
          <p:cNvPr id="22" name="正方形/長方形 21"/>
          <p:cNvSpPr/>
          <p:nvPr/>
        </p:nvSpPr>
        <p:spPr bwMode="auto">
          <a:xfrm>
            <a:off x="1467746" y="4727309"/>
            <a:ext cx="1369486" cy="754912"/>
          </a:xfrm>
          <a:prstGeom prst="rect">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担当者を決める</a:t>
            </a:r>
            <a:endParaRPr kumimoji="1" lang="en-US" altLang="ja-JP" sz="1100" dirty="0" smtClean="0">
              <a:latin typeface="+mn-ea"/>
            </a:endParaRPr>
          </a:p>
          <a:p>
            <a:pPr marL="88900" indent="-88900">
              <a:buFont typeface="Arial" panose="020B0604020202020204" pitchFamily="34" charset="0"/>
              <a:buChar char="•"/>
            </a:pPr>
            <a:r>
              <a:rPr lang="ja-JP" altLang="en-US" sz="1100" dirty="0">
                <a:latin typeface="+mn-ea"/>
              </a:rPr>
              <a:t>フォルダの交通整理担当の</a:t>
            </a:r>
            <a:r>
              <a:rPr lang="ja-JP" altLang="en-US" sz="1100" dirty="0" smtClean="0">
                <a:latin typeface="+mn-ea"/>
              </a:rPr>
              <a:t>設置</a:t>
            </a:r>
            <a:endParaRPr kumimoji="1" lang="ja-JP" altLang="en-US" sz="1100" dirty="0">
              <a:latin typeface="+mn-ea"/>
            </a:endParaRPr>
          </a:p>
        </p:txBody>
      </p:sp>
      <p:sp>
        <p:nvSpPr>
          <p:cNvPr id="24" name="正方形/長方形 23"/>
          <p:cNvSpPr/>
          <p:nvPr/>
        </p:nvSpPr>
        <p:spPr bwMode="auto">
          <a:xfrm>
            <a:off x="2743220" y="4727309"/>
            <a:ext cx="1999643" cy="1350476"/>
          </a:xfrm>
          <a:prstGeom prst="rect">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全庁ルール作り</a:t>
            </a:r>
            <a:endParaRPr kumimoji="1" lang="en-US" altLang="ja-JP" sz="1100" dirty="0" smtClean="0">
              <a:latin typeface="+mn-ea"/>
            </a:endParaRPr>
          </a:p>
          <a:p>
            <a:pPr marL="88900" indent="-88900">
              <a:buFont typeface="Arial" panose="020B0604020202020204" pitchFamily="34" charset="0"/>
              <a:buChar char="•"/>
            </a:pPr>
            <a:r>
              <a:rPr lang="ja-JP" altLang="en-US" sz="1100" dirty="0">
                <a:latin typeface="+mn-ea"/>
              </a:rPr>
              <a:t>データ名称について</a:t>
            </a:r>
            <a:r>
              <a:rPr lang="ja-JP" altLang="en-US" sz="1100" dirty="0" smtClean="0">
                <a:latin typeface="+mn-ea"/>
              </a:rPr>
              <a:t>ルール作り</a:t>
            </a:r>
            <a:endParaRPr lang="en-US" altLang="ja-JP" sz="1100" dirty="0" smtClean="0">
              <a:latin typeface="+mn-ea"/>
            </a:endParaRPr>
          </a:p>
          <a:p>
            <a:pPr marL="88900" indent="-88900">
              <a:buFont typeface="Arial" panose="020B0604020202020204" pitchFamily="34" charset="0"/>
              <a:buChar char="•"/>
            </a:pPr>
            <a:r>
              <a:rPr lang="ja-JP" altLang="en-US" sz="1100" dirty="0">
                <a:latin typeface="+mn-ea"/>
              </a:rPr>
              <a:t>公開ルールの</a:t>
            </a:r>
            <a:r>
              <a:rPr lang="ja-JP" altLang="en-US" sz="1100" dirty="0" smtClean="0">
                <a:latin typeface="+mn-ea"/>
              </a:rPr>
              <a:t>作成（</a:t>
            </a:r>
            <a:r>
              <a:rPr lang="en-US" altLang="ja-JP" sz="1100" dirty="0" smtClean="0">
                <a:latin typeface="+mn-ea"/>
              </a:rPr>
              <a:t>1</a:t>
            </a:r>
            <a:r>
              <a:rPr lang="ja-JP" altLang="en-US" sz="1100" dirty="0" smtClean="0">
                <a:latin typeface="+mn-ea"/>
              </a:rPr>
              <a:t>か月</a:t>
            </a:r>
            <a:r>
              <a:rPr lang="en-US" altLang="ja-JP" sz="1100" dirty="0" smtClean="0">
                <a:latin typeface="+mn-ea"/>
              </a:rPr>
              <a:t>)</a:t>
            </a:r>
            <a:endParaRPr lang="en-US" altLang="ja-JP" sz="1100" dirty="0">
              <a:latin typeface="+mn-ea"/>
            </a:endParaRPr>
          </a:p>
          <a:p>
            <a:pPr marL="88900" lvl="1">
              <a:buFont typeface="Arial" panose="020B0604020202020204" pitchFamily="34" charset="0"/>
              <a:buChar char="•"/>
            </a:pPr>
            <a:r>
              <a:rPr lang="ja-JP" altLang="en-US" sz="1050" dirty="0" smtClean="0">
                <a:latin typeface="+mn-ea"/>
              </a:rPr>
              <a:t>フォルダ</a:t>
            </a:r>
            <a:r>
              <a:rPr lang="ja-JP" altLang="en-US" sz="1050" dirty="0">
                <a:latin typeface="+mn-ea"/>
              </a:rPr>
              <a:t>の作り方</a:t>
            </a:r>
            <a:r>
              <a:rPr lang="ja-JP" altLang="en-US" sz="1050" dirty="0" smtClean="0">
                <a:latin typeface="+mn-ea"/>
              </a:rPr>
              <a:t>など</a:t>
            </a:r>
            <a:endParaRPr lang="en-US" altLang="ja-JP" sz="1050" dirty="0" smtClean="0">
              <a:latin typeface="+mn-ea"/>
            </a:endParaRPr>
          </a:p>
          <a:p>
            <a:pPr marL="88900" indent="-88900">
              <a:buFont typeface="Arial" panose="020B0604020202020204" pitchFamily="34" charset="0"/>
              <a:buChar char="•"/>
            </a:pPr>
            <a:r>
              <a:rPr lang="ja-JP" altLang="en-US" sz="1100" dirty="0">
                <a:latin typeface="+mn-ea"/>
              </a:rPr>
              <a:t>フォルダ作成に</a:t>
            </a:r>
            <a:r>
              <a:rPr lang="ja-JP" altLang="en-US" sz="1100" dirty="0" smtClean="0">
                <a:latin typeface="+mn-ea"/>
              </a:rPr>
              <a:t>ついて全庁ルール</a:t>
            </a:r>
            <a:r>
              <a:rPr lang="ja-JP" altLang="en-US" sz="1100" dirty="0">
                <a:latin typeface="+mn-ea"/>
              </a:rPr>
              <a:t>を</a:t>
            </a:r>
            <a:r>
              <a:rPr lang="ja-JP" altLang="en-US" sz="1100" dirty="0" smtClean="0">
                <a:latin typeface="+mn-ea"/>
              </a:rPr>
              <a:t>決める</a:t>
            </a:r>
            <a:endParaRPr kumimoji="1" lang="ja-JP" altLang="en-US" sz="1100" dirty="0">
              <a:latin typeface="+mn-ea"/>
            </a:endParaRPr>
          </a:p>
        </p:txBody>
      </p:sp>
      <p:sp>
        <p:nvSpPr>
          <p:cNvPr id="28" name="正方形/長方形 27"/>
          <p:cNvSpPr/>
          <p:nvPr/>
        </p:nvSpPr>
        <p:spPr bwMode="auto">
          <a:xfrm>
            <a:off x="4882242" y="2960130"/>
            <a:ext cx="1620158" cy="1350476"/>
          </a:xfrm>
          <a:prstGeom prst="rect">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lang="ja-JP" altLang="en-US" sz="1100" dirty="0">
                <a:latin typeface="+mn-ea"/>
              </a:rPr>
              <a:t>職員</a:t>
            </a:r>
            <a:r>
              <a:rPr lang="ja-JP" altLang="en-US" sz="1100" dirty="0" smtClean="0">
                <a:latin typeface="+mn-ea"/>
              </a:rPr>
              <a:t>の</a:t>
            </a:r>
            <a:r>
              <a:rPr lang="ja-JP" altLang="en-US" sz="1100" dirty="0">
                <a:latin typeface="+mn-ea"/>
              </a:rPr>
              <a:t>意識</a:t>
            </a:r>
            <a:r>
              <a:rPr lang="ja-JP" altLang="en-US" sz="1100" dirty="0" smtClean="0">
                <a:latin typeface="+mn-ea"/>
              </a:rPr>
              <a:t>を変える</a:t>
            </a:r>
            <a:endParaRPr lang="en-US" altLang="ja-JP" sz="1100" dirty="0" smtClean="0">
              <a:latin typeface="+mn-ea"/>
            </a:endParaRPr>
          </a:p>
          <a:p>
            <a:pPr marL="88900" indent="-88900">
              <a:buFont typeface="Arial" panose="020B0604020202020204" pitchFamily="34" charset="0"/>
              <a:buChar char="•"/>
            </a:pPr>
            <a:r>
              <a:rPr kumimoji="1" lang="ja-JP" altLang="en-US" sz="1100" dirty="0">
                <a:latin typeface="+mn-ea"/>
              </a:rPr>
              <a:t>持</a:t>
            </a:r>
            <a:r>
              <a:rPr kumimoji="1" lang="ja-JP" altLang="en-US" sz="1100" dirty="0" smtClean="0">
                <a:latin typeface="+mn-ea"/>
              </a:rPr>
              <a:t>っている</a:t>
            </a:r>
            <a:r>
              <a:rPr kumimoji="1" lang="ja-JP" altLang="en-US" sz="1100" dirty="0">
                <a:latin typeface="+mn-ea"/>
              </a:rPr>
              <a:t>情報</a:t>
            </a:r>
            <a:r>
              <a:rPr kumimoji="1" lang="ja-JP" altLang="en-US" sz="1100" dirty="0" smtClean="0">
                <a:latin typeface="+mn-ea"/>
              </a:rPr>
              <a:t>を</a:t>
            </a:r>
            <a:r>
              <a:rPr kumimoji="1" lang="ja-JP" altLang="en-US" sz="1100" dirty="0">
                <a:latin typeface="+mn-ea"/>
              </a:rPr>
              <a:t>ライブラリ</a:t>
            </a:r>
            <a:r>
              <a:rPr kumimoji="1" lang="ja-JP" altLang="en-US" sz="1100" dirty="0" smtClean="0">
                <a:latin typeface="+mn-ea"/>
              </a:rPr>
              <a:t>に載せる意識付け</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システム</a:t>
            </a:r>
            <a:r>
              <a:rPr lang="ja-JP" altLang="en-US" sz="1100" dirty="0">
                <a:latin typeface="+mn-ea"/>
              </a:rPr>
              <a:t>操作</a:t>
            </a:r>
            <a:r>
              <a:rPr lang="ja-JP" altLang="en-US" sz="1100" dirty="0" smtClean="0">
                <a:latin typeface="+mn-ea"/>
              </a:rPr>
              <a:t>の研修</a:t>
            </a:r>
            <a:endParaRPr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することの良さを共有する</a:t>
            </a:r>
            <a:endParaRPr kumimoji="1" lang="en-US" altLang="ja-JP" sz="1100" dirty="0" smtClean="0">
              <a:latin typeface="+mn-ea"/>
            </a:endParaRPr>
          </a:p>
        </p:txBody>
      </p:sp>
      <p:sp>
        <p:nvSpPr>
          <p:cNvPr id="34" name="正方形/長方形 33"/>
          <p:cNvSpPr/>
          <p:nvPr/>
        </p:nvSpPr>
        <p:spPr bwMode="auto">
          <a:xfrm>
            <a:off x="4994538" y="4753161"/>
            <a:ext cx="1380863" cy="1066839"/>
          </a:xfrm>
          <a:prstGeom prst="rect">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データをアップする担当を決める</a:t>
            </a:r>
            <a:endParaRPr kumimoji="1" lang="ja-JP" altLang="en-US" sz="1100" dirty="0">
              <a:latin typeface="+mn-ea"/>
            </a:endParaRPr>
          </a:p>
        </p:txBody>
      </p:sp>
      <p:sp>
        <p:nvSpPr>
          <p:cNvPr id="37" name="雲 36"/>
          <p:cNvSpPr/>
          <p:nvPr/>
        </p:nvSpPr>
        <p:spPr bwMode="auto">
          <a:xfrm>
            <a:off x="6596754" y="3700558"/>
            <a:ext cx="2460159" cy="1819637"/>
          </a:xfrm>
          <a:prstGeom prst="cloud">
            <a:avLst/>
          </a:prstGeom>
          <a:solidFill>
            <a:schemeClr val="accent6">
              <a:lumMod val="10000"/>
              <a:lumOff val="90000"/>
            </a:schemeClr>
          </a:solidFill>
          <a:ln>
            <a:noFill/>
          </a:ln>
          <a:effectLst/>
          <a:extLst/>
        </p:spPr>
        <p:txBody>
          <a:bodyPr rot="0" spcFirstLastPara="0" vertOverflow="overflow" horzOverflow="overflow" vert="horz" wrap="square" lIns="91440" tIns="45720" rIns="0" bIns="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情報の共有化が図れる</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既存</a:t>
            </a:r>
            <a:r>
              <a:rPr lang="ja-JP" altLang="en-US" sz="1100" dirty="0">
                <a:latin typeface="+mn-ea"/>
              </a:rPr>
              <a:t>システム</a:t>
            </a:r>
            <a:r>
              <a:rPr lang="ja-JP" altLang="en-US" sz="1100" dirty="0" smtClean="0">
                <a:latin typeface="+mn-ea"/>
              </a:rPr>
              <a:t>が活用できる</a:t>
            </a:r>
            <a:endParaRPr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データ</a:t>
            </a:r>
            <a:r>
              <a:rPr kumimoji="1" lang="ja-JP" altLang="en-US" sz="1100" dirty="0">
                <a:latin typeface="+mn-ea"/>
              </a:rPr>
              <a:t>検索</a:t>
            </a:r>
            <a:r>
              <a:rPr kumimoji="1" lang="ja-JP" altLang="en-US" sz="1100" dirty="0" smtClean="0">
                <a:latin typeface="+mn-ea"/>
              </a:rPr>
              <a:t>にかかる時間短縮になる</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部署</a:t>
            </a:r>
            <a:r>
              <a:rPr lang="ja-JP" altLang="en-US" sz="1100" dirty="0">
                <a:latin typeface="+mn-ea"/>
              </a:rPr>
              <a:t>間</a:t>
            </a:r>
            <a:r>
              <a:rPr lang="ja-JP" altLang="en-US" sz="1100" dirty="0" smtClean="0">
                <a:latin typeface="+mn-ea"/>
              </a:rPr>
              <a:t>のデータ共有の意識が根付く</a:t>
            </a:r>
            <a:endParaRPr kumimoji="1" lang="ja-JP" altLang="en-US" sz="1100" dirty="0">
              <a:latin typeface="+mn-ea"/>
            </a:endParaRPr>
          </a:p>
        </p:txBody>
      </p:sp>
      <p:sp>
        <p:nvSpPr>
          <p:cNvPr id="38" name="正方形/長方形 37"/>
          <p:cNvSpPr/>
          <p:nvPr/>
        </p:nvSpPr>
        <p:spPr bwMode="auto">
          <a:xfrm>
            <a:off x="1579702" y="2076324"/>
            <a:ext cx="1145234" cy="560919"/>
          </a:xfrm>
          <a:prstGeom prst="rect">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情報責任者</a:t>
            </a:r>
            <a:endParaRPr kumimoji="1" lang="en-US" altLang="ja-JP" sz="1100" dirty="0" smtClean="0">
              <a:latin typeface="+mn-ea"/>
            </a:endParaRPr>
          </a:p>
          <a:p>
            <a:r>
              <a:rPr lang="ja-JP" altLang="en-US" sz="1100" dirty="0" smtClean="0">
                <a:latin typeface="+mn-ea"/>
              </a:rPr>
              <a:t>各部門</a:t>
            </a:r>
            <a:r>
              <a:rPr lang="ja-JP" altLang="en-US" sz="1100" dirty="0">
                <a:latin typeface="+mn-ea"/>
              </a:rPr>
              <a:t>担当者</a:t>
            </a:r>
            <a:endParaRPr kumimoji="1" lang="ja-JP" altLang="en-US" sz="1100" dirty="0">
              <a:latin typeface="+mn-ea"/>
            </a:endParaRPr>
          </a:p>
        </p:txBody>
      </p:sp>
      <p:sp>
        <p:nvSpPr>
          <p:cNvPr id="39" name="正方形/長方形 38"/>
          <p:cNvSpPr/>
          <p:nvPr/>
        </p:nvSpPr>
        <p:spPr bwMode="auto">
          <a:xfrm>
            <a:off x="3028351" y="2076324"/>
            <a:ext cx="1993371" cy="560919"/>
          </a:xfrm>
          <a:prstGeom prst="rect">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他部門の欲しい情報を出す</a:t>
            </a:r>
            <a:endParaRPr kumimoji="1" lang="en-US" altLang="ja-JP" sz="1100" dirty="0" smtClean="0">
              <a:latin typeface="+mn-ea"/>
            </a:endParaRPr>
          </a:p>
          <a:p>
            <a:r>
              <a:rPr lang="ja-JP" altLang="en-US" sz="1100" dirty="0">
                <a:latin typeface="+mn-ea"/>
              </a:rPr>
              <a:t>自部署</a:t>
            </a:r>
            <a:r>
              <a:rPr lang="ja-JP" altLang="en-US" sz="1100" dirty="0" smtClean="0">
                <a:latin typeface="+mn-ea"/>
              </a:rPr>
              <a:t>の上げる情報を整理</a:t>
            </a:r>
            <a:endParaRPr kumimoji="1" lang="ja-JP" altLang="en-US" sz="1100" dirty="0">
              <a:latin typeface="+mn-ea"/>
            </a:endParaRPr>
          </a:p>
        </p:txBody>
      </p:sp>
      <p:sp>
        <p:nvSpPr>
          <p:cNvPr id="40" name="正方形/長方形 39"/>
          <p:cNvSpPr/>
          <p:nvPr/>
        </p:nvSpPr>
        <p:spPr bwMode="auto">
          <a:xfrm>
            <a:off x="5143501" y="2076324"/>
            <a:ext cx="1442256" cy="560920"/>
          </a:xfrm>
          <a:prstGeom prst="rect">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出せるか検討</a:t>
            </a:r>
            <a:endParaRPr kumimoji="1" lang="ja-JP" altLang="en-US" sz="1100" dirty="0">
              <a:latin typeface="+mn-ea"/>
            </a:endParaRPr>
          </a:p>
        </p:txBody>
      </p:sp>
      <p:sp>
        <p:nvSpPr>
          <p:cNvPr id="41" name="正方形/長方形 40"/>
          <p:cNvSpPr/>
          <p:nvPr/>
        </p:nvSpPr>
        <p:spPr bwMode="auto">
          <a:xfrm>
            <a:off x="6647342" y="2076324"/>
            <a:ext cx="1442256" cy="489443"/>
          </a:xfrm>
          <a:prstGeom prst="rect">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ライブラリ登録</a:t>
            </a:r>
            <a:endParaRPr kumimoji="1" lang="ja-JP" altLang="en-US" sz="1100" dirty="0">
              <a:latin typeface="+mn-ea"/>
            </a:endParaRPr>
          </a:p>
        </p:txBody>
      </p:sp>
      <p:sp>
        <p:nvSpPr>
          <p:cNvPr id="42" name="メモ 41"/>
          <p:cNvSpPr/>
          <p:nvPr/>
        </p:nvSpPr>
        <p:spPr bwMode="auto">
          <a:xfrm>
            <a:off x="7914671" y="1676483"/>
            <a:ext cx="1195915" cy="754912"/>
          </a:xfrm>
          <a:prstGeom prst="foldedCorner">
            <a:avLst/>
          </a:prstGeom>
          <a:solidFill>
            <a:srgbClr val="FFFFCC"/>
          </a:solidFill>
          <a:ln>
            <a:solidFill>
              <a:schemeClr val="tx1">
                <a:lumMod val="50000"/>
                <a:lumOff val="50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定期的にデータをアップする</a:t>
            </a:r>
            <a:endParaRPr kumimoji="1" lang="en-US" altLang="ja-JP" sz="1100" dirty="0" smtClean="0">
              <a:latin typeface="+mn-ea"/>
            </a:endParaRPr>
          </a:p>
          <a:p>
            <a:r>
              <a:rPr kumimoji="1" lang="ja-JP" altLang="en-US" sz="1100" dirty="0" smtClean="0">
                <a:latin typeface="+mn-ea"/>
              </a:rPr>
              <a:t>（月</a:t>
            </a:r>
            <a:r>
              <a:rPr kumimoji="1" lang="en-US" altLang="ja-JP" sz="1100" dirty="0" smtClean="0">
                <a:latin typeface="+mn-ea"/>
              </a:rPr>
              <a:t>1</a:t>
            </a:r>
            <a:r>
              <a:rPr kumimoji="1" lang="ja-JP" altLang="en-US" sz="1100" dirty="0" smtClean="0">
                <a:latin typeface="+mn-ea"/>
              </a:rPr>
              <a:t>回）</a:t>
            </a:r>
            <a:endParaRPr kumimoji="1" lang="ja-JP" altLang="en-US" sz="1100" dirty="0">
              <a:latin typeface="+mn-ea"/>
            </a:endParaRPr>
          </a:p>
        </p:txBody>
      </p:sp>
      <p:cxnSp>
        <p:nvCxnSpPr>
          <p:cNvPr id="43" name="直線コネクタ 42"/>
          <p:cNvCxnSpPr/>
          <p:nvPr/>
        </p:nvCxnSpPr>
        <p:spPr bwMode="auto">
          <a:xfrm>
            <a:off x="4882242" y="1807029"/>
            <a:ext cx="0" cy="4528457"/>
          </a:xfrm>
          <a:prstGeom prst="line">
            <a:avLst/>
          </a:prstGeom>
          <a:solidFill>
            <a:schemeClr val="bg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44" name="直線コネクタ 43"/>
          <p:cNvCxnSpPr/>
          <p:nvPr/>
        </p:nvCxnSpPr>
        <p:spPr bwMode="auto">
          <a:xfrm>
            <a:off x="6502400" y="1807029"/>
            <a:ext cx="0" cy="4528457"/>
          </a:xfrm>
          <a:prstGeom prst="line">
            <a:avLst/>
          </a:prstGeom>
          <a:solidFill>
            <a:schemeClr val="bg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
        <p:nvSpPr>
          <p:cNvPr id="46" name="正方形/長方形 45"/>
          <p:cNvSpPr/>
          <p:nvPr/>
        </p:nvSpPr>
        <p:spPr bwMode="auto">
          <a:xfrm>
            <a:off x="7594500" y="3622907"/>
            <a:ext cx="464665" cy="256243"/>
          </a:xfrm>
          <a:prstGeom prst="rect">
            <a:avLst/>
          </a:prstGeom>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効果</a:t>
            </a:r>
            <a:endParaRPr kumimoji="1" lang="ja-JP" altLang="en-US" sz="1100" dirty="0">
              <a:latin typeface="+mn-ea"/>
            </a:endParaRPr>
          </a:p>
        </p:txBody>
      </p:sp>
      <p:sp>
        <p:nvSpPr>
          <p:cNvPr id="47" name="左右矢印 46"/>
          <p:cNvSpPr/>
          <p:nvPr/>
        </p:nvSpPr>
        <p:spPr bwMode="auto">
          <a:xfrm>
            <a:off x="1652494" y="1802152"/>
            <a:ext cx="2998629" cy="251339"/>
          </a:xfrm>
          <a:prstGeom prst="leftRightArrow">
            <a:avLst/>
          </a:prstGeom>
          <a:solidFill>
            <a:schemeClr val="accent2">
              <a:lumMod val="20000"/>
              <a:lumOff val="80000"/>
            </a:schemeClr>
          </a:solidFill>
          <a:ln>
            <a:solidFill>
              <a:schemeClr val="bg1"/>
            </a:solidFill>
          </a:ln>
          <a:ex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100" dirty="0" smtClean="0">
                <a:latin typeface="+mn-ea"/>
              </a:rPr>
              <a:t>1</a:t>
            </a:r>
            <a:r>
              <a:rPr kumimoji="1" lang="ja-JP" altLang="en-US" sz="1100" dirty="0" smtClean="0">
                <a:latin typeface="+mn-ea"/>
              </a:rPr>
              <a:t>か月</a:t>
            </a:r>
            <a:endParaRPr kumimoji="1" lang="ja-JP" altLang="en-US" sz="1100" dirty="0">
              <a:latin typeface="+mn-ea"/>
            </a:endParaRPr>
          </a:p>
        </p:txBody>
      </p:sp>
      <p:sp>
        <p:nvSpPr>
          <p:cNvPr id="48" name="左右矢印 47"/>
          <p:cNvSpPr/>
          <p:nvPr/>
        </p:nvSpPr>
        <p:spPr bwMode="auto">
          <a:xfrm>
            <a:off x="4956345" y="1802152"/>
            <a:ext cx="1512000" cy="251339"/>
          </a:xfrm>
          <a:prstGeom prst="leftRightArrow">
            <a:avLst/>
          </a:prstGeom>
          <a:solidFill>
            <a:schemeClr val="accent2">
              <a:lumMod val="20000"/>
              <a:lumOff val="80000"/>
            </a:schemeClr>
          </a:solidFill>
          <a:ln>
            <a:solidFill>
              <a:schemeClr val="bg1"/>
            </a:solidFill>
          </a:ln>
          <a:ex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100" dirty="0" smtClean="0">
                <a:latin typeface="+mn-ea"/>
              </a:rPr>
              <a:t>1</a:t>
            </a:r>
            <a:r>
              <a:rPr kumimoji="1" lang="ja-JP" altLang="en-US" sz="1100" dirty="0" smtClean="0">
                <a:latin typeface="+mn-ea"/>
              </a:rPr>
              <a:t>か月</a:t>
            </a:r>
            <a:endParaRPr kumimoji="1" lang="ja-JP" altLang="en-US" sz="1100" dirty="0">
              <a:latin typeface="+mn-ea"/>
            </a:endParaRPr>
          </a:p>
        </p:txBody>
      </p:sp>
      <p:sp>
        <p:nvSpPr>
          <p:cNvPr id="49" name="左右矢印 48"/>
          <p:cNvSpPr/>
          <p:nvPr/>
        </p:nvSpPr>
        <p:spPr bwMode="auto">
          <a:xfrm>
            <a:off x="6548022" y="1802152"/>
            <a:ext cx="1224000" cy="251339"/>
          </a:xfrm>
          <a:prstGeom prst="leftRightArrow">
            <a:avLst/>
          </a:prstGeom>
          <a:solidFill>
            <a:schemeClr val="accent2">
              <a:lumMod val="20000"/>
              <a:lumOff val="80000"/>
            </a:schemeClr>
          </a:solidFill>
          <a:ln>
            <a:solidFill>
              <a:schemeClr val="bg1"/>
            </a:solidFill>
          </a:ln>
          <a:ex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100" dirty="0" smtClean="0">
                <a:latin typeface="+mn-ea"/>
              </a:rPr>
              <a:t>1</a:t>
            </a:r>
            <a:r>
              <a:rPr kumimoji="1" lang="ja-JP" altLang="en-US" sz="1100" dirty="0" smtClean="0">
                <a:latin typeface="+mn-ea"/>
              </a:rPr>
              <a:t>か月</a:t>
            </a:r>
            <a:endParaRPr kumimoji="1" lang="ja-JP" altLang="en-US" sz="1100" dirty="0">
              <a:latin typeface="+mn-ea"/>
            </a:endParaRPr>
          </a:p>
        </p:txBody>
      </p:sp>
      <p:sp>
        <p:nvSpPr>
          <p:cNvPr id="50" name="星 4 49"/>
          <p:cNvSpPr/>
          <p:nvPr/>
        </p:nvSpPr>
        <p:spPr bwMode="auto">
          <a:xfrm rot="20904321">
            <a:off x="1119696" y="759104"/>
            <a:ext cx="147373" cy="261113"/>
          </a:xfrm>
          <a:prstGeom prst="star4">
            <a:avLst>
              <a:gd name="adj" fmla="val 20255"/>
            </a:avLst>
          </a:prstGeom>
          <a:solidFill>
            <a:srgbClr val="FFFF00"/>
          </a:solidFill>
          <a:ln>
            <a:solidFill>
              <a:srgbClr val="DCEC4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51" name="星 4 50"/>
          <p:cNvSpPr/>
          <p:nvPr/>
        </p:nvSpPr>
        <p:spPr bwMode="auto">
          <a:xfrm rot="1116730">
            <a:off x="2978328" y="918403"/>
            <a:ext cx="225145" cy="274803"/>
          </a:xfrm>
          <a:prstGeom prst="star4">
            <a:avLst>
              <a:gd name="adj" fmla="val 20255"/>
            </a:avLst>
          </a:prstGeom>
          <a:solidFill>
            <a:srgbClr val="FFFF00"/>
          </a:solidFill>
          <a:ln>
            <a:solidFill>
              <a:srgbClr val="DCEC4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52" name="星 4 51"/>
          <p:cNvSpPr/>
          <p:nvPr/>
        </p:nvSpPr>
        <p:spPr bwMode="auto">
          <a:xfrm rot="1947841">
            <a:off x="1798009" y="1092835"/>
            <a:ext cx="187078" cy="211282"/>
          </a:xfrm>
          <a:prstGeom prst="star4">
            <a:avLst>
              <a:gd name="adj" fmla="val 20255"/>
            </a:avLst>
          </a:prstGeom>
          <a:solidFill>
            <a:srgbClr val="FFFF00"/>
          </a:solidFill>
          <a:ln>
            <a:solidFill>
              <a:srgbClr val="DCEC4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53" name="星 4 52"/>
          <p:cNvSpPr/>
          <p:nvPr/>
        </p:nvSpPr>
        <p:spPr bwMode="auto">
          <a:xfrm>
            <a:off x="2131058" y="744770"/>
            <a:ext cx="150861" cy="227581"/>
          </a:xfrm>
          <a:prstGeom prst="star4">
            <a:avLst>
              <a:gd name="adj" fmla="val 20255"/>
            </a:avLst>
          </a:prstGeom>
          <a:solidFill>
            <a:srgbClr val="FFFF00"/>
          </a:solidFill>
          <a:ln>
            <a:solidFill>
              <a:srgbClr val="DCEC4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54" name="星 4 53"/>
          <p:cNvSpPr/>
          <p:nvPr/>
        </p:nvSpPr>
        <p:spPr bwMode="auto">
          <a:xfrm>
            <a:off x="129262" y="1030428"/>
            <a:ext cx="150861" cy="227581"/>
          </a:xfrm>
          <a:prstGeom prst="star4">
            <a:avLst>
              <a:gd name="adj" fmla="val 20255"/>
            </a:avLst>
          </a:prstGeom>
          <a:solidFill>
            <a:srgbClr val="FFFF00"/>
          </a:solidFill>
          <a:ln>
            <a:solidFill>
              <a:srgbClr val="DCEC4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Tree>
    <p:extLst>
      <p:ext uri="{BB962C8B-B14F-4D97-AF65-F5344CB8AC3E}">
        <p14:creationId xmlns:p14="http://schemas.microsoft.com/office/powerpoint/2010/main" val="17987238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課題解決アイデア</a:t>
            </a:r>
            <a:r>
              <a:rPr kumimoji="1" lang="ja-JP" altLang="en-US" dirty="0" smtClean="0"/>
              <a:t>（チーム）</a:t>
            </a:r>
            <a:endParaRPr kumimoji="1" lang="ja-JP" altLang="en-US" dirty="0"/>
          </a:p>
        </p:txBody>
      </p:sp>
      <p:sp>
        <p:nvSpPr>
          <p:cNvPr id="4" name="テキスト ボックス 3"/>
          <p:cNvSpPr txBox="1"/>
          <p:nvPr/>
        </p:nvSpPr>
        <p:spPr>
          <a:xfrm>
            <a:off x="179512" y="859971"/>
            <a:ext cx="8877600" cy="369332"/>
          </a:xfrm>
          <a:prstGeom prst="rect">
            <a:avLst/>
          </a:prstGeom>
          <a:gradFill flip="none" rotWithShape="1">
            <a:gsLst>
              <a:gs pos="0">
                <a:schemeClr val="accent6">
                  <a:lumMod val="25000"/>
                  <a:lumOff val="75000"/>
                </a:schemeClr>
              </a:gs>
              <a:gs pos="49000">
                <a:schemeClr val="bg1"/>
              </a:gs>
            </a:gsLst>
            <a:lin ang="16200000" scaled="1"/>
            <a:tileRect/>
          </a:gradFill>
        </p:spPr>
        <p:txBody>
          <a:bodyPr wrap="none" rtlCol="0">
            <a:spAutoFit/>
          </a:bodyPr>
          <a:lstStyle/>
          <a:p>
            <a:r>
              <a:rPr kumimoji="1" lang="ja-JP" altLang="en-US" dirty="0" smtClean="0"/>
              <a:t>チーム　：</a:t>
            </a:r>
            <a:r>
              <a:rPr kumimoji="1" lang="ja-JP" altLang="en-US" dirty="0" smtClean="0">
                <a:solidFill>
                  <a:srgbClr val="0070C0"/>
                </a:solidFill>
              </a:rPr>
              <a:t>収集癖</a:t>
            </a:r>
            <a:endParaRPr kumimoji="1" lang="ja-JP" altLang="en-US" dirty="0">
              <a:solidFill>
                <a:srgbClr val="0070C0"/>
              </a:solidFill>
            </a:endParaRPr>
          </a:p>
        </p:txBody>
      </p:sp>
      <p:sp>
        <p:nvSpPr>
          <p:cNvPr id="5" name="テキスト ボックス 4"/>
          <p:cNvSpPr txBox="1"/>
          <p:nvPr/>
        </p:nvSpPr>
        <p:spPr>
          <a:xfrm>
            <a:off x="179513" y="1229303"/>
            <a:ext cx="8877401" cy="369332"/>
          </a:xfrm>
          <a:prstGeom prst="rect">
            <a:avLst/>
          </a:prstGeom>
          <a:gradFill flip="none" rotWithShape="1">
            <a:gsLst>
              <a:gs pos="0">
                <a:schemeClr val="accent6">
                  <a:lumMod val="25000"/>
                  <a:lumOff val="75000"/>
                </a:schemeClr>
              </a:gs>
              <a:gs pos="49000">
                <a:schemeClr val="bg1"/>
              </a:gs>
            </a:gsLst>
            <a:lin ang="16200000" scaled="1"/>
            <a:tileRect/>
          </a:gradFill>
        </p:spPr>
        <p:txBody>
          <a:bodyPr wrap="square" rtlCol="0">
            <a:spAutoFit/>
          </a:bodyPr>
          <a:lstStyle/>
          <a:p>
            <a:r>
              <a:rPr kumimoji="1" lang="ja-JP" altLang="en-US" dirty="0" smtClean="0"/>
              <a:t>タイトル：</a:t>
            </a:r>
            <a:r>
              <a:rPr kumimoji="1" lang="ja-JP" altLang="en-US" dirty="0" smtClean="0">
                <a:solidFill>
                  <a:schemeClr val="accent6">
                    <a:lumMod val="75000"/>
                    <a:lumOff val="25000"/>
                  </a:schemeClr>
                </a:solidFill>
              </a:rPr>
              <a:t>問い合わせへの対応</a:t>
            </a:r>
            <a:endParaRPr kumimoji="1" lang="ja-JP" altLang="en-US" dirty="0">
              <a:solidFill>
                <a:schemeClr val="accent5">
                  <a:lumMod val="75000"/>
                  <a:lumOff val="25000"/>
                </a:schemeClr>
              </a:solidFill>
            </a:endParaRPr>
          </a:p>
        </p:txBody>
      </p:sp>
      <p:sp>
        <p:nvSpPr>
          <p:cNvPr id="31" name="角丸四角形 30"/>
          <p:cNvSpPr/>
          <p:nvPr/>
        </p:nvSpPr>
        <p:spPr bwMode="auto">
          <a:xfrm>
            <a:off x="179513" y="1868930"/>
            <a:ext cx="2638932" cy="1407670"/>
          </a:xfrm>
          <a:prstGeom prst="roundRect">
            <a:avLst/>
          </a:prstGeom>
          <a:solidFill>
            <a:schemeClr val="accent6">
              <a:lumMod val="10000"/>
              <a:lumOff val="90000"/>
            </a:schemeClr>
          </a:solidFill>
          <a:ln>
            <a:solidFill>
              <a:schemeClr val="accent3">
                <a:lumMod val="75000"/>
                <a:lumOff val="25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ファイル名の命名ルールを作る</a:t>
            </a:r>
            <a:endParaRPr kumimoji="1" lang="en-US" altLang="ja-JP" sz="1100" dirty="0" smtClean="0">
              <a:latin typeface="+mn-ea"/>
            </a:endParaRPr>
          </a:p>
          <a:p>
            <a:pPr marL="88900" indent="-88900">
              <a:buFont typeface="Arial" panose="020B0604020202020204" pitchFamily="34" charset="0"/>
              <a:buChar char="•"/>
            </a:pPr>
            <a:r>
              <a:rPr lang="ja-JP" altLang="en-US" sz="1100" dirty="0">
                <a:latin typeface="+mn-ea"/>
              </a:rPr>
              <a:t>情報</a:t>
            </a:r>
            <a:r>
              <a:rPr lang="ja-JP" altLang="en-US" sz="1100" dirty="0" smtClean="0">
                <a:latin typeface="+mn-ea"/>
              </a:rPr>
              <a:t>を最新化するルールを作る</a:t>
            </a:r>
            <a:endParaRPr lang="en-US" altLang="ja-JP" sz="1100" dirty="0" smtClean="0">
              <a:latin typeface="+mn-ea"/>
            </a:endParaRPr>
          </a:p>
          <a:p>
            <a:pPr marL="88900" indent="-88900">
              <a:buFont typeface="Arial" panose="020B0604020202020204" pitchFamily="34" charset="0"/>
              <a:buChar char="•"/>
            </a:pPr>
            <a:r>
              <a:rPr kumimoji="1" lang="ja-JP" altLang="en-US" sz="1100" dirty="0">
                <a:latin typeface="+mn-ea"/>
              </a:rPr>
              <a:t>紙</a:t>
            </a:r>
            <a:r>
              <a:rPr kumimoji="1" lang="ja-JP" altLang="en-US" sz="1100" dirty="0" smtClean="0">
                <a:latin typeface="+mn-ea"/>
              </a:rPr>
              <a:t>の</a:t>
            </a:r>
            <a:r>
              <a:rPr kumimoji="1" lang="ja-JP" altLang="en-US" sz="1100" dirty="0">
                <a:latin typeface="+mn-ea"/>
              </a:rPr>
              <a:t>情報</a:t>
            </a:r>
            <a:r>
              <a:rPr kumimoji="1" lang="ja-JP" altLang="en-US" sz="1100" dirty="0" smtClean="0">
                <a:latin typeface="+mn-ea"/>
              </a:rPr>
              <a:t>をデジタル化</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どんな情報を持っているか示す</a:t>
            </a:r>
            <a:endParaRPr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極力オープンデータ化</a:t>
            </a:r>
            <a:endParaRPr kumimoji="1"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個人を特定できないルール</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たらい</a:t>
            </a:r>
            <a:r>
              <a:rPr lang="ja-JP" altLang="en-US" sz="1100" dirty="0">
                <a:latin typeface="+mn-ea"/>
              </a:rPr>
              <a:t>回</a:t>
            </a:r>
            <a:r>
              <a:rPr lang="ja-JP" altLang="en-US" sz="1100" dirty="0" smtClean="0">
                <a:latin typeface="+mn-ea"/>
              </a:rPr>
              <a:t>しにならない仕組み</a:t>
            </a:r>
            <a:endParaRPr kumimoji="1" lang="ja-JP" altLang="en-US" sz="1100" dirty="0">
              <a:latin typeface="+mn-ea"/>
            </a:endParaRPr>
          </a:p>
        </p:txBody>
      </p:sp>
      <p:sp>
        <p:nvSpPr>
          <p:cNvPr id="32" name="角丸四角形 31"/>
          <p:cNvSpPr/>
          <p:nvPr/>
        </p:nvSpPr>
        <p:spPr bwMode="auto">
          <a:xfrm>
            <a:off x="3290338" y="1868930"/>
            <a:ext cx="2638932" cy="812223"/>
          </a:xfrm>
          <a:prstGeom prst="roundRect">
            <a:avLst/>
          </a:prstGeom>
          <a:solidFill>
            <a:schemeClr val="accent6">
              <a:lumMod val="10000"/>
              <a:lumOff val="90000"/>
            </a:schemeClr>
          </a:solidFill>
          <a:ln>
            <a:solidFill>
              <a:schemeClr val="accent3">
                <a:lumMod val="75000"/>
                <a:lumOff val="25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担当業務データベース</a:t>
            </a:r>
            <a:r>
              <a:rPr kumimoji="1" lang="en-US" altLang="ja-JP" sz="1100" dirty="0" smtClean="0">
                <a:latin typeface="+mn-ea"/>
              </a:rPr>
              <a:t>(</a:t>
            </a:r>
            <a:r>
              <a:rPr kumimoji="1" lang="ja-JP" altLang="en-US" sz="1100" dirty="0" smtClean="0">
                <a:latin typeface="+mn-ea"/>
              </a:rPr>
              <a:t>当直や窓口で利用）</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データ</a:t>
            </a:r>
            <a:r>
              <a:rPr lang="ja-JP" altLang="en-US" sz="1100" dirty="0">
                <a:latin typeface="+mn-ea"/>
              </a:rPr>
              <a:t>ベース</a:t>
            </a:r>
            <a:r>
              <a:rPr lang="ja-JP" altLang="en-US" sz="1100" dirty="0" smtClean="0">
                <a:latin typeface="+mn-ea"/>
              </a:rPr>
              <a:t>を作る</a:t>
            </a:r>
            <a:endParaRPr lang="en-US" altLang="ja-JP" sz="1100" dirty="0" smtClean="0">
              <a:latin typeface="+mn-ea"/>
            </a:endParaRPr>
          </a:p>
          <a:p>
            <a:pPr marL="88900" indent="-88900">
              <a:buFont typeface="Arial" panose="020B0604020202020204" pitchFamily="34" charset="0"/>
              <a:buChar char="•"/>
            </a:pPr>
            <a:r>
              <a:rPr kumimoji="1" lang="ja-JP" altLang="en-US" sz="1100" dirty="0">
                <a:latin typeface="+mn-ea"/>
              </a:rPr>
              <a:t>クリック</a:t>
            </a:r>
            <a:r>
              <a:rPr kumimoji="1" lang="ja-JP" altLang="en-US" sz="1100" dirty="0" smtClean="0">
                <a:latin typeface="+mn-ea"/>
              </a:rPr>
              <a:t>すると詳しい情報</a:t>
            </a:r>
            <a:endParaRPr kumimoji="1" lang="ja-JP" altLang="en-US" sz="1100" dirty="0">
              <a:latin typeface="+mn-ea"/>
            </a:endParaRPr>
          </a:p>
        </p:txBody>
      </p:sp>
      <p:sp>
        <p:nvSpPr>
          <p:cNvPr id="33" name="角丸四角形 32"/>
          <p:cNvSpPr/>
          <p:nvPr/>
        </p:nvSpPr>
        <p:spPr bwMode="auto">
          <a:xfrm>
            <a:off x="3303096" y="2951448"/>
            <a:ext cx="2638932" cy="1407670"/>
          </a:xfrm>
          <a:prstGeom prst="roundRect">
            <a:avLst/>
          </a:prstGeom>
          <a:solidFill>
            <a:schemeClr val="accent6">
              <a:lumMod val="10000"/>
              <a:lumOff val="90000"/>
            </a:schemeClr>
          </a:solidFill>
          <a:ln>
            <a:solidFill>
              <a:schemeClr val="accent3">
                <a:lumMod val="75000"/>
                <a:lumOff val="25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よくある問い合わせを書き出す</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留学者数</a:t>
            </a:r>
            <a:endParaRPr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学校情報</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始業式、入学式</a:t>
            </a:r>
            <a:endParaRPr lang="en-US" altLang="ja-JP" sz="1100" dirty="0" smtClean="0">
              <a:latin typeface="+mn-ea"/>
            </a:endParaRPr>
          </a:p>
          <a:p>
            <a:pPr marL="88900" indent="-88900">
              <a:buFont typeface="Arial" panose="020B0604020202020204" pitchFamily="34" charset="0"/>
              <a:buChar char="•"/>
            </a:pPr>
            <a:r>
              <a:rPr kumimoji="1" lang="ja-JP" altLang="en-US" sz="1100" dirty="0">
                <a:latin typeface="+mn-ea"/>
              </a:rPr>
              <a:t>過去</a:t>
            </a:r>
            <a:r>
              <a:rPr kumimoji="1" lang="ja-JP" altLang="en-US" sz="1100" dirty="0" smtClean="0">
                <a:latin typeface="+mn-ea"/>
              </a:rPr>
              <a:t>の録取</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公開</a:t>
            </a:r>
            <a:r>
              <a:rPr lang="ja-JP" altLang="en-US" sz="1100" dirty="0">
                <a:latin typeface="+mn-ea"/>
              </a:rPr>
              <a:t>可否</a:t>
            </a:r>
            <a:r>
              <a:rPr lang="ja-JP" altLang="en-US" sz="1100" dirty="0" smtClean="0">
                <a:latin typeface="+mn-ea"/>
              </a:rPr>
              <a:t>を決めた情報共有</a:t>
            </a:r>
            <a:endParaRPr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授業</a:t>
            </a:r>
            <a:r>
              <a:rPr kumimoji="1" lang="ja-JP" altLang="en-US" sz="1100" dirty="0">
                <a:latin typeface="+mn-ea"/>
              </a:rPr>
              <a:t>日数</a:t>
            </a:r>
          </a:p>
        </p:txBody>
      </p:sp>
      <p:sp>
        <p:nvSpPr>
          <p:cNvPr id="35" name="角丸四角形 34"/>
          <p:cNvSpPr/>
          <p:nvPr/>
        </p:nvSpPr>
        <p:spPr bwMode="auto">
          <a:xfrm>
            <a:off x="6185938" y="1868930"/>
            <a:ext cx="2638932" cy="747270"/>
          </a:xfrm>
          <a:prstGeom prst="roundRect">
            <a:avLst/>
          </a:prstGeom>
          <a:solidFill>
            <a:srgbClr val="00B050"/>
          </a:solidFill>
          <a:ln>
            <a:solidFill>
              <a:schemeClr val="accent3">
                <a:lumMod val="75000"/>
                <a:lumOff val="25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solidFill>
                  <a:schemeClr val="bg1"/>
                </a:solidFill>
                <a:latin typeface="+mn-ea"/>
              </a:rPr>
              <a:t>問合せ先がロボット</a:t>
            </a:r>
            <a:endParaRPr kumimoji="1" lang="en-US" altLang="ja-JP" sz="1100" dirty="0" smtClean="0">
              <a:solidFill>
                <a:schemeClr val="bg1"/>
              </a:solidFill>
              <a:latin typeface="+mn-ea"/>
            </a:endParaRPr>
          </a:p>
          <a:p>
            <a:pPr marL="88900" indent="-88900">
              <a:buFont typeface="Arial" panose="020B0604020202020204" pitchFamily="34" charset="0"/>
              <a:buChar char="•"/>
            </a:pPr>
            <a:r>
              <a:rPr lang="ja-JP" altLang="en-US" sz="1100" dirty="0">
                <a:solidFill>
                  <a:schemeClr val="bg1"/>
                </a:solidFill>
                <a:latin typeface="+mn-ea"/>
              </a:rPr>
              <a:t>地図</a:t>
            </a:r>
            <a:r>
              <a:rPr lang="ja-JP" altLang="en-US" sz="1100" dirty="0" smtClean="0">
                <a:solidFill>
                  <a:schemeClr val="bg1"/>
                </a:solidFill>
                <a:latin typeface="+mn-ea"/>
              </a:rPr>
              <a:t>と連動した情報公開</a:t>
            </a:r>
            <a:endParaRPr kumimoji="1" lang="ja-JP" altLang="en-US" sz="1100" dirty="0">
              <a:solidFill>
                <a:schemeClr val="bg1"/>
              </a:solidFill>
              <a:latin typeface="+mn-ea"/>
            </a:endParaRPr>
          </a:p>
        </p:txBody>
      </p:sp>
      <p:sp>
        <p:nvSpPr>
          <p:cNvPr id="36" name="爆発 2 35"/>
          <p:cNvSpPr/>
          <p:nvPr/>
        </p:nvSpPr>
        <p:spPr bwMode="auto">
          <a:xfrm>
            <a:off x="3438717" y="766286"/>
            <a:ext cx="2616200" cy="763689"/>
          </a:xfrm>
          <a:prstGeom prst="irregularSeal2">
            <a:avLst/>
          </a:prstGeom>
          <a:solidFill>
            <a:srgbClr val="FFC000"/>
          </a:solidFill>
          <a:ln>
            <a:noFill/>
          </a:ln>
          <a:ex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algn="ctr"/>
            <a:r>
              <a:rPr kumimoji="1" lang="ja-JP" altLang="en-US" sz="1100" dirty="0" smtClean="0">
                <a:latin typeface="+mn-ea"/>
              </a:rPr>
              <a:t>問合せ元はマスコミ、他課、一般、他県</a:t>
            </a:r>
            <a:endParaRPr kumimoji="1" lang="en-US" altLang="ja-JP" sz="1100" dirty="0" smtClean="0">
              <a:latin typeface="+mn-ea"/>
            </a:endParaRPr>
          </a:p>
          <a:p>
            <a:pPr algn="ctr"/>
            <a:r>
              <a:rPr lang="ja-JP" altLang="en-US" sz="1100" dirty="0" smtClean="0">
                <a:latin typeface="+mn-ea"/>
              </a:rPr>
              <a:t>代表電話にかかって来る</a:t>
            </a:r>
            <a:r>
              <a:rPr lang="en-US" altLang="ja-JP" sz="1100" dirty="0" smtClean="0">
                <a:latin typeface="+mn-ea"/>
              </a:rPr>
              <a:t>TEL</a:t>
            </a:r>
            <a:r>
              <a:rPr lang="ja-JP" altLang="en-US" sz="1100" dirty="0" smtClean="0">
                <a:latin typeface="+mn-ea"/>
              </a:rPr>
              <a:t>は危険</a:t>
            </a:r>
            <a:endParaRPr kumimoji="1" lang="ja-JP" altLang="en-US" sz="1100" dirty="0">
              <a:latin typeface="+mn-ea"/>
            </a:endParaRPr>
          </a:p>
        </p:txBody>
      </p:sp>
      <p:sp>
        <p:nvSpPr>
          <p:cNvPr id="45" name="角丸四角形 44"/>
          <p:cNvSpPr/>
          <p:nvPr/>
        </p:nvSpPr>
        <p:spPr bwMode="auto">
          <a:xfrm>
            <a:off x="6185938" y="4264995"/>
            <a:ext cx="2638932" cy="573705"/>
          </a:xfrm>
          <a:prstGeom prst="roundRect">
            <a:avLst/>
          </a:prstGeom>
          <a:solidFill>
            <a:schemeClr val="accent3">
              <a:lumMod val="10000"/>
              <a:lumOff val="90000"/>
            </a:schemeClr>
          </a:solidFill>
          <a:ln>
            <a:solidFill>
              <a:schemeClr val="accent3">
                <a:lumMod val="75000"/>
                <a:lumOff val="25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データの更新時期を決めておく</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５</a:t>
            </a:r>
            <a:r>
              <a:rPr lang="ja-JP" altLang="en-US" sz="1100" dirty="0">
                <a:latin typeface="+mn-ea"/>
              </a:rPr>
              <a:t>／</a:t>
            </a:r>
            <a:r>
              <a:rPr lang="ja-JP" altLang="en-US" sz="1100" dirty="0" smtClean="0">
                <a:latin typeface="+mn-ea"/>
              </a:rPr>
              <a:t>１付で各課確認しデータを更新</a:t>
            </a:r>
            <a:endParaRPr kumimoji="1" lang="ja-JP" altLang="en-US" sz="1100" dirty="0">
              <a:latin typeface="+mn-ea"/>
            </a:endParaRPr>
          </a:p>
        </p:txBody>
      </p:sp>
      <p:sp>
        <p:nvSpPr>
          <p:cNvPr id="50" name="正方形/長方形 49"/>
          <p:cNvSpPr/>
          <p:nvPr/>
        </p:nvSpPr>
        <p:spPr bwMode="auto">
          <a:xfrm>
            <a:off x="144113" y="5260255"/>
            <a:ext cx="3024000" cy="1145933"/>
          </a:xfrm>
          <a:prstGeom prst="rect">
            <a:avLst/>
          </a:prstGeom>
          <a:noFill/>
          <a:ln>
            <a:solidFill>
              <a:srgbClr val="98C5FF"/>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１～３月</a:t>
            </a:r>
            <a:r>
              <a:rPr lang="ja-JP" altLang="en-US" sz="1100" dirty="0">
                <a:latin typeface="+mn-ea"/>
              </a:rPr>
              <a:t>（教育関係各課</a:t>
            </a:r>
            <a:r>
              <a:rPr lang="ja-JP" altLang="en-US" sz="1100" dirty="0" smtClean="0">
                <a:latin typeface="+mn-ea"/>
              </a:rPr>
              <a:t>）</a:t>
            </a:r>
            <a:endParaRPr kumimoji="1"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過去の問い合わせ先を洗い出す</a:t>
            </a:r>
            <a:endParaRPr kumimoji="1" lang="en-US" altLang="ja-JP" sz="1100" dirty="0" smtClean="0">
              <a:latin typeface="+mn-ea"/>
            </a:endParaRPr>
          </a:p>
        </p:txBody>
      </p:sp>
      <p:sp>
        <p:nvSpPr>
          <p:cNvPr id="51" name="正方形/長方形 50"/>
          <p:cNvSpPr/>
          <p:nvPr/>
        </p:nvSpPr>
        <p:spPr bwMode="auto">
          <a:xfrm>
            <a:off x="3168055" y="5258027"/>
            <a:ext cx="3024000" cy="573705"/>
          </a:xfrm>
          <a:prstGeom prst="rect">
            <a:avLst/>
          </a:prstGeom>
          <a:noFill/>
          <a:ln>
            <a:solidFill>
              <a:srgbClr val="98C5FF"/>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４～６月（情報政策課）</a:t>
            </a:r>
            <a:endParaRPr kumimoji="1"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データベースを準備する</a:t>
            </a:r>
            <a:endParaRPr kumimoji="1" lang="en-US" altLang="ja-JP" sz="1100" dirty="0" smtClean="0">
              <a:latin typeface="+mn-ea"/>
            </a:endParaRPr>
          </a:p>
          <a:p>
            <a:r>
              <a:rPr lang="ja-JP" altLang="en-US" sz="1100" dirty="0" smtClean="0">
                <a:latin typeface="+mn-ea"/>
              </a:rPr>
              <a:t>　</a:t>
            </a:r>
            <a:r>
              <a:rPr lang="en-US" altLang="ja-JP" sz="1100" dirty="0" smtClean="0">
                <a:latin typeface="+mn-ea"/>
              </a:rPr>
              <a:t>(OD</a:t>
            </a:r>
            <a:r>
              <a:rPr lang="ja-JP" altLang="en-US" sz="1100" dirty="0" smtClean="0">
                <a:latin typeface="+mn-ea"/>
              </a:rPr>
              <a:t>カタログサイト</a:t>
            </a:r>
            <a:r>
              <a:rPr lang="en-US" altLang="ja-JP" sz="1100" dirty="0" smtClean="0">
                <a:latin typeface="+mn-ea"/>
              </a:rPr>
              <a:t>) ※</a:t>
            </a:r>
            <a:r>
              <a:rPr lang="ja-JP" altLang="en-US" sz="1100" dirty="0" smtClean="0">
                <a:latin typeface="+mn-ea"/>
              </a:rPr>
              <a:t>庁内クローズ</a:t>
            </a:r>
            <a:endParaRPr kumimoji="1" lang="ja-JP" altLang="en-US" sz="1100" dirty="0">
              <a:latin typeface="+mn-ea"/>
            </a:endParaRPr>
          </a:p>
        </p:txBody>
      </p:sp>
      <p:sp>
        <p:nvSpPr>
          <p:cNvPr id="52" name="正方形/長方形 51"/>
          <p:cNvSpPr/>
          <p:nvPr/>
        </p:nvSpPr>
        <p:spPr bwMode="auto">
          <a:xfrm>
            <a:off x="3168055" y="5832483"/>
            <a:ext cx="3024000" cy="573705"/>
          </a:xfrm>
          <a:prstGeom prst="rect">
            <a:avLst/>
          </a:prstGeom>
          <a:noFill/>
          <a:ln>
            <a:solidFill>
              <a:srgbClr val="98C5FF"/>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４～６月（コンサルタント）</a:t>
            </a:r>
            <a:endParaRPr kumimoji="1"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効果的な検索方法を考える</a:t>
            </a:r>
            <a:endParaRPr kumimoji="1" lang="ja-JP" altLang="en-US" sz="1100" dirty="0">
              <a:latin typeface="+mn-ea"/>
            </a:endParaRPr>
          </a:p>
        </p:txBody>
      </p:sp>
      <p:sp>
        <p:nvSpPr>
          <p:cNvPr id="53" name="正方形/長方形 52"/>
          <p:cNvSpPr/>
          <p:nvPr/>
        </p:nvSpPr>
        <p:spPr bwMode="auto">
          <a:xfrm>
            <a:off x="6192055" y="5267436"/>
            <a:ext cx="2697331" cy="1138752"/>
          </a:xfrm>
          <a:prstGeom prst="rect">
            <a:avLst/>
          </a:prstGeom>
          <a:noFill/>
          <a:ln>
            <a:solidFill>
              <a:srgbClr val="98C5FF"/>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７月～</a:t>
            </a:r>
            <a:endParaRPr kumimoji="1"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問合せ実証実験</a:t>
            </a:r>
            <a:endParaRPr kumimoji="1" lang="ja-JP" altLang="en-US" sz="1100" dirty="0">
              <a:latin typeface="+mn-ea"/>
            </a:endParaRPr>
          </a:p>
        </p:txBody>
      </p:sp>
      <p:sp>
        <p:nvSpPr>
          <p:cNvPr id="54" name="正方形/長方形 53"/>
          <p:cNvSpPr/>
          <p:nvPr/>
        </p:nvSpPr>
        <p:spPr bwMode="auto">
          <a:xfrm>
            <a:off x="426707" y="1685537"/>
            <a:ext cx="982993" cy="215270"/>
          </a:xfrm>
          <a:prstGeom prst="rect">
            <a:avLst/>
          </a:prstGeom>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アイデア</a:t>
            </a:r>
            <a:endParaRPr kumimoji="1" lang="ja-JP" altLang="en-US" sz="1100" dirty="0">
              <a:latin typeface="+mn-ea"/>
            </a:endParaRPr>
          </a:p>
        </p:txBody>
      </p:sp>
      <p:sp>
        <p:nvSpPr>
          <p:cNvPr id="55" name="正方形/長方形 54"/>
          <p:cNvSpPr/>
          <p:nvPr/>
        </p:nvSpPr>
        <p:spPr bwMode="auto">
          <a:xfrm>
            <a:off x="3438717" y="1685537"/>
            <a:ext cx="982993" cy="215270"/>
          </a:xfrm>
          <a:prstGeom prst="rect">
            <a:avLst/>
          </a:prstGeom>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対策</a:t>
            </a:r>
            <a:endParaRPr kumimoji="1" lang="ja-JP" altLang="en-US" sz="1100" dirty="0">
              <a:latin typeface="+mn-ea"/>
            </a:endParaRPr>
          </a:p>
        </p:txBody>
      </p:sp>
      <p:sp>
        <p:nvSpPr>
          <p:cNvPr id="56" name="正方形/長方形 55"/>
          <p:cNvSpPr/>
          <p:nvPr/>
        </p:nvSpPr>
        <p:spPr bwMode="auto">
          <a:xfrm>
            <a:off x="3535588" y="2766426"/>
            <a:ext cx="1296000" cy="215270"/>
          </a:xfrm>
          <a:prstGeom prst="rect">
            <a:avLst/>
          </a:prstGeom>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登録すべき情報</a:t>
            </a:r>
            <a:endParaRPr kumimoji="1" lang="ja-JP" altLang="en-US" sz="1100" dirty="0">
              <a:latin typeface="+mn-ea"/>
            </a:endParaRPr>
          </a:p>
        </p:txBody>
      </p:sp>
      <p:sp>
        <p:nvSpPr>
          <p:cNvPr id="57" name="正方形/長方形 56"/>
          <p:cNvSpPr/>
          <p:nvPr/>
        </p:nvSpPr>
        <p:spPr bwMode="auto">
          <a:xfrm>
            <a:off x="6319887" y="1685537"/>
            <a:ext cx="982993" cy="215270"/>
          </a:xfrm>
          <a:prstGeom prst="rect">
            <a:avLst/>
          </a:prstGeom>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将来構想</a:t>
            </a:r>
            <a:endParaRPr kumimoji="1" lang="ja-JP" altLang="en-US" sz="1100" dirty="0">
              <a:latin typeface="+mn-ea"/>
            </a:endParaRPr>
          </a:p>
        </p:txBody>
      </p:sp>
      <p:sp>
        <p:nvSpPr>
          <p:cNvPr id="58" name="正方形/長方形 57"/>
          <p:cNvSpPr/>
          <p:nvPr/>
        </p:nvSpPr>
        <p:spPr bwMode="auto">
          <a:xfrm>
            <a:off x="6363590" y="4077799"/>
            <a:ext cx="1584000" cy="215270"/>
          </a:xfrm>
          <a:prstGeom prst="rect">
            <a:avLst/>
          </a:prstGeom>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1100" dirty="0" smtClean="0">
                <a:latin typeface="+mn-ea"/>
              </a:rPr>
              <a:t>運用時の課題と対策</a:t>
            </a:r>
            <a:endParaRPr kumimoji="1" lang="ja-JP" altLang="en-US" sz="1100" dirty="0">
              <a:latin typeface="+mn-ea"/>
            </a:endParaRPr>
          </a:p>
        </p:txBody>
      </p:sp>
      <p:sp>
        <p:nvSpPr>
          <p:cNvPr id="59" name="角丸四角形 58"/>
          <p:cNvSpPr/>
          <p:nvPr/>
        </p:nvSpPr>
        <p:spPr bwMode="auto">
          <a:xfrm>
            <a:off x="6192055" y="3478292"/>
            <a:ext cx="2335762" cy="399202"/>
          </a:xfrm>
          <a:prstGeom prst="roundRect">
            <a:avLst/>
          </a:prstGeom>
          <a:no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100" dirty="0" smtClean="0">
                <a:latin typeface="+mn-ea"/>
              </a:rPr>
              <a:t>その他教育関連の情報</a:t>
            </a:r>
            <a:r>
              <a:rPr lang="ja-JP" altLang="en-US" sz="1100" dirty="0" smtClean="0">
                <a:latin typeface="+mn-ea"/>
              </a:rPr>
              <a:t>更新</a:t>
            </a:r>
            <a:endParaRPr kumimoji="1" lang="ja-JP" altLang="en-US" sz="1100" dirty="0">
              <a:latin typeface="+mn-ea"/>
            </a:endParaRPr>
          </a:p>
        </p:txBody>
      </p:sp>
      <p:cxnSp>
        <p:nvCxnSpPr>
          <p:cNvPr id="6" name="直線矢印コネクタ 5"/>
          <p:cNvCxnSpPr>
            <a:endCxn id="59" idx="1"/>
          </p:cNvCxnSpPr>
          <p:nvPr/>
        </p:nvCxnSpPr>
        <p:spPr bwMode="auto">
          <a:xfrm flipV="1">
            <a:off x="5792865" y="3677893"/>
            <a:ext cx="399190" cy="5891"/>
          </a:xfrm>
          <a:prstGeom prst="straightConnector1">
            <a:avLst/>
          </a:prstGeom>
          <a:solidFill>
            <a:schemeClr val="bg1"/>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
        <p:nvSpPr>
          <p:cNvPr id="8" name="右矢印 7"/>
          <p:cNvSpPr/>
          <p:nvPr/>
        </p:nvSpPr>
        <p:spPr bwMode="auto">
          <a:xfrm>
            <a:off x="2710833" y="2121915"/>
            <a:ext cx="471893" cy="241300"/>
          </a:xfrm>
          <a:prstGeom prst="rightArrow">
            <a:avLst/>
          </a:prstGeom>
          <a:ln/>
          <a:ex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10" name="左カーブ矢印 9"/>
          <p:cNvSpPr/>
          <p:nvPr/>
        </p:nvSpPr>
        <p:spPr bwMode="auto">
          <a:xfrm>
            <a:off x="5548731" y="2485974"/>
            <a:ext cx="488151" cy="790626"/>
          </a:xfrm>
          <a:prstGeom prst="curvedLeftArrow">
            <a:avLst/>
          </a:prstGeom>
          <a:ln/>
          <a:ex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60" name="左右矢印 59"/>
          <p:cNvSpPr/>
          <p:nvPr/>
        </p:nvSpPr>
        <p:spPr bwMode="auto">
          <a:xfrm>
            <a:off x="165100" y="5004291"/>
            <a:ext cx="8724286" cy="215410"/>
          </a:xfrm>
          <a:prstGeom prst="leftRightArrow">
            <a:avLst>
              <a:gd name="adj1" fmla="val 100000"/>
              <a:gd name="adj2" fmla="val 113627"/>
            </a:avLst>
          </a:prstGeom>
          <a:solidFill>
            <a:schemeClr val="accent2">
              <a:lumMod val="20000"/>
              <a:lumOff val="80000"/>
            </a:schemeClr>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100" dirty="0" smtClean="0">
                <a:latin typeface="+mn-ea"/>
              </a:rPr>
              <a:t>スケジュール</a:t>
            </a:r>
            <a:endParaRPr kumimoji="1" lang="ja-JP" altLang="en-US" sz="1100" dirty="0">
              <a:latin typeface="+mn-ea"/>
            </a:endParaRPr>
          </a:p>
        </p:txBody>
      </p:sp>
    </p:spTree>
    <p:extLst>
      <p:ext uri="{BB962C8B-B14F-4D97-AF65-F5344CB8AC3E}">
        <p14:creationId xmlns:p14="http://schemas.microsoft.com/office/powerpoint/2010/main" val="249172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曲折矢印 16"/>
          <p:cNvSpPr/>
          <p:nvPr/>
        </p:nvSpPr>
        <p:spPr bwMode="auto">
          <a:xfrm rot="5400000" flipH="1">
            <a:off x="5943314" y="4048254"/>
            <a:ext cx="2431435" cy="1531534"/>
          </a:xfrm>
          <a:prstGeom prst="bentArrow">
            <a:avLst>
              <a:gd name="adj1" fmla="val 16708"/>
              <a:gd name="adj2" fmla="val 20854"/>
              <a:gd name="adj3" fmla="val 22512"/>
              <a:gd name="adj4" fmla="val 43750"/>
            </a:avLst>
          </a:prstGeom>
          <a:solidFill>
            <a:srgbClr val="FFC000"/>
          </a:solidFill>
          <a:ln/>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5" name="テキスト ボックス 4"/>
          <p:cNvSpPr txBox="1"/>
          <p:nvPr/>
        </p:nvSpPr>
        <p:spPr>
          <a:xfrm>
            <a:off x="179513" y="1229303"/>
            <a:ext cx="8877401" cy="369332"/>
          </a:xfrm>
          <a:prstGeom prst="rect">
            <a:avLst/>
          </a:prstGeom>
          <a:gradFill flip="none" rotWithShape="1">
            <a:gsLst>
              <a:gs pos="0">
                <a:schemeClr val="accent6">
                  <a:lumMod val="25000"/>
                  <a:lumOff val="75000"/>
                </a:schemeClr>
              </a:gs>
              <a:gs pos="49000">
                <a:schemeClr val="bg1"/>
              </a:gs>
            </a:gsLst>
            <a:lin ang="16200000" scaled="1"/>
            <a:tileRect/>
          </a:gradFill>
        </p:spPr>
        <p:txBody>
          <a:bodyPr wrap="square" rtlCol="0">
            <a:spAutoFit/>
          </a:bodyPr>
          <a:lstStyle/>
          <a:p>
            <a:r>
              <a:rPr kumimoji="1" lang="ja-JP" altLang="en-US" dirty="0" smtClean="0"/>
              <a:t>タイトル：</a:t>
            </a:r>
            <a:r>
              <a:rPr kumimoji="1" lang="ja-JP" altLang="en-US" dirty="0" smtClean="0">
                <a:solidFill>
                  <a:schemeClr val="accent3">
                    <a:lumMod val="75000"/>
                    <a:lumOff val="25000"/>
                  </a:schemeClr>
                </a:solidFill>
              </a:rPr>
              <a:t>文化財行政“虎の巻”が欲しい！！</a:t>
            </a:r>
            <a:endParaRPr kumimoji="1" lang="ja-JP" altLang="en-US" dirty="0">
              <a:solidFill>
                <a:schemeClr val="accent3">
                  <a:lumMod val="75000"/>
                  <a:lumOff val="25000"/>
                </a:schemeClr>
              </a:solidFill>
            </a:endParaRPr>
          </a:p>
        </p:txBody>
      </p:sp>
      <p:sp>
        <p:nvSpPr>
          <p:cNvPr id="4" name="テキスト ボックス 3"/>
          <p:cNvSpPr txBox="1"/>
          <p:nvPr/>
        </p:nvSpPr>
        <p:spPr>
          <a:xfrm>
            <a:off x="179512" y="859971"/>
            <a:ext cx="8877600" cy="369332"/>
          </a:xfrm>
          <a:prstGeom prst="rect">
            <a:avLst/>
          </a:prstGeom>
          <a:gradFill flip="none" rotWithShape="1">
            <a:gsLst>
              <a:gs pos="0">
                <a:schemeClr val="accent6">
                  <a:lumMod val="25000"/>
                  <a:lumOff val="75000"/>
                </a:schemeClr>
              </a:gs>
              <a:gs pos="49000">
                <a:schemeClr val="bg1"/>
              </a:gs>
            </a:gsLst>
            <a:lin ang="16200000" scaled="1"/>
            <a:tileRect/>
          </a:gradFill>
        </p:spPr>
        <p:txBody>
          <a:bodyPr wrap="none" rtlCol="0">
            <a:spAutoFit/>
          </a:bodyPr>
          <a:lstStyle/>
          <a:p>
            <a:r>
              <a:rPr kumimoji="1" lang="ja-JP" altLang="en-US" dirty="0" smtClean="0"/>
              <a:t>チーム　：</a:t>
            </a:r>
            <a:r>
              <a:rPr kumimoji="1" lang="ja-JP" altLang="en-US" dirty="0" smtClean="0">
                <a:solidFill>
                  <a:schemeClr val="accent3">
                    <a:lumMod val="75000"/>
                    <a:lumOff val="25000"/>
                  </a:schemeClr>
                </a:solidFill>
              </a:rPr>
              <a:t>大茶会</a:t>
            </a:r>
            <a:endParaRPr kumimoji="1" lang="ja-JP" altLang="en-US" dirty="0">
              <a:solidFill>
                <a:schemeClr val="accent3">
                  <a:lumMod val="75000"/>
                  <a:lumOff val="25000"/>
                </a:schemeClr>
              </a:solidFill>
            </a:endParaRPr>
          </a:p>
        </p:txBody>
      </p:sp>
      <p:sp>
        <p:nvSpPr>
          <p:cNvPr id="29" name="角丸四角形 28"/>
          <p:cNvSpPr/>
          <p:nvPr/>
        </p:nvSpPr>
        <p:spPr bwMode="auto">
          <a:xfrm>
            <a:off x="3065638" y="1868930"/>
            <a:ext cx="3385961" cy="2746250"/>
          </a:xfrm>
          <a:prstGeom prst="roundRect">
            <a:avLst>
              <a:gd name="adj" fmla="val 8936"/>
            </a:avLst>
          </a:prstGeom>
          <a:solidFill>
            <a:schemeClr val="bg1"/>
          </a:solidFill>
          <a:ln>
            <a:solidFill>
              <a:schemeClr val="accent2">
                <a:lumMod val="40000"/>
                <a:lumOff val="60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過去の案件一覧</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ジャンル</a:t>
            </a:r>
            <a:r>
              <a:rPr lang="en-US" altLang="ja-JP" sz="1100" dirty="0" smtClean="0">
                <a:latin typeface="+mn-ea"/>
              </a:rPr>
              <a:t>(</a:t>
            </a:r>
            <a:r>
              <a:rPr lang="ja-JP" altLang="en-US" sz="1100" dirty="0" smtClean="0">
                <a:latin typeface="+mn-ea"/>
              </a:rPr>
              <a:t>史跡、名勝、天然記念物</a:t>
            </a:r>
            <a:r>
              <a:rPr lang="en-US" altLang="ja-JP" sz="1100" dirty="0" err="1" smtClean="0">
                <a:latin typeface="+mn-ea"/>
              </a:rPr>
              <a:t>etc</a:t>
            </a:r>
            <a:r>
              <a:rPr lang="en-US" altLang="ja-JP" sz="1100" dirty="0" smtClean="0">
                <a:latin typeface="+mn-ea"/>
              </a:rPr>
              <a:t>)</a:t>
            </a:r>
          </a:p>
          <a:p>
            <a:pPr marL="88900" indent="-88900">
              <a:buFont typeface="Arial" panose="020B0604020202020204" pitchFamily="34" charset="0"/>
              <a:buChar char="•"/>
            </a:pPr>
            <a:r>
              <a:rPr kumimoji="1" lang="ja-JP" altLang="en-US" sz="1100" dirty="0" smtClean="0">
                <a:latin typeface="+mn-ea"/>
              </a:rPr>
              <a:t>問合せ内容と対応をまとめる</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関わった人、予算、経費</a:t>
            </a:r>
            <a:endParaRPr lang="en-US" altLang="ja-JP" sz="1100" dirty="0" smtClean="0">
              <a:latin typeface="+mn-ea"/>
            </a:endParaRPr>
          </a:p>
          <a:p>
            <a:pPr marL="88900" indent="-88900">
              <a:buFont typeface="Arial" panose="020B0604020202020204" pitchFamily="34" charset="0"/>
              <a:buChar char="•"/>
            </a:pPr>
            <a:r>
              <a:rPr kumimoji="1" lang="ja-JP" altLang="en-US" sz="1100" dirty="0">
                <a:latin typeface="+mn-ea"/>
              </a:rPr>
              <a:t>補助金</a:t>
            </a:r>
            <a:r>
              <a:rPr kumimoji="1" lang="ja-JP" altLang="en-US" sz="1100" dirty="0" smtClean="0">
                <a:latin typeface="+mn-ea"/>
              </a:rPr>
              <a:t>要項、運用例</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類語辞典</a:t>
            </a:r>
            <a:endParaRPr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案件の整理。カテゴライズ</a:t>
            </a:r>
            <a:endParaRPr kumimoji="1" lang="en-US" altLang="ja-JP" sz="1100" dirty="0" smtClean="0">
              <a:latin typeface="+mn-ea"/>
            </a:endParaRPr>
          </a:p>
          <a:p>
            <a:pPr marL="88900" indent="-88900">
              <a:buFont typeface="Arial" panose="020B0604020202020204" pitchFamily="34" charset="0"/>
              <a:buChar char="•"/>
            </a:pPr>
            <a:r>
              <a:rPr lang="en-US" altLang="ja-JP" sz="1100" dirty="0" smtClean="0">
                <a:latin typeface="+mn-ea"/>
              </a:rPr>
              <a:t>DB</a:t>
            </a:r>
            <a:r>
              <a:rPr lang="ja-JP" altLang="en-US" sz="1100" dirty="0" smtClean="0">
                <a:latin typeface="+mn-ea"/>
              </a:rPr>
              <a:t>の構築、検索システム</a:t>
            </a:r>
            <a:endParaRPr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県市町村担当のみ知るべき情報を各データのひも付きとする</a:t>
            </a:r>
            <a:endParaRPr kumimoji="1" lang="en-US" altLang="ja-JP" sz="1100" dirty="0" smtClean="0">
              <a:latin typeface="+mn-ea"/>
            </a:endParaRPr>
          </a:p>
          <a:p>
            <a:pPr marL="88900" indent="-88900">
              <a:buFont typeface="Arial" panose="020B0604020202020204" pitchFamily="34" charset="0"/>
              <a:buChar char="•"/>
            </a:pPr>
            <a:r>
              <a:rPr lang="ja-JP" altLang="en-US" sz="1100" dirty="0">
                <a:latin typeface="+mn-ea"/>
              </a:rPr>
              <a:t>事業費</a:t>
            </a:r>
            <a:r>
              <a:rPr lang="ja-JP" altLang="en-US" sz="1100" dirty="0" smtClean="0">
                <a:latin typeface="+mn-ea"/>
              </a:rPr>
              <a:t>の情報公開</a:t>
            </a:r>
            <a:endParaRPr lang="en-US" altLang="ja-JP" sz="1100" dirty="0" smtClean="0">
              <a:latin typeface="+mn-ea"/>
            </a:endParaRPr>
          </a:p>
        </p:txBody>
      </p:sp>
      <p:pic>
        <p:nvPicPr>
          <p:cNvPr id="3" name="図 2" descr="[無料イラスト] 急須と湯呑茶碗 - パブリックドメインQ：著作権フリー画像素材集"/>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61818" y="880053"/>
            <a:ext cx="632359" cy="635000"/>
          </a:xfrm>
          <a:prstGeom prst="rect">
            <a:avLst/>
          </a:prstGeom>
        </p:spPr>
      </p:pic>
      <p:sp>
        <p:nvSpPr>
          <p:cNvPr id="2" name="タイトル 1"/>
          <p:cNvSpPr>
            <a:spLocks noGrp="1"/>
          </p:cNvSpPr>
          <p:nvPr>
            <p:ph type="title"/>
          </p:nvPr>
        </p:nvSpPr>
        <p:spPr/>
        <p:txBody>
          <a:bodyPr>
            <a:normAutofit/>
          </a:bodyPr>
          <a:lstStyle/>
          <a:p>
            <a:r>
              <a:rPr lang="ja-JP" altLang="en-US" dirty="0" smtClean="0"/>
              <a:t>課題解決アイデア</a:t>
            </a:r>
            <a:r>
              <a:rPr kumimoji="1" lang="ja-JP" altLang="en-US" dirty="0" smtClean="0"/>
              <a:t>（チーム）</a:t>
            </a:r>
            <a:endParaRPr kumimoji="1" lang="ja-JP" altLang="en-US" dirty="0"/>
          </a:p>
        </p:txBody>
      </p:sp>
      <p:sp>
        <p:nvSpPr>
          <p:cNvPr id="26" name="角丸四角形 25"/>
          <p:cNvSpPr/>
          <p:nvPr/>
        </p:nvSpPr>
        <p:spPr bwMode="auto">
          <a:xfrm>
            <a:off x="179513" y="1868930"/>
            <a:ext cx="2289224" cy="1534670"/>
          </a:xfrm>
          <a:prstGeom prst="roundRect">
            <a:avLst/>
          </a:prstGeom>
          <a:solidFill>
            <a:schemeClr val="bg1"/>
          </a:solidFill>
          <a:ln>
            <a:solidFill>
              <a:schemeClr val="accent2">
                <a:lumMod val="40000"/>
                <a:lumOff val="60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問合せ対応に時間がかかる</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文書</a:t>
            </a:r>
            <a:r>
              <a:rPr lang="ja-JP" altLang="en-US" sz="1100" dirty="0">
                <a:latin typeface="+mn-ea"/>
              </a:rPr>
              <a:t>起案</a:t>
            </a:r>
            <a:r>
              <a:rPr lang="ja-JP" altLang="en-US" sz="1100" dirty="0" smtClean="0">
                <a:latin typeface="+mn-ea"/>
              </a:rPr>
              <a:t>に</a:t>
            </a:r>
            <a:r>
              <a:rPr lang="ja-JP" altLang="en-US" sz="1100" dirty="0">
                <a:latin typeface="+mn-ea"/>
              </a:rPr>
              <a:t>時間</a:t>
            </a:r>
            <a:r>
              <a:rPr lang="ja-JP" altLang="en-US" sz="1100" dirty="0" smtClean="0">
                <a:latin typeface="+mn-ea"/>
              </a:rPr>
              <a:t>がかか</a:t>
            </a:r>
            <a:r>
              <a:rPr lang="ja-JP" altLang="en-US" sz="1100" dirty="0">
                <a:latin typeface="+mn-ea"/>
              </a:rPr>
              <a:t>る</a:t>
            </a:r>
            <a:endParaRPr kumimoji="1" lang="ja-JP" altLang="en-US" sz="1100" dirty="0">
              <a:latin typeface="+mn-ea"/>
            </a:endParaRPr>
          </a:p>
        </p:txBody>
      </p:sp>
      <p:sp>
        <p:nvSpPr>
          <p:cNvPr id="27" name="正方形/長方形 26"/>
          <p:cNvSpPr/>
          <p:nvPr/>
        </p:nvSpPr>
        <p:spPr bwMode="auto">
          <a:xfrm>
            <a:off x="426707" y="1685537"/>
            <a:ext cx="576593" cy="215270"/>
          </a:xfrm>
          <a:prstGeom prst="rect">
            <a:avLst/>
          </a:prstGeom>
          <a:ln>
            <a:noFill/>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kumimoji="1" lang="ja-JP" altLang="en-US" sz="1100" dirty="0" smtClean="0">
                <a:solidFill>
                  <a:srgbClr val="FF0000"/>
                </a:solidFill>
                <a:latin typeface="+mn-ea"/>
              </a:rPr>
              <a:t>課題</a:t>
            </a:r>
            <a:endParaRPr kumimoji="1" lang="ja-JP" altLang="en-US" sz="1100" dirty="0">
              <a:solidFill>
                <a:srgbClr val="FF0000"/>
              </a:solidFill>
              <a:latin typeface="+mn-ea"/>
            </a:endParaRPr>
          </a:p>
        </p:txBody>
      </p:sp>
      <p:sp>
        <p:nvSpPr>
          <p:cNvPr id="28" name="角丸四角形 27"/>
          <p:cNvSpPr/>
          <p:nvPr/>
        </p:nvSpPr>
        <p:spPr bwMode="auto">
          <a:xfrm>
            <a:off x="426707" y="2451100"/>
            <a:ext cx="1822310" cy="825500"/>
          </a:xfrm>
          <a:prstGeom prst="roundRect">
            <a:avLst/>
          </a:prstGeom>
          <a:solidFill>
            <a:schemeClr val="bg1"/>
          </a:solidFill>
          <a:ln>
            <a:solidFill>
              <a:schemeClr val="bg1">
                <a:lumMod val="95000"/>
              </a:schemeClr>
            </a:solidFill>
          </a:ln>
          <a:effectLst>
            <a:innerShdw blurRad="63500" dist="50800" dir="13500000">
              <a:prstClr val="black">
                <a:alpha val="50000"/>
              </a:prstClr>
            </a:inn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情報のありかが不明</a:t>
            </a:r>
            <a:endParaRPr kumimoji="1" lang="en-US" altLang="ja-JP" sz="1100" dirty="0" smtClean="0">
              <a:latin typeface="+mn-ea"/>
            </a:endParaRPr>
          </a:p>
          <a:p>
            <a:pPr marL="88900" indent="-88900">
              <a:buFont typeface="Arial" panose="020B0604020202020204" pitchFamily="34" charset="0"/>
              <a:buChar char="•"/>
            </a:pPr>
            <a:r>
              <a:rPr lang="ja-JP" altLang="en-US" sz="1100" dirty="0">
                <a:latin typeface="+mn-ea"/>
              </a:rPr>
              <a:t>前任者</a:t>
            </a:r>
            <a:r>
              <a:rPr lang="ja-JP" altLang="en-US" sz="1100" dirty="0" smtClean="0">
                <a:latin typeface="+mn-ea"/>
              </a:rPr>
              <a:t>のノウハウが引き継げない</a:t>
            </a:r>
            <a:endParaRPr lang="en-US" altLang="ja-JP" sz="1100" dirty="0" smtClean="0">
              <a:latin typeface="+mn-ea"/>
            </a:endParaRPr>
          </a:p>
          <a:p>
            <a:pPr marL="88900" indent="-88900">
              <a:buFont typeface="Arial" panose="020B0604020202020204" pitchFamily="34" charset="0"/>
              <a:buChar char="•"/>
            </a:pPr>
            <a:r>
              <a:rPr kumimoji="1" lang="ja-JP" altLang="en-US" sz="1100" dirty="0">
                <a:latin typeface="+mn-ea"/>
              </a:rPr>
              <a:t>担当者</a:t>
            </a:r>
            <a:r>
              <a:rPr kumimoji="1" lang="ja-JP" altLang="en-US" sz="1100" dirty="0" smtClean="0">
                <a:latin typeface="+mn-ea"/>
              </a:rPr>
              <a:t>が</a:t>
            </a:r>
            <a:r>
              <a:rPr kumimoji="1" lang="ja-JP" altLang="en-US" sz="1100" dirty="0">
                <a:latin typeface="+mn-ea"/>
              </a:rPr>
              <a:t>少</a:t>
            </a:r>
            <a:r>
              <a:rPr kumimoji="1" lang="ja-JP" altLang="en-US" sz="1100" dirty="0" smtClean="0">
                <a:latin typeface="+mn-ea"/>
              </a:rPr>
              <a:t>ない</a:t>
            </a:r>
            <a:endParaRPr kumimoji="1" lang="ja-JP" altLang="en-US" sz="1100" dirty="0">
              <a:latin typeface="+mn-ea"/>
            </a:endParaRPr>
          </a:p>
        </p:txBody>
      </p:sp>
      <p:sp>
        <p:nvSpPr>
          <p:cNvPr id="30" name="角丸四角形 29"/>
          <p:cNvSpPr/>
          <p:nvPr/>
        </p:nvSpPr>
        <p:spPr bwMode="auto">
          <a:xfrm>
            <a:off x="3150657" y="3937000"/>
            <a:ext cx="1646062" cy="621285"/>
          </a:xfrm>
          <a:prstGeom prst="roundRect">
            <a:avLst/>
          </a:prstGeom>
          <a:solidFill>
            <a:schemeClr val="bg1"/>
          </a:solidFill>
          <a:ln>
            <a:solidFill>
              <a:schemeClr val="accent2">
                <a:lumMod val="40000"/>
                <a:lumOff val="60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法律の運用例</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アンケート回答</a:t>
            </a:r>
            <a:endParaRPr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頻繁、類似案件</a:t>
            </a:r>
            <a:endParaRPr lang="en-US" altLang="ja-JP" sz="1100" dirty="0" smtClean="0">
              <a:latin typeface="+mn-ea"/>
            </a:endParaRPr>
          </a:p>
        </p:txBody>
      </p:sp>
      <p:sp>
        <p:nvSpPr>
          <p:cNvPr id="34" name="角丸四角形 33"/>
          <p:cNvSpPr/>
          <p:nvPr/>
        </p:nvSpPr>
        <p:spPr bwMode="auto">
          <a:xfrm>
            <a:off x="4961818" y="4037585"/>
            <a:ext cx="1324682" cy="520700"/>
          </a:xfrm>
          <a:prstGeom prst="roundRect">
            <a:avLst>
              <a:gd name="adj" fmla="val 50000"/>
            </a:avLst>
          </a:prstGeom>
          <a:solidFill>
            <a:schemeClr val="bg1"/>
          </a:solidFill>
          <a:ln>
            <a:solidFill>
              <a:schemeClr val="accent2">
                <a:lumMod val="40000"/>
                <a:lumOff val="60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ja-JP" altLang="en-US" sz="1100" dirty="0" smtClean="0">
                <a:latin typeface="+mn-ea"/>
              </a:rPr>
              <a:t>文化財レスキューの</a:t>
            </a:r>
            <a:r>
              <a:rPr lang="en-US" altLang="ja-JP" sz="1100" dirty="0" smtClean="0">
                <a:latin typeface="+mn-ea"/>
              </a:rPr>
              <a:t>DB</a:t>
            </a:r>
          </a:p>
        </p:txBody>
      </p:sp>
      <p:sp>
        <p:nvSpPr>
          <p:cNvPr id="37" name="正方形/長方形 36"/>
          <p:cNvSpPr/>
          <p:nvPr/>
        </p:nvSpPr>
        <p:spPr bwMode="auto">
          <a:xfrm>
            <a:off x="3273019" y="1685537"/>
            <a:ext cx="1152000" cy="215270"/>
          </a:xfrm>
          <a:prstGeom prst="rect">
            <a:avLst/>
          </a:prstGeom>
          <a:ln>
            <a:noFill/>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kumimoji="1" lang="ja-JP" altLang="en-US" sz="1100" dirty="0" smtClean="0">
                <a:solidFill>
                  <a:srgbClr val="FF0000"/>
                </a:solidFill>
                <a:latin typeface="+mn-ea"/>
              </a:rPr>
              <a:t>データ利活用</a:t>
            </a:r>
            <a:endParaRPr kumimoji="1" lang="ja-JP" altLang="en-US" sz="1100" dirty="0">
              <a:solidFill>
                <a:srgbClr val="FF0000"/>
              </a:solidFill>
              <a:latin typeface="+mn-ea"/>
            </a:endParaRPr>
          </a:p>
        </p:txBody>
      </p:sp>
      <p:sp>
        <p:nvSpPr>
          <p:cNvPr id="38" name="角丸四角形 37"/>
          <p:cNvSpPr/>
          <p:nvPr/>
        </p:nvSpPr>
        <p:spPr bwMode="auto">
          <a:xfrm>
            <a:off x="3049357" y="5288793"/>
            <a:ext cx="3402242" cy="1190747"/>
          </a:xfrm>
          <a:prstGeom prst="roundRect">
            <a:avLst/>
          </a:prstGeom>
          <a:solidFill>
            <a:schemeClr val="bg1"/>
          </a:solidFill>
          <a:ln>
            <a:solidFill>
              <a:schemeClr val="accent2">
                <a:lumMod val="40000"/>
                <a:lumOff val="60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前任（経験）職員</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市町担当職員</a:t>
            </a:r>
            <a:endParaRPr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重要</a:t>
            </a:r>
            <a:r>
              <a:rPr kumimoji="1" lang="ja-JP" altLang="en-US" sz="1100" dirty="0">
                <a:latin typeface="+mn-ea"/>
              </a:rPr>
              <a:t>案件</a:t>
            </a:r>
            <a:r>
              <a:rPr kumimoji="1" lang="ja-JP" altLang="en-US" sz="1100" dirty="0" smtClean="0">
                <a:latin typeface="+mn-ea"/>
              </a:rPr>
              <a:t>についてまとめる会議</a:t>
            </a:r>
            <a:endParaRPr kumimoji="1" lang="en-US" altLang="ja-JP" sz="1100" dirty="0" smtClean="0">
              <a:latin typeface="+mn-ea"/>
            </a:endParaRPr>
          </a:p>
          <a:p>
            <a:r>
              <a:rPr lang="ja-JP" altLang="en-US" sz="1100" dirty="0">
                <a:latin typeface="+mn-ea"/>
              </a:rPr>
              <a:t>　</a:t>
            </a:r>
            <a:r>
              <a:rPr lang="en-US" altLang="ja-JP" sz="1100" dirty="0" smtClean="0">
                <a:latin typeface="+mn-ea"/>
              </a:rPr>
              <a:t>※</a:t>
            </a:r>
            <a:r>
              <a:rPr lang="ja-JP" altLang="en-US" sz="1100" dirty="0" smtClean="0">
                <a:latin typeface="+mn-ea"/>
              </a:rPr>
              <a:t>年一回など定期的に</a:t>
            </a:r>
            <a:endParaRPr lang="en-US" altLang="ja-JP" sz="1100" dirty="0" smtClean="0">
              <a:latin typeface="+mn-ea"/>
            </a:endParaRPr>
          </a:p>
          <a:p>
            <a:pPr marL="88900" indent="-88900">
              <a:buFont typeface="Arial" panose="020B0604020202020204" pitchFamily="34" charset="0"/>
              <a:buChar char="•"/>
            </a:pPr>
            <a:r>
              <a:rPr kumimoji="1" lang="ja-JP" altLang="en-US" sz="1100" dirty="0" smtClean="0">
                <a:latin typeface="+mn-ea"/>
              </a:rPr>
              <a:t>共同</a:t>
            </a:r>
            <a:r>
              <a:rPr kumimoji="1" lang="ja-JP" altLang="en-US" sz="1100" dirty="0">
                <a:latin typeface="+mn-ea"/>
              </a:rPr>
              <a:t>事業</a:t>
            </a:r>
            <a:r>
              <a:rPr kumimoji="1" lang="ja-JP" altLang="en-US" sz="1100" dirty="0" smtClean="0">
                <a:latin typeface="+mn-ea"/>
              </a:rPr>
              <a:t>にして予算や時間もみんなで調達</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同じ</a:t>
            </a:r>
            <a:r>
              <a:rPr lang="ja-JP" altLang="en-US" sz="1100" dirty="0">
                <a:latin typeface="+mn-ea"/>
              </a:rPr>
              <a:t>課題</a:t>
            </a:r>
            <a:r>
              <a:rPr lang="ja-JP" altLang="en-US" sz="1100" dirty="0" smtClean="0">
                <a:latin typeface="+mn-ea"/>
              </a:rPr>
              <a:t>を共有してい</a:t>
            </a:r>
            <a:r>
              <a:rPr lang="ja-JP" altLang="en-US" sz="1100" dirty="0">
                <a:latin typeface="+mn-ea"/>
              </a:rPr>
              <a:t>る</a:t>
            </a:r>
            <a:endParaRPr kumimoji="1" lang="ja-JP" altLang="en-US" sz="1100" dirty="0">
              <a:latin typeface="+mn-ea"/>
            </a:endParaRPr>
          </a:p>
        </p:txBody>
      </p:sp>
      <p:sp>
        <p:nvSpPr>
          <p:cNvPr id="39" name="正方形/長方形 38"/>
          <p:cNvSpPr/>
          <p:nvPr/>
        </p:nvSpPr>
        <p:spPr bwMode="auto">
          <a:xfrm>
            <a:off x="3273019" y="5118100"/>
            <a:ext cx="2088000" cy="215270"/>
          </a:xfrm>
          <a:prstGeom prst="rect">
            <a:avLst/>
          </a:prstGeom>
          <a:ln>
            <a:noFill/>
          </a:ln>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kumimoji="1" lang="ja-JP" altLang="en-US" sz="1100" dirty="0" smtClean="0">
                <a:solidFill>
                  <a:srgbClr val="FF0000"/>
                </a:solidFill>
                <a:latin typeface="+mn-ea"/>
              </a:rPr>
              <a:t>文化財担当者ワークショップ</a:t>
            </a:r>
            <a:endParaRPr kumimoji="1" lang="ja-JP" altLang="en-US" sz="1100" dirty="0">
              <a:solidFill>
                <a:srgbClr val="FF0000"/>
              </a:solidFill>
              <a:latin typeface="+mn-ea"/>
            </a:endParaRPr>
          </a:p>
        </p:txBody>
      </p:sp>
      <p:sp>
        <p:nvSpPr>
          <p:cNvPr id="7" name="円柱 6"/>
          <p:cNvSpPr/>
          <p:nvPr/>
        </p:nvSpPr>
        <p:spPr bwMode="auto">
          <a:xfrm>
            <a:off x="7048500" y="2244738"/>
            <a:ext cx="1358900" cy="1353565"/>
          </a:xfrm>
          <a:prstGeom prst="can">
            <a:avLst/>
          </a:prstGeom>
          <a:ln/>
          <a:ex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dirty="0" smtClean="0">
                <a:latin typeface="+mj-ea"/>
                <a:ea typeface="+mj-ea"/>
              </a:rPr>
              <a:t>文化財行政</a:t>
            </a:r>
            <a:endParaRPr kumimoji="1" lang="en-US" altLang="ja-JP" b="1" dirty="0" smtClean="0">
              <a:latin typeface="+mj-ea"/>
              <a:ea typeface="+mj-ea"/>
            </a:endParaRPr>
          </a:p>
          <a:p>
            <a:pPr algn="ctr"/>
            <a:r>
              <a:rPr lang="ja-JP" altLang="en-US" b="1" dirty="0" smtClean="0">
                <a:latin typeface="+mj-ea"/>
                <a:ea typeface="+mj-ea"/>
              </a:rPr>
              <a:t>虎の巻ＤＢ</a:t>
            </a:r>
            <a:endParaRPr kumimoji="1" lang="ja-JP" altLang="en-US" b="1" dirty="0">
              <a:latin typeface="+mj-ea"/>
              <a:ea typeface="+mj-ea"/>
            </a:endParaRPr>
          </a:p>
        </p:txBody>
      </p:sp>
      <p:sp>
        <p:nvSpPr>
          <p:cNvPr id="40" name="角丸四角形 39"/>
          <p:cNvSpPr/>
          <p:nvPr/>
        </p:nvSpPr>
        <p:spPr bwMode="auto">
          <a:xfrm>
            <a:off x="7736261" y="5742430"/>
            <a:ext cx="1227252" cy="721870"/>
          </a:xfrm>
          <a:prstGeom prst="roundRect">
            <a:avLst/>
          </a:prstGeom>
          <a:solidFill>
            <a:schemeClr val="accent2">
              <a:lumMod val="20000"/>
              <a:lumOff val="80000"/>
            </a:schemeClr>
          </a:solidFill>
          <a:ln>
            <a:solidFill>
              <a:schemeClr val="accent2">
                <a:lumMod val="40000"/>
                <a:lumOff val="60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smtClean="0">
                <a:latin typeface="+mn-ea"/>
              </a:rPr>
              <a:t>人材育成</a:t>
            </a:r>
            <a:endParaRPr lang="en-US" altLang="ja-JP" sz="1400" dirty="0" smtClean="0">
              <a:latin typeface="+mn-ea"/>
            </a:endParaRPr>
          </a:p>
        </p:txBody>
      </p:sp>
      <p:sp>
        <p:nvSpPr>
          <p:cNvPr id="41" name="角丸四角形 40"/>
          <p:cNvSpPr/>
          <p:nvPr/>
        </p:nvSpPr>
        <p:spPr bwMode="auto">
          <a:xfrm>
            <a:off x="7680486" y="5089192"/>
            <a:ext cx="1324682" cy="399202"/>
          </a:xfrm>
          <a:prstGeom prst="roundRect">
            <a:avLst/>
          </a:prstGeom>
          <a:no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dirty="0" smtClean="0">
                <a:latin typeface="+mn-ea"/>
              </a:rPr>
              <a:t>ノウハウ</a:t>
            </a:r>
            <a:endParaRPr kumimoji="1" lang="en-US" altLang="ja-JP" sz="1100" dirty="0" smtClean="0">
              <a:latin typeface="+mn-ea"/>
            </a:endParaRPr>
          </a:p>
          <a:p>
            <a:pPr algn="ctr"/>
            <a:r>
              <a:rPr lang="ja-JP" altLang="en-US" sz="1100" dirty="0" smtClean="0">
                <a:latin typeface="+mn-ea"/>
              </a:rPr>
              <a:t>蓄積・継承</a:t>
            </a:r>
            <a:endParaRPr kumimoji="1" lang="ja-JP" altLang="en-US" sz="1100" dirty="0">
              <a:latin typeface="+mn-ea"/>
            </a:endParaRPr>
          </a:p>
        </p:txBody>
      </p:sp>
      <p:cxnSp>
        <p:nvCxnSpPr>
          <p:cNvPr id="42" name="直線矢印コネクタ 41"/>
          <p:cNvCxnSpPr>
            <a:stCxn id="41" idx="2"/>
          </p:cNvCxnSpPr>
          <p:nvPr/>
        </p:nvCxnSpPr>
        <p:spPr bwMode="auto">
          <a:xfrm flipH="1">
            <a:off x="8255970" y="5488394"/>
            <a:ext cx="86857" cy="366305"/>
          </a:xfrm>
          <a:prstGeom prst="straightConnector1">
            <a:avLst/>
          </a:prstGeom>
          <a:solidFill>
            <a:schemeClr val="bg1"/>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
        <p:nvSpPr>
          <p:cNvPr id="14" name="右矢印 13"/>
          <p:cNvSpPr/>
          <p:nvPr/>
        </p:nvSpPr>
        <p:spPr bwMode="auto">
          <a:xfrm>
            <a:off x="6286500" y="2743200"/>
            <a:ext cx="762000" cy="533400"/>
          </a:xfrm>
          <a:prstGeom prst="rightArrow">
            <a:avLst/>
          </a:prstGeom>
          <a:solidFill>
            <a:srgbClr val="FFC000"/>
          </a:solidFill>
          <a:ln>
            <a:solidFill>
              <a:schemeClr val="accent2"/>
            </a:solidFill>
          </a:ln>
          <a:ex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15" name="加算 14"/>
          <p:cNvSpPr/>
          <p:nvPr/>
        </p:nvSpPr>
        <p:spPr bwMode="auto">
          <a:xfrm>
            <a:off x="4443701" y="4583926"/>
            <a:ext cx="571500" cy="621285"/>
          </a:xfrm>
          <a:prstGeom prst="mathPlus">
            <a:avLst/>
          </a:prstGeom>
          <a:ln/>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47" name="曲折矢印 46"/>
          <p:cNvSpPr/>
          <p:nvPr/>
        </p:nvSpPr>
        <p:spPr bwMode="auto">
          <a:xfrm rot="10800000" flipH="1">
            <a:off x="1469092" y="3403600"/>
            <a:ext cx="1198963" cy="1211580"/>
          </a:xfrm>
          <a:prstGeom prst="bentArrow">
            <a:avLst>
              <a:gd name="adj1" fmla="val 23064"/>
              <a:gd name="adj2" fmla="val 24032"/>
              <a:gd name="adj3" fmla="val 27808"/>
              <a:gd name="adj4" fmla="val 43750"/>
            </a:avLst>
          </a:prstGeom>
          <a:solidFill>
            <a:srgbClr val="FFC000"/>
          </a:solidFill>
          <a:ln/>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graphicFrame>
        <p:nvGraphicFramePr>
          <p:cNvPr id="18" name="表 17"/>
          <p:cNvGraphicFramePr>
            <a:graphicFrameLocks noGrp="1"/>
          </p:cNvGraphicFramePr>
          <p:nvPr>
            <p:extLst/>
          </p:nvPr>
        </p:nvGraphicFramePr>
        <p:xfrm>
          <a:off x="46681" y="4742180"/>
          <a:ext cx="2904596" cy="1722120"/>
        </p:xfrm>
        <a:graphic>
          <a:graphicData uri="http://schemas.openxmlformats.org/drawingml/2006/table">
            <a:tbl>
              <a:tblPr firstRow="1" bandRow="1">
                <a:tableStyleId>{5C22544A-7EE6-4342-B048-85BDC9FD1C3A}</a:tableStyleId>
              </a:tblPr>
              <a:tblGrid>
                <a:gridCol w="726149">
                  <a:extLst>
                    <a:ext uri="{9D8B030D-6E8A-4147-A177-3AD203B41FA5}">
                      <a16:colId xmlns:a16="http://schemas.microsoft.com/office/drawing/2014/main" val="2234313158"/>
                    </a:ext>
                  </a:extLst>
                </a:gridCol>
                <a:gridCol w="726149">
                  <a:extLst>
                    <a:ext uri="{9D8B030D-6E8A-4147-A177-3AD203B41FA5}">
                      <a16:colId xmlns:a16="http://schemas.microsoft.com/office/drawing/2014/main" val="294867959"/>
                    </a:ext>
                  </a:extLst>
                </a:gridCol>
                <a:gridCol w="726149">
                  <a:extLst>
                    <a:ext uri="{9D8B030D-6E8A-4147-A177-3AD203B41FA5}">
                      <a16:colId xmlns:a16="http://schemas.microsoft.com/office/drawing/2014/main" val="4015967200"/>
                    </a:ext>
                  </a:extLst>
                </a:gridCol>
                <a:gridCol w="726149">
                  <a:extLst>
                    <a:ext uri="{9D8B030D-6E8A-4147-A177-3AD203B41FA5}">
                      <a16:colId xmlns:a16="http://schemas.microsoft.com/office/drawing/2014/main" val="62925529"/>
                    </a:ext>
                  </a:extLst>
                </a:gridCol>
              </a:tblGrid>
              <a:tr h="238484">
                <a:tc>
                  <a:txBody>
                    <a:bodyPr/>
                    <a:lstStyle/>
                    <a:p>
                      <a:endParaRPr kumimoji="1" lang="ja-JP" altLang="en-US" sz="1100" dirty="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rPr>
                        <a:t>項目</a:t>
                      </a:r>
                      <a:endParaRPr kumimoji="1" lang="ja-JP" altLang="en-US" sz="1100" dirty="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rPr>
                        <a:t>上半期</a:t>
                      </a:r>
                      <a:endParaRPr kumimoji="1" lang="ja-JP" altLang="en-US" sz="1100" dirty="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rPr>
                        <a:t>下半期</a:t>
                      </a:r>
                      <a:endParaRPr kumimoji="1" lang="ja-JP" altLang="en-US" sz="1100" dirty="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87965459"/>
                  </a:ext>
                </a:extLst>
              </a:tr>
              <a:tr h="238484">
                <a:tc rowSpan="2">
                  <a:txBody>
                    <a:bodyPr/>
                    <a:lstStyle/>
                    <a:p>
                      <a:r>
                        <a:rPr kumimoji="1" lang="ja-JP" altLang="en-US" sz="1100" dirty="0" smtClean="0">
                          <a:solidFill>
                            <a:schemeClr val="tx1"/>
                          </a:solidFill>
                        </a:rPr>
                        <a:t>令和２年度</a:t>
                      </a:r>
                      <a:endParaRPr kumimoji="1" lang="ja-JP" altLang="en-US" sz="1100" dirty="0">
                        <a:solidFill>
                          <a:schemeClr val="tx1"/>
                        </a:solidFil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kumimoji="1" lang="ja-JP" altLang="en-US" sz="1100" dirty="0" smtClean="0">
                          <a:solidFill>
                            <a:schemeClr val="tx1"/>
                          </a:solidFill>
                        </a:rPr>
                        <a:t>ＷＳ</a:t>
                      </a:r>
                      <a:endParaRPr kumimoji="1" lang="ja-JP" altLang="en-US" sz="1100" dirty="0">
                        <a:solidFill>
                          <a:schemeClr val="tx1"/>
                        </a:solidFil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endParaRPr kumimoji="1" lang="ja-JP" altLang="en-US" sz="110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endParaRPr kumimoji="1" lang="ja-JP" altLang="en-US" sz="110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89371140"/>
                  </a:ext>
                </a:extLst>
              </a:tr>
              <a:tr h="238484">
                <a:tc vMerge="1">
                  <a:txBody>
                    <a:bodyPr/>
                    <a:lstStyle/>
                    <a:p>
                      <a:endParaRPr kumimoji="1" lang="ja-JP" altLang="en-US" sz="1100" dirty="0">
                        <a:solidFill>
                          <a:schemeClr val="tx1"/>
                        </a:solidFill>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tc>
                  <a:txBody>
                    <a:bodyPr/>
                    <a:lstStyle/>
                    <a:p>
                      <a:r>
                        <a:rPr kumimoji="1" lang="ja-JP" altLang="en-US" sz="1100" dirty="0" smtClean="0">
                          <a:solidFill>
                            <a:schemeClr val="tx1"/>
                          </a:solidFill>
                        </a:rPr>
                        <a:t>予算</a:t>
                      </a:r>
                      <a:endParaRPr kumimoji="1" lang="ja-JP" altLang="en-US" sz="1100" dirty="0">
                        <a:solidFill>
                          <a:schemeClr val="tx1"/>
                        </a:solidFil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endParaRPr kumimoji="1" lang="ja-JP" altLang="en-US" sz="110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endParaRPr kumimoji="1" lang="ja-JP" altLang="en-US" sz="110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10593990"/>
                  </a:ext>
                </a:extLst>
              </a:tr>
              <a:tr h="238484">
                <a:tc rowSpan="2">
                  <a:txBody>
                    <a:bodyPr/>
                    <a:lstStyle/>
                    <a:p>
                      <a:r>
                        <a:rPr kumimoji="1" lang="ja-JP" altLang="en-US" sz="1100" dirty="0" smtClean="0">
                          <a:solidFill>
                            <a:schemeClr val="tx1"/>
                          </a:solidFill>
                        </a:rPr>
                        <a:t>令和３年度</a:t>
                      </a:r>
                      <a:endParaRPr kumimoji="1" lang="ja-JP" altLang="en-US" sz="1100" dirty="0">
                        <a:solidFill>
                          <a:schemeClr val="tx1"/>
                        </a:solidFil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kumimoji="1" lang="ja-JP" altLang="en-US" sz="1100" dirty="0" smtClean="0">
                          <a:solidFill>
                            <a:schemeClr val="tx1"/>
                          </a:solidFill>
                        </a:rPr>
                        <a:t>ＷＳ</a:t>
                      </a:r>
                      <a:endParaRPr kumimoji="1" lang="ja-JP" altLang="en-US" sz="1100" dirty="0">
                        <a:solidFill>
                          <a:schemeClr val="tx1"/>
                        </a:solidFil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endParaRPr kumimoji="1" lang="ja-JP" altLang="en-US" sz="110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endParaRPr kumimoji="1" lang="ja-JP" altLang="en-US" sz="110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18441234"/>
                  </a:ext>
                </a:extLst>
              </a:tr>
              <a:tr h="238484">
                <a:tc vMerge="1">
                  <a:txBody>
                    <a:bodyPr/>
                    <a:lstStyle/>
                    <a:p>
                      <a:endParaRPr kumimoji="1" lang="ja-JP" altLang="en-US" sz="1100" dirty="0">
                        <a:solidFill>
                          <a:schemeClr val="tx1"/>
                        </a:solidFill>
                      </a:endParaRPr>
                    </a:p>
                  </a:txBody>
                  <a:tcP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2">
                          <a:lumMod val="20000"/>
                          <a:lumOff val="80000"/>
                        </a:schemeClr>
                      </a:solidFill>
                      <a:prstDash val="solid"/>
                      <a:round/>
                      <a:headEnd type="none" w="med" len="med"/>
                      <a:tailEnd type="none" w="med" len="med"/>
                    </a:lnB>
                    <a:solidFill>
                      <a:schemeClr val="bg1"/>
                    </a:solidFill>
                  </a:tcPr>
                </a:tc>
                <a:tc>
                  <a:txBody>
                    <a:bodyPr/>
                    <a:lstStyle/>
                    <a:p>
                      <a:r>
                        <a:rPr kumimoji="1" lang="ja-JP" altLang="en-US" sz="1100" dirty="0" smtClean="0">
                          <a:solidFill>
                            <a:schemeClr val="tx1"/>
                          </a:solidFill>
                        </a:rPr>
                        <a:t>事業化</a:t>
                      </a:r>
                      <a:endParaRPr kumimoji="1" lang="ja-JP" altLang="en-US" sz="1100" dirty="0">
                        <a:solidFill>
                          <a:schemeClr val="tx1"/>
                        </a:solidFil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endParaRPr kumimoji="1" lang="ja-JP" altLang="en-US" sz="110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endParaRPr kumimoji="1" lang="ja-JP" altLang="en-US" sz="110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66212236"/>
                  </a:ext>
                </a:extLst>
              </a:tr>
              <a:tr h="238484">
                <a:tc>
                  <a:txBody>
                    <a:bodyPr/>
                    <a:lstStyle/>
                    <a:p>
                      <a:r>
                        <a:rPr kumimoji="1" lang="ja-JP" altLang="en-US" sz="1100" dirty="0" smtClean="0">
                          <a:solidFill>
                            <a:schemeClr val="tx1"/>
                          </a:solidFill>
                        </a:rPr>
                        <a:t>令和４年度</a:t>
                      </a:r>
                      <a:endParaRPr kumimoji="1" lang="ja-JP" altLang="en-US" sz="1100" dirty="0">
                        <a:solidFill>
                          <a:schemeClr val="tx1"/>
                        </a:solidFil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r>
                        <a:rPr kumimoji="1" lang="ja-JP" altLang="en-US" sz="1100" dirty="0" smtClean="0">
                          <a:solidFill>
                            <a:schemeClr val="tx1"/>
                          </a:solidFill>
                        </a:rPr>
                        <a:t>ＤＢ</a:t>
                      </a:r>
                      <a:endParaRPr kumimoji="1" lang="ja-JP" altLang="en-US" sz="1100" dirty="0">
                        <a:solidFill>
                          <a:schemeClr val="tx1"/>
                        </a:solidFil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endParaRPr kumimoji="1" lang="ja-JP" altLang="en-US" sz="110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endParaRPr kumimoji="1" lang="ja-JP" altLang="en-US" sz="1100" dirty="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00195799"/>
                  </a:ext>
                </a:extLst>
              </a:tr>
            </a:tbl>
          </a:graphicData>
        </a:graphic>
      </p:graphicFrame>
      <p:cxnSp>
        <p:nvCxnSpPr>
          <p:cNvPr id="20" name="直線矢印コネクタ 19"/>
          <p:cNvCxnSpPr/>
          <p:nvPr/>
        </p:nvCxnSpPr>
        <p:spPr bwMode="auto">
          <a:xfrm>
            <a:off x="1469092" y="5104770"/>
            <a:ext cx="423208" cy="0"/>
          </a:xfrm>
          <a:prstGeom prst="straightConnector1">
            <a:avLst/>
          </a:prstGeom>
          <a:solidFill>
            <a:schemeClr val="bg1"/>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61" name="直線矢印コネクタ 60"/>
          <p:cNvCxnSpPr/>
          <p:nvPr/>
        </p:nvCxnSpPr>
        <p:spPr bwMode="auto">
          <a:xfrm>
            <a:off x="1469092" y="5380617"/>
            <a:ext cx="741746" cy="0"/>
          </a:xfrm>
          <a:prstGeom prst="straightConnector1">
            <a:avLst/>
          </a:prstGeom>
          <a:solidFill>
            <a:schemeClr val="bg1"/>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62" name="直線矢印コネクタ 61"/>
          <p:cNvCxnSpPr/>
          <p:nvPr/>
        </p:nvCxnSpPr>
        <p:spPr bwMode="auto">
          <a:xfrm>
            <a:off x="1469092" y="5628640"/>
            <a:ext cx="1482185" cy="0"/>
          </a:xfrm>
          <a:prstGeom prst="straightConnector1">
            <a:avLst/>
          </a:prstGeom>
          <a:solidFill>
            <a:schemeClr val="bg1"/>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63" name="直線矢印コネクタ 62"/>
          <p:cNvCxnSpPr/>
          <p:nvPr/>
        </p:nvCxnSpPr>
        <p:spPr bwMode="auto">
          <a:xfrm>
            <a:off x="1469092" y="5908040"/>
            <a:ext cx="1482185" cy="0"/>
          </a:xfrm>
          <a:prstGeom prst="straightConnector1">
            <a:avLst/>
          </a:prstGeom>
          <a:solidFill>
            <a:schemeClr val="bg1"/>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cxnSp>
        <p:nvCxnSpPr>
          <p:cNvPr id="64" name="直線矢印コネクタ 63"/>
          <p:cNvCxnSpPr/>
          <p:nvPr/>
        </p:nvCxnSpPr>
        <p:spPr bwMode="auto">
          <a:xfrm>
            <a:off x="1469092" y="6250940"/>
            <a:ext cx="1482185" cy="0"/>
          </a:xfrm>
          <a:prstGeom prst="straightConnector1">
            <a:avLst/>
          </a:prstGeom>
          <a:solidFill>
            <a:schemeClr val="bg1"/>
          </a:solidFill>
          <a:ln w="9525" cap="flat" cmpd="sng" algn="ctr">
            <a:solidFill>
              <a:schemeClr val="accent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
        <p:nvSpPr>
          <p:cNvPr id="65" name="角丸四角形 64"/>
          <p:cNvSpPr/>
          <p:nvPr/>
        </p:nvSpPr>
        <p:spPr bwMode="auto">
          <a:xfrm>
            <a:off x="-20689" y="4412453"/>
            <a:ext cx="1324682" cy="399202"/>
          </a:xfrm>
          <a:prstGeom prst="roundRect">
            <a:avLst/>
          </a:prstGeom>
          <a:no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dirty="0" smtClean="0">
                <a:latin typeface="+mn-ea"/>
              </a:rPr>
              <a:t>スケジュール</a:t>
            </a:r>
            <a:endParaRPr kumimoji="1" lang="ja-JP" altLang="en-US" sz="1100" dirty="0">
              <a:latin typeface="+mn-ea"/>
            </a:endParaRPr>
          </a:p>
        </p:txBody>
      </p:sp>
    </p:spTree>
    <p:extLst>
      <p:ext uri="{BB962C8B-B14F-4D97-AF65-F5344CB8AC3E}">
        <p14:creationId xmlns:p14="http://schemas.microsoft.com/office/powerpoint/2010/main" val="2324344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3045072"/>
            <a:ext cx="8784000" cy="467239"/>
          </a:xfrm>
        </p:spPr>
        <p:txBody>
          <a:bodyPr/>
          <a:lstStyle/>
          <a:p>
            <a:r>
              <a:rPr kumimoji="1" lang="ja-JP" altLang="en-US" dirty="0" smtClean="0"/>
              <a:t>ワークショップについて</a:t>
            </a:r>
            <a:endParaRPr kumimoji="1" lang="ja-JP" altLang="en-US" dirty="0"/>
          </a:p>
        </p:txBody>
      </p:sp>
    </p:spTree>
    <p:extLst>
      <p:ext uri="{BB962C8B-B14F-4D97-AF65-F5344CB8AC3E}">
        <p14:creationId xmlns:p14="http://schemas.microsoft.com/office/powerpoint/2010/main" val="2487930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正方形/長方形 67"/>
          <p:cNvSpPr/>
          <p:nvPr/>
        </p:nvSpPr>
        <p:spPr bwMode="auto">
          <a:xfrm>
            <a:off x="3929700" y="4540356"/>
            <a:ext cx="3504110" cy="1793314"/>
          </a:xfrm>
          <a:prstGeom prst="rect">
            <a:avLst/>
          </a:prstGeom>
          <a:solidFill>
            <a:schemeClr val="accent3">
              <a:lumMod val="10000"/>
              <a:lumOff val="90000"/>
            </a:schemeClr>
          </a:solidFill>
          <a:ln w="12700">
            <a:solidFill>
              <a:schemeClr val="accent6">
                <a:lumMod val="25000"/>
                <a:lumOff val="75000"/>
              </a:schemeClr>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59" name="正方形/長方形 58"/>
          <p:cNvSpPr/>
          <p:nvPr/>
        </p:nvSpPr>
        <p:spPr bwMode="auto">
          <a:xfrm>
            <a:off x="416766" y="2100899"/>
            <a:ext cx="1576140" cy="1793314"/>
          </a:xfrm>
          <a:prstGeom prst="rect">
            <a:avLst/>
          </a:prstGeom>
          <a:solidFill>
            <a:schemeClr val="accent4">
              <a:lumMod val="20000"/>
              <a:lumOff val="80000"/>
            </a:schemeClr>
          </a:solidFill>
          <a:ln w="12700">
            <a:solidFill>
              <a:schemeClr val="accent6">
                <a:lumMod val="25000"/>
                <a:lumOff val="75000"/>
              </a:schemeClr>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60" name="正方形/長方形 59"/>
          <p:cNvSpPr/>
          <p:nvPr/>
        </p:nvSpPr>
        <p:spPr bwMode="auto">
          <a:xfrm>
            <a:off x="2197986" y="2100899"/>
            <a:ext cx="1457759" cy="1793314"/>
          </a:xfrm>
          <a:prstGeom prst="rect">
            <a:avLst/>
          </a:prstGeom>
          <a:solidFill>
            <a:schemeClr val="accent4">
              <a:lumMod val="20000"/>
              <a:lumOff val="80000"/>
            </a:schemeClr>
          </a:solidFill>
          <a:ln w="12700">
            <a:solidFill>
              <a:schemeClr val="accent6">
                <a:lumMod val="25000"/>
                <a:lumOff val="75000"/>
              </a:schemeClr>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66" name="正方形/長方形 65"/>
          <p:cNvSpPr/>
          <p:nvPr/>
        </p:nvSpPr>
        <p:spPr bwMode="auto">
          <a:xfrm>
            <a:off x="3874404" y="2100899"/>
            <a:ext cx="1211809" cy="1793314"/>
          </a:xfrm>
          <a:prstGeom prst="rect">
            <a:avLst/>
          </a:prstGeom>
          <a:solidFill>
            <a:schemeClr val="accent4">
              <a:lumMod val="20000"/>
              <a:lumOff val="80000"/>
            </a:schemeClr>
          </a:solidFill>
          <a:ln w="12700">
            <a:solidFill>
              <a:schemeClr val="accent6">
                <a:lumMod val="25000"/>
                <a:lumOff val="75000"/>
              </a:schemeClr>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67" name="正方形/長方形 66"/>
          <p:cNvSpPr/>
          <p:nvPr/>
        </p:nvSpPr>
        <p:spPr bwMode="auto">
          <a:xfrm>
            <a:off x="5559960" y="2100899"/>
            <a:ext cx="3496954" cy="2050652"/>
          </a:xfrm>
          <a:prstGeom prst="rect">
            <a:avLst/>
          </a:prstGeom>
          <a:solidFill>
            <a:schemeClr val="accent4">
              <a:lumMod val="20000"/>
              <a:lumOff val="80000"/>
            </a:schemeClr>
          </a:solidFill>
          <a:ln w="12700">
            <a:solidFill>
              <a:schemeClr val="accent6">
                <a:lumMod val="25000"/>
                <a:lumOff val="75000"/>
              </a:schemeClr>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16" name="正方形/長方形 15"/>
          <p:cNvSpPr/>
          <p:nvPr/>
        </p:nvSpPr>
        <p:spPr bwMode="auto">
          <a:xfrm>
            <a:off x="174352" y="4540356"/>
            <a:ext cx="3504110" cy="1793314"/>
          </a:xfrm>
          <a:prstGeom prst="rect">
            <a:avLst/>
          </a:prstGeom>
          <a:solidFill>
            <a:schemeClr val="accent3">
              <a:lumMod val="10000"/>
              <a:lumOff val="90000"/>
            </a:schemeClr>
          </a:solidFill>
          <a:ln w="12700">
            <a:solidFill>
              <a:schemeClr val="accent6">
                <a:lumMod val="25000"/>
                <a:lumOff val="75000"/>
              </a:schemeClr>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55" name="雲 54"/>
          <p:cNvSpPr/>
          <p:nvPr/>
        </p:nvSpPr>
        <p:spPr bwMode="auto">
          <a:xfrm>
            <a:off x="1992906" y="4717882"/>
            <a:ext cx="1424594" cy="621285"/>
          </a:xfrm>
          <a:prstGeom prst="cloud">
            <a:avLst/>
          </a:prstGeom>
          <a:solidFill>
            <a:schemeClr val="bg1"/>
          </a:solidFill>
          <a:ln>
            <a:noFill/>
          </a:ln>
          <a:effectLst>
            <a:innerShdw blurRad="63500" dist="50800" dir="13500000">
              <a:prstClr val="black">
                <a:alpha val="50000"/>
              </a:prstClr>
            </a:innerShdw>
          </a:effectLs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r>
              <a:rPr lang="ja-JP" altLang="en-US" sz="1100" dirty="0" smtClean="0">
                <a:latin typeface="+mn-ea"/>
              </a:rPr>
              <a:t>データを提供</a:t>
            </a:r>
            <a:endParaRPr lang="en-US" altLang="ja-JP" sz="1100" dirty="0" smtClean="0">
              <a:latin typeface="+mn-ea"/>
            </a:endParaRPr>
          </a:p>
          <a:p>
            <a:r>
              <a:rPr lang="ja-JP" altLang="en-US" sz="1100" dirty="0" smtClean="0">
                <a:latin typeface="+mn-ea"/>
              </a:rPr>
              <a:t>してもらう</a:t>
            </a:r>
            <a:endParaRPr lang="en-US" altLang="ja-JP" sz="1100" dirty="0" smtClean="0">
              <a:latin typeface="+mn-ea"/>
            </a:endParaRPr>
          </a:p>
        </p:txBody>
      </p:sp>
      <p:sp>
        <p:nvSpPr>
          <p:cNvPr id="2" name="タイトル 1"/>
          <p:cNvSpPr>
            <a:spLocks noGrp="1"/>
          </p:cNvSpPr>
          <p:nvPr>
            <p:ph type="title"/>
          </p:nvPr>
        </p:nvSpPr>
        <p:spPr/>
        <p:txBody>
          <a:bodyPr>
            <a:normAutofit/>
          </a:bodyPr>
          <a:lstStyle/>
          <a:p>
            <a:r>
              <a:rPr lang="ja-JP" altLang="en-US" dirty="0" smtClean="0"/>
              <a:t>課題解決アイデア</a:t>
            </a:r>
            <a:r>
              <a:rPr kumimoji="1" lang="ja-JP" altLang="en-US" dirty="0" smtClean="0"/>
              <a:t>（チーム）</a:t>
            </a:r>
            <a:endParaRPr kumimoji="1" lang="ja-JP" altLang="en-US" dirty="0"/>
          </a:p>
        </p:txBody>
      </p:sp>
      <p:sp>
        <p:nvSpPr>
          <p:cNvPr id="4" name="テキスト ボックス 3"/>
          <p:cNvSpPr txBox="1"/>
          <p:nvPr/>
        </p:nvSpPr>
        <p:spPr>
          <a:xfrm>
            <a:off x="179513" y="859971"/>
            <a:ext cx="8877600" cy="369332"/>
          </a:xfrm>
          <a:prstGeom prst="rect">
            <a:avLst/>
          </a:prstGeom>
          <a:gradFill flip="none" rotWithShape="1">
            <a:gsLst>
              <a:gs pos="0">
                <a:schemeClr val="accent6">
                  <a:lumMod val="25000"/>
                  <a:lumOff val="75000"/>
                </a:schemeClr>
              </a:gs>
              <a:gs pos="49000">
                <a:schemeClr val="bg1"/>
              </a:gs>
            </a:gsLst>
            <a:lin ang="16200000" scaled="1"/>
            <a:tileRect/>
          </a:gradFill>
        </p:spPr>
        <p:txBody>
          <a:bodyPr wrap="none" rtlCol="0">
            <a:spAutoFit/>
          </a:bodyPr>
          <a:lstStyle/>
          <a:p>
            <a:r>
              <a:rPr kumimoji="1" lang="ja-JP" altLang="en-US" dirty="0" smtClean="0"/>
              <a:t>チーム　：</a:t>
            </a:r>
            <a:r>
              <a:rPr kumimoji="1" lang="ja-JP" altLang="en-US" dirty="0" smtClean="0">
                <a:solidFill>
                  <a:srgbClr val="0070C0"/>
                </a:solidFill>
              </a:rPr>
              <a:t>虫歯知らず</a:t>
            </a:r>
            <a:endParaRPr kumimoji="1" lang="ja-JP" altLang="en-US" dirty="0">
              <a:solidFill>
                <a:srgbClr val="0070C0"/>
              </a:solidFill>
            </a:endParaRPr>
          </a:p>
        </p:txBody>
      </p:sp>
      <p:sp>
        <p:nvSpPr>
          <p:cNvPr id="5" name="テキスト ボックス 4"/>
          <p:cNvSpPr txBox="1"/>
          <p:nvPr/>
        </p:nvSpPr>
        <p:spPr>
          <a:xfrm>
            <a:off x="179513" y="1229303"/>
            <a:ext cx="8877401" cy="369332"/>
          </a:xfrm>
          <a:prstGeom prst="rect">
            <a:avLst/>
          </a:prstGeom>
          <a:gradFill flip="none" rotWithShape="1">
            <a:gsLst>
              <a:gs pos="0">
                <a:schemeClr val="accent6">
                  <a:lumMod val="25000"/>
                  <a:lumOff val="75000"/>
                </a:schemeClr>
              </a:gs>
              <a:gs pos="49000">
                <a:schemeClr val="bg1"/>
              </a:gs>
            </a:gsLst>
            <a:lin ang="16200000" scaled="1"/>
            <a:tileRect/>
          </a:gradFill>
        </p:spPr>
        <p:txBody>
          <a:bodyPr wrap="square" rtlCol="0">
            <a:spAutoFit/>
          </a:bodyPr>
          <a:lstStyle/>
          <a:p>
            <a:r>
              <a:rPr kumimoji="1" lang="ja-JP" altLang="en-US" dirty="0" smtClean="0"/>
              <a:t>タイトル：</a:t>
            </a:r>
            <a:r>
              <a:rPr kumimoji="1" lang="ja-JP" altLang="en-US" dirty="0" smtClean="0">
                <a:solidFill>
                  <a:srgbClr val="0070C0"/>
                </a:solidFill>
              </a:rPr>
              <a:t>データ分析</a:t>
            </a:r>
            <a:endParaRPr kumimoji="1" lang="ja-JP" altLang="en-US" dirty="0">
              <a:solidFill>
                <a:srgbClr val="0070C0"/>
              </a:solidFill>
            </a:endParaRPr>
          </a:p>
        </p:txBody>
      </p:sp>
      <p:sp>
        <p:nvSpPr>
          <p:cNvPr id="40" name="角丸四角形 39"/>
          <p:cNvSpPr/>
          <p:nvPr/>
        </p:nvSpPr>
        <p:spPr bwMode="auto">
          <a:xfrm>
            <a:off x="404668" y="2052475"/>
            <a:ext cx="1152000" cy="77266"/>
          </a:xfrm>
          <a:prstGeom prst="roundRect">
            <a:avLst/>
          </a:prstGeom>
          <a:solidFill>
            <a:schemeClr val="accent6">
              <a:lumMod val="25000"/>
              <a:lumOff val="75000"/>
            </a:schemeClr>
          </a:solidFill>
          <a:ln>
            <a:noFill/>
          </a:ln>
          <a:effectLs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ja-JP" altLang="en-US" sz="1400" dirty="0" smtClean="0">
                <a:latin typeface="+mn-ea"/>
              </a:rPr>
              <a:t>課題</a:t>
            </a:r>
            <a:endParaRPr lang="en-US" altLang="ja-JP" sz="1400" dirty="0" smtClean="0">
              <a:latin typeface="+mn-ea"/>
            </a:endParaRPr>
          </a:p>
        </p:txBody>
      </p:sp>
      <p:sp>
        <p:nvSpPr>
          <p:cNvPr id="31" name="角丸四角形 30"/>
          <p:cNvSpPr/>
          <p:nvPr/>
        </p:nvSpPr>
        <p:spPr bwMode="auto">
          <a:xfrm>
            <a:off x="2202909" y="2052475"/>
            <a:ext cx="1152000" cy="77266"/>
          </a:xfrm>
          <a:prstGeom prst="roundRect">
            <a:avLst/>
          </a:prstGeom>
          <a:solidFill>
            <a:schemeClr val="accent6">
              <a:lumMod val="25000"/>
              <a:lumOff val="75000"/>
            </a:schemeClr>
          </a:solidFill>
          <a:ln>
            <a:noFill/>
          </a:ln>
          <a:effectLs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ja-JP" altLang="en-US" sz="1400" dirty="0" smtClean="0">
                <a:latin typeface="+mn-ea"/>
              </a:rPr>
              <a:t>目標</a:t>
            </a:r>
            <a:endParaRPr lang="en-US" altLang="ja-JP" sz="1400" dirty="0" smtClean="0">
              <a:latin typeface="+mn-ea"/>
            </a:endParaRPr>
          </a:p>
        </p:txBody>
      </p:sp>
      <p:sp>
        <p:nvSpPr>
          <p:cNvPr id="32" name="角丸四角形 31"/>
          <p:cNvSpPr/>
          <p:nvPr/>
        </p:nvSpPr>
        <p:spPr bwMode="auto">
          <a:xfrm>
            <a:off x="3874404" y="2052475"/>
            <a:ext cx="936000" cy="77266"/>
          </a:xfrm>
          <a:prstGeom prst="roundRect">
            <a:avLst/>
          </a:prstGeom>
          <a:solidFill>
            <a:schemeClr val="accent6">
              <a:lumMod val="25000"/>
              <a:lumOff val="75000"/>
            </a:schemeClr>
          </a:solidFill>
          <a:ln>
            <a:noFill/>
          </a:ln>
          <a:effectLs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ja-JP" altLang="en-US" sz="1400" dirty="0" smtClean="0">
                <a:latin typeface="+mn-ea"/>
              </a:rPr>
              <a:t>分析内容</a:t>
            </a:r>
            <a:endParaRPr lang="en-US" altLang="ja-JP" sz="1400" dirty="0" smtClean="0">
              <a:latin typeface="+mn-ea"/>
            </a:endParaRPr>
          </a:p>
        </p:txBody>
      </p:sp>
      <p:sp>
        <p:nvSpPr>
          <p:cNvPr id="33" name="角丸四角形 32"/>
          <p:cNvSpPr/>
          <p:nvPr/>
        </p:nvSpPr>
        <p:spPr bwMode="auto">
          <a:xfrm>
            <a:off x="5566862" y="2052475"/>
            <a:ext cx="3024000" cy="77266"/>
          </a:xfrm>
          <a:prstGeom prst="roundRect">
            <a:avLst/>
          </a:prstGeom>
          <a:solidFill>
            <a:schemeClr val="accent6">
              <a:lumMod val="25000"/>
              <a:lumOff val="75000"/>
            </a:schemeClr>
          </a:solidFill>
          <a:ln>
            <a:noFill/>
          </a:ln>
          <a:effectLs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ja-JP" altLang="en-US" sz="1400" dirty="0" smtClean="0">
                <a:latin typeface="+mn-ea"/>
              </a:rPr>
              <a:t>データ</a:t>
            </a:r>
            <a:endParaRPr lang="en-US" altLang="ja-JP" sz="1400" dirty="0" smtClean="0">
              <a:latin typeface="+mn-ea"/>
            </a:endParaRPr>
          </a:p>
        </p:txBody>
      </p:sp>
      <p:sp>
        <p:nvSpPr>
          <p:cNvPr id="35" name="角丸四角形 34"/>
          <p:cNvSpPr/>
          <p:nvPr/>
        </p:nvSpPr>
        <p:spPr bwMode="auto">
          <a:xfrm>
            <a:off x="417920" y="4501723"/>
            <a:ext cx="936000" cy="77266"/>
          </a:xfrm>
          <a:prstGeom prst="roundRect">
            <a:avLst/>
          </a:prstGeom>
          <a:solidFill>
            <a:schemeClr val="accent6">
              <a:lumMod val="25000"/>
              <a:lumOff val="75000"/>
            </a:schemeClr>
          </a:solidFill>
          <a:ln>
            <a:noFill/>
          </a:ln>
          <a:effectLs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ja-JP" altLang="en-US" sz="1400" dirty="0" smtClean="0">
                <a:latin typeface="+mn-ea"/>
              </a:rPr>
              <a:t>仲間</a:t>
            </a:r>
            <a:endParaRPr lang="en-US" altLang="ja-JP" sz="1400" dirty="0" smtClean="0">
              <a:latin typeface="+mn-ea"/>
            </a:endParaRPr>
          </a:p>
        </p:txBody>
      </p:sp>
      <p:sp>
        <p:nvSpPr>
          <p:cNvPr id="36" name="角丸四角形 35"/>
          <p:cNvSpPr/>
          <p:nvPr/>
        </p:nvSpPr>
        <p:spPr bwMode="auto">
          <a:xfrm>
            <a:off x="4150213" y="4501723"/>
            <a:ext cx="936000" cy="77266"/>
          </a:xfrm>
          <a:prstGeom prst="roundRect">
            <a:avLst/>
          </a:prstGeom>
          <a:solidFill>
            <a:schemeClr val="accent6">
              <a:lumMod val="25000"/>
              <a:lumOff val="75000"/>
            </a:schemeClr>
          </a:solidFill>
          <a:ln>
            <a:noFill/>
          </a:ln>
          <a:effectLs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r>
              <a:rPr lang="ja-JP" altLang="en-US" sz="1400" dirty="0" smtClean="0">
                <a:latin typeface="+mn-ea"/>
              </a:rPr>
              <a:t>解決方法</a:t>
            </a:r>
            <a:endParaRPr lang="en-US" altLang="ja-JP" sz="1400" dirty="0" smtClean="0">
              <a:latin typeface="+mn-ea"/>
            </a:endParaRPr>
          </a:p>
        </p:txBody>
      </p:sp>
      <p:sp>
        <p:nvSpPr>
          <p:cNvPr id="43" name="角丸四角形 42"/>
          <p:cNvSpPr/>
          <p:nvPr/>
        </p:nvSpPr>
        <p:spPr bwMode="auto">
          <a:xfrm>
            <a:off x="380042" y="2283180"/>
            <a:ext cx="1646062" cy="621285"/>
          </a:xfrm>
          <a:prstGeom prst="roundRect">
            <a:avLst>
              <a:gd name="adj" fmla="val 0"/>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旅行者増やしたい</a:t>
            </a:r>
            <a:endParaRPr kumimoji="1" lang="en-US" altLang="ja-JP" sz="1100" dirty="0" smtClean="0">
              <a:latin typeface="+mn-ea"/>
            </a:endParaRPr>
          </a:p>
          <a:p>
            <a:pPr marL="88900" indent="-88900">
              <a:buFont typeface="Arial" panose="020B0604020202020204" pitchFamily="34" charset="0"/>
              <a:buChar char="•"/>
            </a:pPr>
            <a:r>
              <a:rPr lang="ja-JP" altLang="en-US" sz="1100" dirty="0">
                <a:latin typeface="+mn-ea"/>
              </a:rPr>
              <a:t>観光</a:t>
            </a:r>
            <a:r>
              <a:rPr lang="ja-JP" altLang="en-US" sz="1100" dirty="0" smtClean="0">
                <a:latin typeface="+mn-ea"/>
              </a:rPr>
              <a:t>収益</a:t>
            </a:r>
            <a:r>
              <a:rPr lang="ja-JP" altLang="en-US" sz="1100" dirty="0">
                <a:latin typeface="+mn-ea"/>
              </a:rPr>
              <a:t>増</a:t>
            </a:r>
            <a:r>
              <a:rPr lang="ja-JP" altLang="en-US" sz="1100" dirty="0" smtClean="0">
                <a:latin typeface="+mn-ea"/>
              </a:rPr>
              <a:t>やしたい</a:t>
            </a:r>
            <a:endParaRPr lang="en-US" altLang="ja-JP" sz="1100" dirty="0" smtClean="0">
              <a:latin typeface="+mn-ea"/>
            </a:endParaRPr>
          </a:p>
        </p:txBody>
      </p:sp>
      <p:sp>
        <p:nvSpPr>
          <p:cNvPr id="44" name="角丸四角形 43"/>
          <p:cNvSpPr/>
          <p:nvPr/>
        </p:nvSpPr>
        <p:spPr bwMode="auto">
          <a:xfrm>
            <a:off x="2156225" y="2283180"/>
            <a:ext cx="1646062" cy="621285"/>
          </a:xfrm>
          <a:prstGeom prst="roundRect">
            <a:avLst>
              <a:gd name="adj" fmla="val 0"/>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旅行者の特徴を知りたい</a:t>
            </a:r>
            <a:endParaRPr kumimoji="1" lang="en-US" altLang="ja-JP" sz="1100" dirty="0" smtClean="0">
              <a:latin typeface="+mn-ea"/>
            </a:endParaRPr>
          </a:p>
          <a:p>
            <a:pPr marL="88900" indent="-88900">
              <a:buFont typeface="Arial" panose="020B0604020202020204" pitchFamily="34" charset="0"/>
              <a:buChar char="•"/>
            </a:pPr>
            <a:r>
              <a:rPr lang="ja-JP" altLang="en-US" sz="1100" dirty="0">
                <a:latin typeface="+mn-ea"/>
              </a:rPr>
              <a:t>島根</a:t>
            </a:r>
            <a:r>
              <a:rPr lang="ja-JP" altLang="en-US" sz="1100" dirty="0" smtClean="0">
                <a:latin typeface="+mn-ea"/>
              </a:rPr>
              <a:t>の</a:t>
            </a:r>
            <a:r>
              <a:rPr lang="ja-JP" altLang="en-US" sz="1100" dirty="0">
                <a:latin typeface="+mn-ea"/>
              </a:rPr>
              <a:t>魅力</a:t>
            </a:r>
            <a:r>
              <a:rPr lang="ja-JP" altLang="en-US" sz="1100" dirty="0" smtClean="0">
                <a:latin typeface="+mn-ea"/>
              </a:rPr>
              <a:t>の</a:t>
            </a:r>
            <a:r>
              <a:rPr lang="ja-JP" altLang="en-US" sz="1100" dirty="0">
                <a:latin typeface="+mn-ea"/>
              </a:rPr>
              <a:t>明確化</a:t>
            </a:r>
            <a:endParaRPr lang="en-US" altLang="ja-JP" sz="1100" dirty="0" smtClean="0">
              <a:latin typeface="+mn-ea"/>
            </a:endParaRPr>
          </a:p>
        </p:txBody>
      </p:sp>
      <p:sp>
        <p:nvSpPr>
          <p:cNvPr id="45" name="角丸四角形 44"/>
          <p:cNvSpPr/>
          <p:nvPr/>
        </p:nvSpPr>
        <p:spPr bwMode="auto">
          <a:xfrm>
            <a:off x="3830677" y="2283180"/>
            <a:ext cx="1646062" cy="621285"/>
          </a:xfrm>
          <a:prstGeom prst="roundRect">
            <a:avLst>
              <a:gd name="adj" fmla="val 0"/>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旅行者傾向分析</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観光ルート分析</a:t>
            </a:r>
            <a:endParaRPr lang="en-US" altLang="ja-JP" sz="1100" dirty="0" smtClean="0">
              <a:latin typeface="+mn-ea"/>
            </a:endParaRPr>
          </a:p>
        </p:txBody>
      </p:sp>
      <p:sp>
        <p:nvSpPr>
          <p:cNvPr id="46" name="角丸四角形 45"/>
          <p:cNvSpPr/>
          <p:nvPr/>
        </p:nvSpPr>
        <p:spPr bwMode="auto">
          <a:xfrm>
            <a:off x="5627152" y="2562737"/>
            <a:ext cx="951910" cy="931438"/>
          </a:xfrm>
          <a:prstGeom prst="roundRect">
            <a:avLst>
              <a:gd name="adj" fmla="val 28963"/>
            </a:avLst>
          </a:prstGeom>
          <a:solidFill>
            <a:schemeClr val="accent6">
              <a:lumMod val="50000"/>
              <a:lumOff val="50000"/>
            </a:schemeClr>
          </a:solid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100" dirty="0" smtClean="0">
                <a:solidFill>
                  <a:schemeClr val="bg1"/>
                </a:solidFill>
                <a:latin typeface="+mn-ea"/>
              </a:rPr>
              <a:t>旅行者の詳細なデータが欲しい</a:t>
            </a:r>
            <a:endParaRPr lang="en-US" altLang="ja-JP" sz="1100" dirty="0" smtClean="0">
              <a:solidFill>
                <a:schemeClr val="bg1"/>
              </a:solidFill>
              <a:latin typeface="+mn-ea"/>
            </a:endParaRPr>
          </a:p>
        </p:txBody>
      </p:sp>
      <p:sp>
        <p:nvSpPr>
          <p:cNvPr id="49" name="角丸四角形 48"/>
          <p:cNvSpPr/>
          <p:nvPr/>
        </p:nvSpPr>
        <p:spPr bwMode="auto">
          <a:xfrm>
            <a:off x="6607038" y="2283180"/>
            <a:ext cx="2275201" cy="1747867"/>
          </a:xfrm>
          <a:prstGeom prst="roundRect">
            <a:avLst>
              <a:gd name="adj" fmla="val 0"/>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データ分析の専門家</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フリー</a:t>
            </a:r>
            <a:r>
              <a:rPr lang="en-US" altLang="ja-JP" sz="1100" dirty="0" err="1" smtClean="0">
                <a:latin typeface="+mn-ea"/>
              </a:rPr>
              <a:t>Wifi</a:t>
            </a:r>
            <a:r>
              <a:rPr lang="ja-JP" altLang="en-US" sz="1100" dirty="0" smtClean="0">
                <a:latin typeface="+mn-ea"/>
              </a:rPr>
              <a:t>などによる情報収集</a:t>
            </a:r>
            <a:endParaRPr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データ投稿サイト</a:t>
            </a:r>
            <a:endParaRPr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ない</a:t>
            </a:r>
            <a:r>
              <a:rPr lang="ja-JP" altLang="en-US" sz="1100" dirty="0">
                <a:latin typeface="+mn-ea"/>
              </a:rPr>
              <a:t>データ</a:t>
            </a:r>
            <a:r>
              <a:rPr lang="ja-JP" altLang="en-US" sz="1100" dirty="0" smtClean="0">
                <a:latin typeface="+mn-ea"/>
              </a:rPr>
              <a:t>は自身で集める</a:t>
            </a:r>
            <a:endParaRPr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所持データ</a:t>
            </a:r>
            <a:r>
              <a:rPr lang="ja-JP" altLang="en-US" sz="1100" dirty="0">
                <a:latin typeface="+mn-ea"/>
              </a:rPr>
              <a:t>一覧</a:t>
            </a:r>
            <a:r>
              <a:rPr lang="ja-JP" altLang="en-US" sz="1100" dirty="0" smtClean="0">
                <a:latin typeface="+mn-ea"/>
              </a:rPr>
              <a:t>の公開</a:t>
            </a:r>
            <a:endParaRPr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欲しい</a:t>
            </a:r>
            <a:r>
              <a:rPr lang="ja-JP" altLang="en-US" sz="1100" dirty="0">
                <a:latin typeface="+mn-ea"/>
              </a:rPr>
              <a:t>データ</a:t>
            </a:r>
            <a:r>
              <a:rPr lang="ja-JP" altLang="en-US" sz="1100" dirty="0" smtClean="0">
                <a:latin typeface="+mn-ea"/>
              </a:rPr>
              <a:t>を共有する</a:t>
            </a:r>
            <a:endParaRPr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簡単な分析ツール</a:t>
            </a:r>
            <a:endParaRPr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データ</a:t>
            </a:r>
            <a:r>
              <a:rPr lang="ja-JP" altLang="en-US" sz="1100" dirty="0">
                <a:latin typeface="+mn-ea"/>
              </a:rPr>
              <a:t>有無</a:t>
            </a:r>
            <a:r>
              <a:rPr lang="ja-JP" altLang="en-US" sz="1100" dirty="0" smtClean="0">
                <a:latin typeface="+mn-ea"/>
              </a:rPr>
              <a:t>の</a:t>
            </a:r>
            <a:r>
              <a:rPr lang="en-US" altLang="ja-JP" sz="1100" dirty="0" smtClean="0">
                <a:latin typeface="+mn-ea"/>
              </a:rPr>
              <a:t>FAQ</a:t>
            </a:r>
            <a:r>
              <a:rPr lang="ja-JP" altLang="en-US" sz="1100" dirty="0" smtClean="0">
                <a:latin typeface="+mn-ea"/>
              </a:rPr>
              <a:t>サイト</a:t>
            </a:r>
            <a:endParaRPr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マッチングサイトを作成する？</a:t>
            </a:r>
            <a:endParaRPr lang="en-US" altLang="ja-JP" sz="1100" dirty="0" smtClean="0">
              <a:latin typeface="+mn-ea"/>
            </a:endParaRPr>
          </a:p>
        </p:txBody>
      </p:sp>
      <p:sp>
        <p:nvSpPr>
          <p:cNvPr id="50" name="角丸四角形 49"/>
          <p:cNvSpPr/>
          <p:nvPr/>
        </p:nvSpPr>
        <p:spPr bwMode="auto">
          <a:xfrm>
            <a:off x="7308437" y="3868588"/>
            <a:ext cx="1646062" cy="532254"/>
          </a:xfrm>
          <a:prstGeom prst="roundRect">
            <a:avLst>
              <a:gd name="adj" fmla="val 50000"/>
            </a:avLst>
          </a:prstGeom>
          <a:solidFill>
            <a:schemeClr val="bg1"/>
          </a:solidFill>
          <a:ln w="28575">
            <a:solidFill>
              <a:schemeClr val="accent6">
                <a:lumMod val="25000"/>
                <a:lumOff val="75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100" dirty="0" smtClean="0">
                <a:latin typeface="+mn-ea"/>
              </a:rPr>
              <a:t>データ入手時にあらかじめ目的を共有</a:t>
            </a:r>
            <a:endParaRPr lang="en-US" altLang="ja-JP" sz="1100" dirty="0" smtClean="0">
              <a:latin typeface="+mn-ea"/>
            </a:endParaRPr>
          </a:p>
        </p:txBody>
      </p:sp>
      <p:sp>
        <p:nvSpPr>
          <p:cNvPr id="51" name="角丸四角形 50"/>
          <p:cNvSpPr/>
          <p:nvPr/>
        </p:nvSpPr>
        <p:spPr bwMode="auto">
          <a:xfrm>
            <a:off x="1069733" y="4682657"/>
            <a:ext cx="1646062" cy="621285"/>
          </a:xfrm>
          <a:prstGeom prst="roundRect">
            <a:avLst>
              <a:gd name="adj" fmla="val 0"/>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旅館、ホテル</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お土産屋</a:t>
            </a:r>
            <a:endParaRPr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旅行者</a:t>
            </a:r>
            <a:endParaRPr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観光関連</a:t>
            </a:r>
            <a:r>
              <a:rPr lang="ja-JP" altLang="en-US" sz="1100" dirty="0">
                <a:latin typeface="+mn-ea"/>
              </a:rPr>
              <a:t>施設</a:t>
            </a:r>
            <a:endParaRPr lang="en-US" altLang="ja-JP" sz="1100" dirty="0" smtClean="0">
              <a:latin typeface="+mn-ea"/>
            </a:endParaRPr>
          </a:p>
        </p:txBody>
      </p:sp>
      <p:sp>
        <p:nvSpPr>
          <p:cNvPr id="52" name="角丸四角形 51"/>
          <p:cNvSpPr/>
          <p:nvPr/>
        </p:nvSpPr>
        <p:spPr bwMode="auto">
          <a:xfrm>
            <a:off x="1053404" y="5712385"/>
            <a:ext cx="1646062" cy="621285"/>
          </a:xfrm>
          <a:prstGeom prst="roundRect">
            <a:avLst>
              <a:gd name="adj" fmla="val 0"/>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土木部（道路）</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健康福祉</a:t>
            </a:r>
            <a:r>
              <a:rPr lang="ja-JP" altLang="en-US" sz="1100" dirty="0">
                <a:latin typeface="+mn-ea"/>
              </a:rPr>
              <a:t>部</a:t>
            </a:r>
            <a:endParaRPr lang="en-US" altLang="ja-JP" sz="1100" dirty="0" smtClean="0">
              <a:latin typeface="+mn-ea"/>
            </a:endParaRPr>
          </a:p>
        </p:txBody>
      </p:sp>
      <p:sp>
        <p:nvSpPr>
          <p:cNvPr id="53" name="角丸四角形 52"/>
          <p:cNvSpPr/>
          <p:nvPr/>
        </p:nvSpPr>
        <p:spPr bwMode="auto">
          <a:xfrm>
            <a:off x="211029" y="4717882"/>
            <a:ext cx="842375" cy="266497"/>
          </a:xfrm>
          <a:prstGeom prst="roundRect">
            <a:avLst>
              <a:gd name="adj" fmla="val 48834"/>
            </a:avLst>
          </a:prstGeom>
          <a:solidFill>
            <a:schemeClr val="bg1"/>
          </a:solidFill>
          <a:ln w="28575">
            <a:solidFill>
              <a:srgbClr val="92D05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100" dirty="0" smtClean="0">
                <a:latin typeface="+mn-ea"/>
              </a:rPr>
              <a:t>提供側</a:t>
            </a:r>
            <a:endParaRPr lang="en-US" altLang="ja-JP" sz="1100" dirty="0" smtClean="0">
              <a:latin typeface="+mn-ea"/>
            </a:endParaRPr>
          </a:p>
        </p:txBody>
      </p:sp>
      <p:sp>
        <p:nvSpPr>
          <p:cNvPr id="54" name="角丸四角形 53"/>
          <p:cNvSpPr/>
          <p:nvPr/>
        </p:nvSpPr>
        <p:spPr bwMode="auto">
          <a:xfrm>
            <a:off x="211028" y="5733317"/>
            <a:ext cx="842375" cy="266498"/>
          </a:xfrm>
          <a:prstGeom prst="roundRect">
            <a:avLst>
              <a:gd name="adj" fmla="val 50000"/>
            </a:avLst>
          </a:prstGeom>
          <a:solidFill>
            <a:schemeClr val="bg1"/>
          </a:solidFill>
          <a:ln w="28575">
            <a:solidFill>
              <a:srgbClr val="92D05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100" dirty="0" smtClean="0">
                <a:latin typeface="+mn-ea"/>
              </a:rPr>
              <a:t>活用側</a:t>
            </a:r>
            <a:endParaRPr lang="en-US" altLang="ja-JP" sz="1100" dirty="0" smtClean="0">
              <a:latin typeface="+mn-ea"/>
            </a:endParaRPr>
          </a:p>
        </p:txBody>
      </p:sp>
      <p:sp>
        <p:nvSpPr>
          <p:cNvPr id="56" name="角丸四角形 55"/>
          <p:cNvSpPr/>
          <p:nvPr/>
        </p:nvSpPr>
        <p:spPr bwMode="auto">
          <a:xfrm>
            <a:off x="4061320" y="4682657"/>
            <a:ext cx="3372490" cy="945648"/>
          </a:xfrm>
          <a:prstGeom prst="roundRect">
            <a:avLst>
              <a:gd name="adj" fmla="val 0"/>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88900" indent="-88900">
              <a:buFont typeface="Arial" panose="020B0604020202020204" pitchFamily="34" charset="0"/>
              <a:buChar char="•"/>
            </a:pPr>
            <a:r>
              <a:rPr kumimoji="1" lang="ja-JP" altLang="en-US" sz="1100" dirty="0" smtClean="0">
                <a:latin typeface="+mn-ea"/>
              </a:rPr>
              <a:t>健康福祉部にデータを整理、入力してもらう</a:t>
            </a:r>
            <a:endParaRPr kumimoji="1" lang="en-US" altLang="ja-JP" sz="1100" dirty="0" smtClean="0">
              <a:latin typeface="+mn-ea"/>
            </a:endParaRPr>
          </a:p>
          <a:p>
            <a:pPr marL="88900" indent="-88900">
              <a:buFont typeface="Arial" panose="020B0604020202020204" pitchFamily="34" charset="0"/>
              <a:buChar char="•"/>
            </a:pPr>
            <a:r>
              <a:rPr lang="ja-JP" altLang="en-US" sz="1100" dirty="0" smtClean="0">
                <a:latin typeface="+mn-ea"/>
              </a:rPr>
              <a:t>旅行者行動ルート入力サイト（クーポン貰える）</a:t>
            </a:r>
            <a:endParaRPr lang="en-US" altLang="ja-JP" sz="1100" dirty="0" smtClean="0">
              <a:latin typeface="+mn-ea"/>
            </a:endParaRPr>
          </a:p>
        </p:txBody>
      </p:sp>
      <p:sp>
        <p:nvSpPr>
          <p:cNvPr id="19" name="右矢印 18"/>
          <p:cNvSpPr/>
          <p:nvPr/>
        </p:nvSpPr>
        <p:spPr bwMode="auto">
          <a:xfrm>
            <a:off x="1783514" y="3362325"/>
            <a:ext cx="414472" cy="266700"/>
          </a:xfrm>
          <a:prstGeom prst="rightArrow">
            <a:avLst/>
          </a:prstGeom>
          <a:solidFill>
            <a:srgbClr val="FFC000"/>
          </a:solidFill>
          <a:ln w="28575">
            <a:solidFill>
              <a:schemeClr val="accent1">
                <a:lumMod val="60000"/>
                <a:lumOff val="40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69" name="右矢印 68"/>
          <p:cNvSpPr/>
          <p:nvPr/>
        </p:nvSpPr>
        <p:spPr bwMode="auto">
          <a:xfrm>
            <a:off x="3448509" y="3360825"/>
            <a:ext cx="414472" cy="266700"/>
          </a:xfrm>
          <a:prstGeom prst="rightArrow">
            <a:avLst/>
          </a:prstGeom>
          <a:solidFill>
            <a:srgbClr val="FFC000"/>
          </a:solidFill>
          <a:ln w="28575">
            <a:solidFill>
              <a:schemeClr val="accent1">
                <a:lumMod val="60000"/>
                <a:lumOff val="40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70" name="右矢印 69"/>
          <p:cNvSpPr/>
          <p:nvPr/>
        </p:nvSpPr>
        <p:spPr bwMode="auto">
          <a:xfrm>
            <a:off x="4892964" y="3360825"/>
            <a:ext cx="639019" cy="266700"/>
          </a:xfrm>
          <a:prstGeom prst="rightArrow">
            <a:avLst/>
          </a:prstGeom>
          <a:solidFill>
            <a:srgbClr val="FFC000"/>
          </a:solidFill>
          <a:ln w="28575">
            <a:solidFill>
              <a:schemeClr val="accent1">
                <a:lumMod val="60000"/>
                <a:lumOff val="40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Tree>
    <p:extLst>
      <p:ext uri="{BB962C8B-B14F-4D97-AF65-F5344CB8AC3E}">
        <p14:creationId xmlns:p14="http://schemas.microsoft.com/office/powerpoint/2010/main" val="2007633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課題解決アイデアの考察</a:t>
            </a:r>
            <a:endParaRPr kumimoji="1" lang="ja-JP" altLang="en-US" dirty="0"/>
          </a:p>
        </p:txBody>
      </p:sp>
      <p:sp>
        <p:nvSpPr>
          <p:cNvPr id="6" name="正方形/長方形 5"/>
          <p:cNvSpPr/>
          <p:nvPr/>
        </p:nvSpPr>
        <p:spPr bwMode="auto">
          <a:xfrm>
            <a:off x="179513" y="931814"/>
            <a:ext cx="8784000" cy="2595157"/>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dirty="0">
                <a:latin typeface="+mn-ea"/>
                <a:ea typeface="+mn-ea"/>
              </a:rPr>
              <a:t>　解決アイデアとしては、「ＡＩ」や「データ共有」、「クロス分析」などＩＴやスキルを必要とするアイデアがある一方で、「予算」や「職員の意識」などＩＴによらない解決アイデアもあり、</a:t>
            </a:r>
            <a:r>
              <a:rPr lang="ja-JP" altLang="en-US" b="1" dirty="0">
                <a:latin typeface="+mn-ea"/>
                <a:ea typeface="+mn-ea"/>
              </a:rPr>
              <a:t>参加者の立場や知見、</a:t>
            </a:r>
            <a:r>
              <a:rPr lang="ja-JP" altLang="en-US" b="1" dirty="0" smtClean="0">
                <a:latin typeface="+mn-ea"/>
                <a:ea typeface="+mn-ea"/>
              </a:rPr>
              <a:t>知識・経験に</a:t>
            </a:r>
            <a:r>
              <a:rPr lang="ja-JP" altLang="en-US" b="1" dirty="0">
                <a:latin typeface="+mn-ea"/>
                <a:ea typeface="+mn-ea"/>
              </a:rPr>
              <a:t>よって様々な</a:t>
            </a:r>
            <a:r>
              <a:rPr lang="ja-JP" altLang="en-US" b="1" dirty="0" smtClean="0">
                <a:latin typeface="+mn-ea"/>
                <a:ea typeface="+mn-ea"/>
              </a:rPr>
              <a:t>アイデアを考えて頂くことができました。アイデア</a:t>
            </a:r>
            <a:r>
              <a:rPr lang="ja-JP" altLang="en-US" b="1" dirty="0">
                <a:latin typeface="+mn-ea"/>
                <a:ea typeface="+mn-ea"/>
              </a:rPr>
              <a:t>を共有し、ディスカッションすることで新しい視点や気づきを得る機会になったものと考えます。</a:t>
            </a:r>
            <a:endParaRPr lang="en-US" altLang="ja-JP" b="1" dirty="0">
              <a:latin typeface="+mn-ea"/>
              <a:ea typeface="+mn-ea"/>
            </a:endParaRPr>
          </a:p>
          <a:p>
            <a:endParaRPr lang="en-US" altLang="ja-JP" b="1" dirty="0">
              <a:latin typeface="+mn-ea"/>
              <a:ea typeface="+mn-ea"/>
            </a:endParaRPr>
          </a:p>
        </p:txBody>
      </p:sp>
    </p:spTree>
    <p:extLst>
      <p:ext uri="{BB962C8B-B14F-4D97-AF65-F5344CB8AC3E}">
        <p14:creationId xmlns:p14="http://schemas.microsoft.com/office/powerpoint/2010/main" val="1263117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3045072"/>
            <a:ext cx="8784000" cy="467239"/>
          </a:xfrm>
        </p:spPr>
        <p:txBody>
          <a:bodyPr/>
          <a:lstStyle/>
          <a:p>
            <a:r>
              <a:rPr kumimoji="1" lang="ja-JP" altLang="en-US" dirty="0" smtClean="0"/>
              <a:t>課題解決アイデア実現のために</a:t>
            </a:r>
            <a:endParaRPr kumimoji="1" lang="ja-JP" altLang="en-US" dirty="0"/>
          </a:p>
        </p:txBody>
      </p:sp>
    </p:spTree>
    <p:extLst>
      <p:ext uri="{BB962C8B-B14F-4D97-AF65-F5344CB8AC3E}">
        <p14:creationId xmlns:p14="http://schemas.microsoft.com/office/powerpoint/2010/main" val="4056043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課題解決アイデア実現のために</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1661772781"/>
              </p:ext>
            </p:extLst>
          </p:nvPr>
        </p:nvGraphicFramePr>
        <p:xfrm>
          <a:off x="179511" y="988423"/>
          <a:ext cx="8784002" cy="5469814"/>
        </p:xfrm>
        <a:graphic>
          <a:graphicData uri="http://schemas.openxmlformats.org/drawingml/2006/table">
            <a:tbl>
              <a:tblPr firstRow="1" bandRow="1">
                <a:tableStyleId>{93296810-A885-4BE3-A3E7-6D5BEEA58F35}</a:tableStyleId>
              </a:tblPr>
              <a:tblGrid>
                <a:gridCol w="1268289">
                  <a:extLst>
                    <a:ext uri="{9D8B030D-6E8A-4147-A177-3AD203B41FA5}">
                      <a16:colId xmlns:a16="http://schemas.microsoft.com/office/drawing/2014/main" val="2459465793"/>
                    </a:ext>
                  </a:extLst>
                </a:gridCol>
                <a:gridCol w="2667000">
                  <a:extLst>
                    <a:ext uri="{9D8B030D-6E8A-4147-A177-3AD203B41FA5}">
                      <a16:colId xmlns:a16="http://schemas.microsoft.com/office/drawing/2014/main" val="439312947"/>
                    </a:ext>
                  </a:extLst>
                </a:gridCol>
                <a:gridCol w="4848713">
                  <a:extLst>
                    <a:ext uri="{9D8B030D-6E8A-4147-A177-3AD203B41FA5}">
                      <a16:colId xmlns:a16="http://schemas.microsoft.com/office/drawing/2014/main" val="136430949"/>
                    </a:ext>
                  </a:extLst>
                </a:gridCol>
              </a:tblGrid>
              <a:tr h="762449">
                <a:tc>
                  <a:txBody>
                    <a:bodyPr/>
                    <a:lstStyle/>
                    <a:p>
                      <a:pPr algn="ctr"/>
                      <a:r>
                        <a:rPr kumimoji="1" lang="ja-JP" altLang="en-US" dirty="0" smtClean="0">
                          <a:latin typeface="メイリオ" panose="020B0604030504040204" pitchFamily="50" charset="-128"/>
                          <a:ea typeface="メイリオ" panose="020B0604030504040204" pitchFamily="50" charset="-128"/>
                        </a:rPr>
                        <a:t>チーム名</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algn="ctr"/>
                      <a:r>
                        <a:rPr kumimoji="1" lang="ja-JP" altLang="en-US" dirty="0" smtClean="0">
                          <a:latin typeface="メイリオ" panose="020B0604030504040204" pitchFamily="50" charset="-128"/>
                          <a:ea typeface="メイリオ" panose="020B0604030504040204" pitchFamily="50" charset="-128"/>
                        </a:rPr>
                        <a:t>アイデアの概要</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algn="ctr"/>
                      <a:r>
                        <a:rPr kumimoji="1" lang="ja-JP" altLang="en-US" dirty="0" smtClean="0">
                          <a:latin typeface="メイリオ" panose="020B0604030504040204" pitchFamily="50" charset="-128"/>
                          <a:ea typeface="メイリオ" panose="020B0604030504040204" pitchFamily="50" charset="-128"/>
                        </a:rPr>
                        <a:t>アイデア実現のための提言</a:t>
                      </a:r>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667890250"/>
                  </a:ext>
                </a:extLst>
              </a:tr>
              <a:tr h="1052905">
                <a:tc>
                  <a:txBody>
                    <a:bodyPr/>
                    <a:lstStyle/>
                    <a:p>
                      <a:r>
                        <a:rPr kumimoji="1" lang="en-US" altLang="ja-JP" sz="1400" dirty="0" smtClean="0">
                          <a:latin typeface="メイリオ" panose="020B0604030504040204" pitchFamily="50" charset="-128"/>
                          <a:ea typeface="メイリオ" panose="020B0604030504040204" pitchFamily="50" charset="-128"/>
                        </a:rPr>
                        <a:t>King &amp; Prince</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ライブラリへの情報登録促進と、登録ルールの整備によって情報検索を効率化する</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pPr marL="174625" indent="-174625">
                        <a:buFont typeface="Arial" panose="020B0604020202020204" pitchFamily="34" charset="0"/>
                        <a:buChar char="•"/>
                      </a:pPr>
                      <a:r>
                        <a:rPr kumimoji="1" lang="ja-JP" altLang="en-US" sz="1400" dirty="0" smtClean="0">
                          <a:latin typeface="メイリオ" panose="020B0604030504040204" pitchFamily="50" charset="-128"/>
                          <a:ea typeface="メイリオ" panose="020B0604030504040204" pitchFamily="50" charset="-128"/>
                        </a:rPr>
                        <a:t>情報責任者、各部門担当者の業務調整（負荷軽減）</a:t>
                      </a:r>
                      <a:endParaRPr kumimoji="1" lang="en-US" altLang="ja-JP" sz="1400" dirty="0" smtClean="0">
                        <a:latin typeface="メイリオ" panose="020B0604030504040204" pitchFamily="50" charset="-128"/>
                        <a:ea typeface="メイリオ" panose="020B0604030504040204" pitchFamily="50" charset="-128"/>
                      </a:endParaRPr>
                    </a:p>
                    <a:p>
                      <a:pPr marL="174625" indent="-174625">
                        <a:buFont typeface="Arial" panose="020B0604020202020204" pitchFamily="34" charset="0"/>
                        <a:buChar char="•"/>
                      </a:pPr>
                      <a:r>
                        <a:rPr kumimoji="1" lang="ja-JP" altLang="en-US" sz="1400" dirty="0" smtClean="0">
                          <a:latin typeface="メイリオ" panose="020B0604030504040204" pitchFamily="50" charset="-128"/>
                          <a:ea typeface="メイリオ" panose="020B0604030504040204" pitchFamily="50" charset="-128"/>
                        </a:rPr>
                        <a:t>登録、利用</a:t>
                      </a:r>
                      <a:r>
                        <a:rPr kumimoji="1" lang="en-US" altLang="ja-JP" sz="1400" dirty="0" smtClean="0">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した／された</a:t>
                      </a:r>
                      <a:r>
                        <a:rPr kumimoji="1" lang="en-US" altLang="ja-JP" sz="1400" dirty="0" smtClean="0">
                          <a:latin typeface="メイリオ" panose="020B0604030504040204" pitchFamily="50" charset="-128"/>
                          <a:ea typeface="メイリオ" panose="020B0604030504040204" pitchFamily="50" charset="-128"/>
                        </a:rPr>
                        <a:t>)</a:t>
                      </a:r>
                      <a:r>
                        <a:rPr kumimoji="1" lang="ja-JP" altLang="en-US" sz="1400" dirty="0" smtClean="0">
                          <a:latin typeface="メイリオ" panose="020B0604030504040204" pitchFamily="50" charset="-128"/>
                          <a:ea typeface="メイリオ" panose="020B0604030504040204" pitchFamily="50" charset="-128"/>
                        </a:rPr>
                        <a:t>実績に応じた「課」の評価基準の設定</a:t>
                      </a:r>
                      <a:endParaRPr kumimoji="1" lang="en-US" altLang="ja-JP" sz="1400" dirty="0" smtClean="0">
                        <a:latin typeface="メイリオ" panose="020B0604030504040204" pitchFamily="50" charset="-128"/>
                        <a:ea typeface="メイリオ" panose="020B0604030504040204" pitchFamily="50" charset="-128"/>
                      </a:endParaRPr>
                    </a:p>
                    <a:p>
                      <a:pPr marL="174625" indent="-174625">
                        <a:buFont typeface="Arial" panose="020B0604020202020204" pitchFamily="34" charset="0"/>
                        <a:buChar char="•"/>
                      </a:pPr>
                      <a:r>
                        <a:rPr kumimoji="1" lang="ja-JP" altLang="en-US" sz="1400" dirty="0" smtClean="0">
                          <a:latin typeface="メイリオ" panose="020B0604030504040204" pitchFamily="50" charset="-128"/>
                          <a:ea typeface="メイリオ" panose="020B0604030504040204" pitchFamily="50" charset="-128"/>
                        </a:rPr>
                        <a:t>重点的に取り組む課を選定（定期イベント化して持ち回りとする）</a:t>
                      </a:r>
                      <a:endParaRPr kumimoji="1" lang="en-US" altLang="ja-JP" sz="1400" dirty="0" smtClean="0">
                        <a:latin typeface="メイリオ" panose="020B0604030504040204" pitchFamily="50" charset="-128"/>
                        <a:ea typeface="メイリオ" panose="020B0604030504040204" pitchFamily="50" charset="-128"/>
                      </a:endParaRPr>
                    </a:p>
                    <a:p>
                      <a:pPr marL="174625" indent="-174625">
                        <a:buFont typeface="Arial" panose="020B0604020202020204" pitchFamily="34" charset="0"/>
                        <a:buChar char="•"/>
                      </a:pPr>
                      <a:r>
                        <a:rPr kumimoji="1" lang="ja-JP" altLang="en-US" sz="1400" smtClean="0">
                          <a:latin typeface="メイリオ" panose="020B0604030504040204" pitchFamily="50" charset="-128"/>
                          <a:ea typeface="メイリオ" panose="020B0604030504040204" pitchFamily="50" charset="-128"/>
                        </a:rPr>
                        <a:t>保有情報調査で「公開可」「庁内のみ公開可」と回答のあった情報は全て登録する</a:t>
                      </a:r>
                      <a:endParaRPr kumimoji="1" lang="ja-JP" altLang="en-US" sz="1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382007882"/>
                  </a:ext>
                </a:extLst>
              </a:tr>
              <a:tr h="871369">
                <a:tc>
                  <a:txBody>
                    <a:bodyPr/>
                    <a:lstStyle/>
                    <a:p>
                      <a:r>
                        <a:rPr kumimoji="1" lang="ja-JP" altLang="en-US" sz="1400" dirty="0" smtClean="0">
                          <a:latin typeface="メイリオ" panose="020B0604030504040204" pitchFamily="50" charset="-128"/>
                          <a:ea typeface="メイリオ" panose="020B0604030504040204" pitchFamily="50" charset="-128"/>
                        </a:rPr>
                        <a:t>収集癖</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問合せ窓口と必要情報を一元管理する</a:t>
                      </a:r>
                      <a:r>
                        <a:rPr kumimoji="1" lang="en-US" altLang="ja-JP" sz="1400" dirty="0" smtClean="0">
                          <a:latin typeface="メイリオ" panose="020B0604030504040204" pitchFamily="50" charset="-128"/>
                          <a:ea typeface="メイリオ" panose="020B0604030504040204" pitchFamily="50" charset="-128"/>
                        </a:rPr>
                        <a:t>DB</a:t>
                      </a:r>
                      <a:r>
                        <a:rPr kumimoji="1" lang="ja-JP" altLang="en-US" sz="1400" dirty="0" smtClean="0">
                          <a:latin typeface="メイリオ" panose="020B0604030504040204" pitchFamily="50" charset="-128"/>
                          <a:ea typeface="メイリオ" panose="020B0604030504040204" pitchFamily="50" charset="-128"/>
                        </a:rPr>
                        <a:t>を作成し、問合せ業務を効率化する</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pPr marL="174625" indent="-174625">
                        <a:buFont typeface="Arial" panose="020B0604020202020204" pitchFamily="34" charset="0"/>
                        <a:buChar char="•"/>
                      </a:pPr>
                      <a:r>
                        <a:rPr kumimoji="1" lang="ja-JP" altLang="en-US" sz="1400" dirty="0" smtClean="0">
                          <a:latin typeface="メイリオ" panose="020B0604030504040204" pitchFamily="50" charset="-128"/>
                          <a:ea typeface="メイリオ" panose="020B0604030504040204" pitchFamily="50" charset="-128"/>
                        </a:rPr>
                        <a:t>問合せ窓口と対応内容の整理、見直し</a:t>
                      </a:r>
                      <a:endParaRPr kumimoji="1" lang="en-US" altLang="ja-JP" sz="1400" dirty="0" smtClean="0">
                        <a:latin typeface="メイリオ" panose="020B0604030504040204" pitchFamily="50" charset="-128"/>
                        <a:ea typeface="メイリオ" panose="020B0604030504040204" pitchFamily="50" charset="-128"/>
                      </a:endParaRPr>
                    </a:p>
                    <a:p>
                      <a:pPr marL="174625" indent="-174625">
                        <a:buFont typeface="Arial" panose="020B0604020202020204" pitchFamily="34" charset="0"/>
                        <a:buChar char="•"/>
                      </a:pPr>
                      <a:r>
                        <a:rPr kumimoji="1" lang="ja-JP" altLang="en-US" sz="1400" dirty="0" smtClean="0">
                          <a:latin typeface="メイリオ" panose="020B0604030504040204" pitchFamily="50" charset="-128"/>
                          <a:ea typeface="メイリオ" panose="020B0604030504040204" pitchFamily="50" charset="-128"/>
                        </a:rPr>
                        <a:t>最初期段階からシステムベンダが参画し、費用を抑えた実現方法を検討</a:t>
                      </a:r>
                      <a:endParaRPr kumimoji="1" lang="ja-JP" altLang="en-US" sz="1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698829436"/>
                  </a:ext>
                </a:extLst>
              </a:tr>
              <a:tr h="1125518">
                <a:tc>
                  <a:txBody>
                    <a:bodyPr/>
                    <a:lstStyle/>
                    <a:p>
                      <a:r>
                        <a:rPr kumimoji="1" lang="ja-JP" altLang="en-US" sz="1400" dirty="0" smtClean="0">
                          <a:latin typeface="メイリオ" panose="020B0604030504040204" pitchFamily="50" charset="-128"/>
                          <a:ea typeface="メイリオ" panose="020B0604030504040204" pitchFamily="50" charset="-128"/>
                        </a:rPr>
                        <a:t>大茶会</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文化財や過去事例の</a:t>
                      </a:r>
                      <a:r>
                        <a:rPr kumimoji="1" lang="en-US" altLang="ja-JP" sz="1400" dirty="0" smtClean="0">
                          <a:latin typeface="メイリオ" panose="020B0604030504040204" pitchFamily="50" charset="-128"/>
                          <a:ea typeface="メイリオ" panose="020B0604030504040204" pitchFamily="50" charset="-128"/>
                        </a:rPr>
                        <a:t>DB</a:t>
                      </a:r>
                      <a:r>
                        <a:rPr kumimoji="1" lang="ja-JP" altLang="en-US" sz="1400" dirty="0" smtClean="0">
                          <a:latin typeface="メイリオ" panose="020B0604030504040204" pitchFamily="50" charset="-128"/>
                          <a:ea typeface="メイリオ" panose="020B0604030504040204" pitchFamily="50" charset="-128"/>
                        </a:rPr>
                        <a:t>化と、関係者によるワークショップによって業務の効率化と人材育成を実現</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pPr marL="174625" indent="-174625">
                        <a:buFont typeface="Arial" panose="020B0604020202020204" pitchFamily="34" charset="0"/>
                        <a:buChar char="•"/>
                      </a:pPr>
                      <a:r>
                        <a:rPr kumimoji="1" lang="ja-JP" altLang="en-US" sz="1400" dirty="0" smtClean="0">
                          <a:latin typeface="メイリオ" panose="020B0604030504040204" pitchFamily="50" charset="-128"/>
                          <a:ea typeface="メイリオ" panose="020B0604030504040204" pitchFamily="50" charset="-128"/>
                        </a:rPr>
                        <a:t>文化財担当者のワークショップを先行して実施し、課題とニーズを確認して必要な機能を整理</a:t>
                      </a:r>
                      <a:endParaRPr kumimoji="1" lang="en-US" altLang="ja-JP" sz="1400" dirty="0" smtClean="0">
                        <a:latin typeface="メイリオ" panose="020B0604030504040204" pitchFamily="50" charset="-128"/>
                        <a:ea typeface="メイリオ" panose="020B0604030504040204" pitchFamily="50" charset="-128"/>
                      </a:endParaRP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dirty="0" smtClean="0">
                          <a:latin typeface="メイリオ" panose="020B0604030504040204" pitchFamily="50" charset="-128"/>
                          <a:ea typeface="メイリオ" panose="020B0604030504040204" pitchFamily="50" charset="-128"/>
                        </a:rPr>
                        <a:t>最初期段階からシステムベンダが参画し、費用を抑えた実現方法を検討</a:t>
                      </a:r>
                    </a:p>
                  </a:txBody>
                  <a:tcPr/>
                </a:tc>
                <a:extLst>
                  <a:ext uri="{0D108BD9-81ED-4DB2-BD59-A6C34878D82A}">
                    <a16:rowId xmlns:a16="http://schemas.microsoft.com/office/drawing/2014/main" val="1858729561"/>
                  </a:ext>
                </a:extLst>
              </a:tr>
              <a:tr h="1125518">
                <a:tc>
                  <a:txBody>
                    <a:bodyPr/>
                    <a:lstStyle/>
                    <a:p>
                      <a:r>
                        <a:rPr kumimoji="1" lang="ja-JP" altLang="en-US" sz="1400" dirty="0" smtClean="0">
                          <a:latin typeface="メイリオ" panose="020B0604030504040204" pitchFamily="50" charset="-128"/>
                          <a:ea typeface="メイリオ" panose="020B0604030504040204" pitchFamily="50" charset="-128"/>
                        </a:rPr>
                        <a:t>虫歯知らず</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r>
                        <a:rPr kumimoji="1" lang="ja-JP" altLang="en-US" sz="1400" dirty="0" smtClean="0">
                          <a:latin typeface="メイリオ" panose="020B0604030504040204" pitchFamily="50" charset="-128"/>
                          <a:ea typeface="メイリオ" panose="020B0604030504040204" pitchFamily="50" charset="-128"/>
                        </a:rPr>
                        <a:t>観光関連データのクロス分析により、旅行者と観光収益の増加を目指す</a:t>
                      </a:r>
                      <a:endParaRPr kumimoji="1" lang="ja-JP" altLang="en-US" sz="1400" dirty="0">
                        <a:latin typeface="メイリオ" panose="020B0604030504040204" pitchFamily="50" charset="-128"/>
                        <a:ea typeface="メイリオ" panose="020B0604030504040204" pitchFamily="50" charset="-128"/>
                      </a:endParaRPr>
                    </a:p>
                  </a:txBody>
                  <a:tcPr/>
                </a:tc>
                <a:tc>
                  <a:txBody>
                    <a:bodyPr/>
                    <a:lstStyle/>
                    <a:p>
                      <a:pPr marL="174625" indent="-174625">
                        <a:buFont typeface="Arial" panose="020B0604020202020204" pitchFamily="34" charset="0"/>
                        <a:buChar char="•"/>
                      </a:pPr>
                      <a:r>
                        <a:rPr kumimoji="1" lang="ja-JP" altLang="en-US" sz="1400" dirty="0" smtClean="0">
                          <a:latin typeface="メイリオ" panose="020B0604030504040204" pitchFamily="50" charset="-128"/>
                          <a:ea typeface="メイリオ" panose="020B0604030504040204" pitchFamily="50" charset="-128"/>
                        </a:rPr>
                        <a:t>データ分析人材の育成（もしくは招聘）</a:t>
                      </a:r>
                      <a:endParaRPr kumimoji="1" lang="en-US" altLang="ja-JP" sz="1400" dirty="0" smtClean="0">
                        <a:latin typeface="メイリオ" panose="020B0604030504040204" pitchFamily="50" charset="-128"/>
                        <a:ea typeface="メイリオ" panose="020B0604030504040204" pitchFamily="50" charset="-128"/>
                      </a:endParaRPr>
                    </a:p>
                    <a:p>
                      <a:pPr marL="174625" indent="-174625">
                        <a:buFont typeface="Arial" panose="020B0604020202020204" pitchFamily="34" charset="0"/>
                        <a:buChar char="•"/>
                      </a:pPr>
                      <a:r>
                        <a:rPr kumimoji="1" lang="ja-JP" altLang="en-US" sz="1400" dirty="0" smtClean="0">
                          <a:latin typeface="メイリオ" panose="020B0604030504040204" pitchFamily="50" charset="-128"/>
                          <a:ea typeface="メイリオ" panose="020B0604030504040204" pitchFamily="50" charset="-128"/>
                        </a:rPr>
                        <a:t>民間のデータ提供者とのデータ共有の仕組み構築</a:t>
                      </a:r>
                      <a:endParaRPr kumimoji="1" lang="en-US" altLang="ja-JP" sz="1400" dirty="0" smtClean="0">
                        <a:latin typeface="メイリオ" panose="020B0604030504040204" pitchFamily="50" charset="-128"/>
                        <a:ea typeface="メイリオ" panose="020B0604030504040204" pitchFamily="50" charset="-128"/>
                      </a:endParaRPr>
                    </a:p>
                    <a:p>
                      <a:pPr marL="174625" indent="-174625">
                        <a:buFont typeface="Arial" panose="020B0604020202020204" pitchFamily="34" charset="0"/>
                        <a:buChar char="•"/>
                      </a:pPr>
                      <a:r>
                        <a:rPr kumimoji="1" lang="ja-JP" altLang="en-US" sz="1400" dirty="0" smtClean="0">
                          <a:latin typeface="メイリオ" panose="020B0604030504040204" pitchFamily="50" charset="-128"/>
                          <a:ea typeface="メイリオ" panose="020B0604030504040204" pitchFamily="50" charset="-128"/>
                        </a:rPr>
                        <a:t>分析結果のオープンデータ化（民間業者への提供）</a:t>
                      </a:r>
                      <a:endParaRPr kumimoji="1" lang="ja-JP" altLang="en-US" sz="1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661636513"/>
                  </a:ext>
                </a:extLst>
              </a:tr>
            </a:tbl>
          </a:graphicData>
        </a:graphic>
      </p:graphicFrame>
    </p:spTree>
    <p:extLst>
      <p:ext uri="{BB962C8B-B14F-4D97-AF65-F5344CB8AC3E}">
        <p14:creationId xmlns:p14="http://schemas.microsoft.com/office/powerpoint/2010/main" val="11518015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3045072"/>
            <a:ext cx="8784000" cy="467239"/>
          </a:xfrm>
        </p:spPr>
        <p:txBody>
          <a:bodyPr/>
          <a:lstStyle/>
          <a:p>
            <a:r>
              <a:rPr kumimoji="1" lang="ja-JP" altLang="en-US" dirty="0" smtClean="0"/>
              <a:t>参加者アンケート</a:t>
            </a:r>
            <a:endParaRPr kumimoji="1" lang="ja-JP" altLang="en-US" dirty="0"/>
          </a:p>
        </p:txBody>
      </p:sp>
    </p:spTree>
    <p:extLst>
      <p:ext uri="{BB962C8B-B14F-4D97-AF65-F5344CB8AC3E}">
        <p14:creationId xmlns:p14="http://schemas.microsoft.com/office/powerpoint/2010/main" val="1381845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参加者アンケート</a:t>
            </a:r>
            <a:endParaRPr kumimoji="1" lang="ja-JP" altLang="en-US" dirty="0"/>
          </a:p>
        </p:txBody>
      </p:sp>
      <p:sp>
        <p:nvSpPr>
          <p:cNvPr id="18" name="正方形/長方形 17"/>
          <p:cNvSpPr/>
          <p:nvPr/>
        </p:nvSpPr>
        <p:spPr bwMode="auto">
          <a:xfrm>
            <a:off x="179513" y="931816"/>
            <a:ext cx="8784000" cy="758871"/>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600" dirty="0" smtClean="0">
                <a:latin typeface="+mj-ea"/>
                <a:ea typeface="+mj-ea"/>
              </a:rPr>
              <a:t>　本事業の実施前後で参加者の意識の変化を把握し、事業の効果を定量的に把握するためにアンケートを実施させて頂きました。</a:t>
            </a:r>
            <a:endParaRPr kumimoji="1" lang="ja-JP" altLang="en-US" sz="1600" dirty="0">
              <a:latin typeface="+mj-ea"/>
              <a:ea typeface="+mj-ea"/>
            </a:endParaRPr>
          </a:p>
        </p:txBody>
      </p:sp>
      <p:graphicFrame>
        <p:nvGraphicFramePr>
          <p:cNvPr id="5" name="表 4"/>
          <p:cNvGraphicFramePr>
            <a:graphicFrameLocks noGrp="1"/>
          </p:cNvGraphicFramePr>
          <p:nvPr>
            <p:extLst/>
          </p:nvPr>
        </p:nvGraphicFramePr>
        <p:xfrm>
          <a:off x="410817" y="1550507"/>
          <a:ext cx="8401878" cy="4837040"/>
        </p:xfrm>
        <a:graphic>
          <a:graphicData uri="http://schemas.openxmlformats.org/drawingml/2006/table">
            <a:tbl>
              <a:tblPr>
                <a:tableStyleId>{5C22544A-7EE6-4342-B048-85BDC9FD1C3A}</a:tableStyleId>
              </a:tblPr>
              <a:tblGrid>
                <a:gridCol w="5910470">
                  <a:extLst>
                    <a:ext uri="{9D8B030D-6E8A-4147-A177-3AD203B41FA5}">
                      <a16:colId xmlns:a16="http://schemas.microsoft.com/office/drawing/2014/main" val="2891291287"/>
                    </a:ext>
                  </a:extLst>
                </a:gridCol>
                <a:gridCol w="2491408">
                  <a:extLst>
                    <a:ext uri="{9D8B030D-6E8A-4147-A177-3AD203B41FA5}">
                      <a16:colId xmlns:a16="http://schemas.microsoft.com/office/drawing/2014/main" val="1641031698"/>
                    </a:ext>
                  </a:extLst>
                </a:gridCol>
              </a:tblGrid>
              <a:tr h="281143">
                <a:tc>
                  <a:txBody>
                    <a:bodyPr/>
                    <a:lstStyle/>
                    <a:p>
                      <a:pPr algn="l" fontAlgn="t"/>
                      <a:r>
                        <a:rPr lang="en-US" altLang="ja-JP" sz="1600" u="none" strike="noStrike" dirty="0">
                          <a:effectLst/>
                          <a:latin typeface="+mn-ea"/>
                          <a:ea typeface="+mn-ea"/>
                        </a:rPr>
                        <a:t>Q1:</a:t>
                      </a:r>
                      <a:r>
                        <a:rPr lang="ja-JP" altLang="en-US" sz="1600" u="none" strike="noStrike" dirty="0">
                          <a:effectLst/>
                          <a:latin typeface="+mn-ea"/>
                          <a:ea typeface="+mn-ea"/>
                        </a:rPr>
                        <a:t>データは自分の業務に直接的に関係していると思う</a:t>
                      </a:r>
                      <a:endParaRPr lang="ja-JP" altLang="en-US" sz="16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tc>
                  <a:txBody>
                    <a:bodyPr/>
                    <a:lstStyle/>
                    <a:p>
                      <a:pPr algn="l" fontAlgn="t"/>
                      <a:r>
                        <a:rPr lang="en-US" altLang="ja-JP" sz="1400" u="none" strike="noStrike" dirty="0" smtClean="0">
                          <a:effectLst/>
                          <a:latin typeface="+mn-ea"/>
                          <a:ea typeface="+mn-ea"/>
                        </a:rPr>
                        <a:t>6:</a:t>
                      </a:r>
                      <a:r>
                        <a:rPr lang="ja-JP" altLang="en-US" sz="1400" u="none" strike="noStrike" dirty="0" smtClean="0">
                          <a:effectLst/>
                          <a:latin typeface="+mn-ea"/>
                          <a:ea typeface="+mn-ea"/>
                        </a:rPr>
                        <a:t>強く思う⇔</a:t>
                      </a:r>
                      <a:r>
                        <a:rPr lang="en-US" altLang="ja-JP" sz="1400" u="none" strike="noStrike" dirty="0" smtClean="0">
                          <a:effectLst/>
                          <a:latin typeface="+mn-ea"/>
                          <a:ea typeface="+mn-ea"/>
                        </a:rPr>
                        <a:t>1:</a:t>
                      </a:r>
                      <a:r>
                        <a:rPr lang="ja-JP" altLang="en-US" sz="1400" u="none" strike="noStrike" dirty="0" smtClean="0">
                          <a:effectLst/>
                          <a:latin typeface="+mn-ea"/>
                          <a:ea typeface="+mn-ea"/>
                        </a:rPr>
                        <a:t>全く思わない</a:t>
                      </a:r>
                      <a:endParaRPr lang="ja-JP" altLang="en-US" sz="14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3624499457"/>
                  </a:ext>
                </a:extLst>
              </a:tr>
              <a:tr h="325783">
                <a:tc>
                  <a:txBody>
                    <a:bodyPr/>
                    <a:lstStyle/>
                    <a:p>
                      <a:pPr algn="l" fontAlgn="t"/>
                      <a:r>
                        <a:rPr lang="en-US" altLang="ja-JP" sz="1600" u="none" strike="noStrike" dirty="0">
                          <a:effectLst/>
                          <a:latin typeface="+mn-ea"/>
                          <a:ea typeface="+mn-ea"/>
                        </a:rPr>
                        <a:t>Q2:</a:t>
                      </a:r>
                      <a:r>
                        <a:rPr lang="ja-JP" altLang="en-US" sz="1600" u="none" strike="noStrike" dirty="0">
                          <a:effectLst/>
                          <a:latin typeface="+mn-ea"/>
                          <a:ea typeface="+mn-ea"/>
                        </a:rPr>
                        <a:t>データが課題解決や業務改善に使えるイメージが</a:t>
                      </a:r>
                      <a:r>
                        <a:rPr lang="ja-JP" altLang="en-US" sz="1600" u="none" strike="noStrike" dirty="0" smtClean="0">
                          <a:effectLst/>
                          <a:latin typeface="+mn-ea"/>
                          <a:ea typeface="+mn-ea"/>
                        </a:rPr>
                        <a:t>ある</a:t>
                      </a:r>
                      <a:endParaRPr lang="ja-JP" altLang="en-US" sz="16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tc>
                  <a:txBody>
                    <a:bodyPr/>
                    <a:lstStyle/>
                    <a:p>
                      <a:pPr algn="l" fontAlgn="t"/>
                      <a:r>
                        <a:rPr lang="en-US" altLang="ja-JP" sz="1400" u="none" strike="noStrike" dirty="0" smtClean="0">
                          <a:effectLst/>
                          <a:latin typeface="+mn-ea"/>
                          <a:ea typeface="+mn-ea"/>
                        </a:rPr>
                        <a:t>6:</a:t>
                      </a:r>
                      <a:r>
                        <a:rPr lang="ja-JP" altLang="en-US" sz="1400" u="none" strike="noStrike" dirty="0" smtClean="0">
                          <a:effectLst/>
                          <a:latin typeface="+mn-ea"/>
                          <a:ea typeface="+mn-ea"/>
                        </a:rPr>
                        <a:t>とてもある～</a:t>
                      </a:r>
                      <a:r>
                        <a:rPr lang="en-US" altLang="ja-JP" sz="1400" u="none" strike="noStrike" dirty="0" smtClean="0">
                          <a:effectLst/>
                          <a:latin typeface="+mn-ea"/>
                          <a:ea typeface="+mn-ea"/>
                        </a:rPr>
                        <a:t>1:</a:t>
                      </a:r>
                      <a:r>
                        <a:rPr lang="ja-JP" altLang="en-US" sz="1400" u="none" strike="noStrike" dirty="0" smtClean="0">
                          <a:effectLst/>
                          <a:latin typeface="+mn-ea"/>
                          <a:ea typeface="+mn-ea"/>
                        </a:rPr>
                        <a:t>全くない</a:t>
                      </a:r>
                      <a:endParaRPr lang="ja-JP" altLang="en-US" sz="14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2087122022"/>
                  </a:ext>
                </a:extLst>
              </a:tr>
              <a:tr h="325783">
                <a:tc>
                  <a:txBody>
                    <a:bodyPr/>
                    <a:lstStyle/>
                    <a:p>
                      <a:pPr algn="l" fontAlgn="t"/>
                      <a:r>
                        <a:rPr lang="en-US" altLang="ja-JP" sz="1600" u="none" strike="noStrike" dirty="0">
                          <a:effectLst/>
                          <a:latin typeface="+mn-ea"/>
                          <a:ea typeface="+mn-ea"/>
                        </a:rPr>
                        <a:t>Q3:</a:t>
                      </a:r>
                      <a:r>
                        <a:rPr lang="ja-JP" altLang="en-US" sz="1600" u="none" strike="noStrike" dirty="0">
                          <a:effectLst/>
                          <a:latin typeface="+mn-ea"/>
                          <a:ea typeface="+mn-ea"/>
                        </a:rPr>
                        <a:t>今以上にデータを業務に活用することは容易だと</a:t>
                      </a:r>
                      <a:r>
                        <a:rPr lang="ja-JP" altLang="en-US" sz="1600" u="none" strike="noStrike" dirty="0" smtClean="0">
                          <a:effectLst/>
                          <a:latin typeface="+mn-ea"/>
                          <a:ea typeface="+mn-ea"/>
                        </a:rPr>
                        <a:t>思う</a:t>
                      </a:r>
                      <a:endParaRPr lang="ja-JP" altLang="en-US" sz="16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ysDot"/>
                      <a:round/>
                      <a:headEnd type="none" w="med" len="med"/>
                      <a:tailEnd type="none" w="med" len="med"/>
                    </a:lnB>
                    <a:noFill/>
                  </a:tcPr>
                </a:tc>
                <a:tc>
                  <a:txBody>
                    <a:bodyPr/>
                    <a:lstStyle/>
                    <a:p>
                      <a:pPr algn="l" fontAlgn="t"/>
                      <a:r>
                        <a:rPr lang="en-US" altLang="ja-JP" sz="1400" u="none" strike="noStrike" dirty="0" smtClean="0">
                          <a:effectLst/>
                          <a:latin typeface="+mn-ea"/>
                          <a:ea typeface="+mn-ea"/>
                        </a:rPr>
                        <a:t>6:</a:t>
                      </a:r>
                      <a:r>
                        <a:rPr lang="ja-JP" altLang="en-US" sz="1400" u="none" strike="noStrike" dirty="0" smtClean="0">
                          <a:effectLst/>
                          <a:latin typeface="+mn-ea"/>
                          <a:ea typeface="+mn-ea"/>
                        </a:rPr>
                        <a:t>強く思う⇔</a:t>
                      </a:r>
                      <a:r>
                        <a:rPr lang="en-US" altLang="ja-JP" sz="1400" u="none" strike="noStrike" dirty="0" smtClean="0">
                          <a:effectLst/>
                          <a:latin typeface="+mn-ea"/>
                          <a:ea typeface="+mn-ea"/>
                        </a:rPr>
                        <a:t>1:</a:t>
                      </a:r>
                      <a:r>
                        <a:rPr lang="ja-JP" altLang="en-US" sz="1400" u="none" strike="noStrike" dirty="0" smtClean="0">
                          <a:effectLst/>
                          <a:latin typeface="+mn-ea"/>
                          <a:ea typeface="+mn-ea"/>
                        </a:rPr>
                        <a:t>全く思わない</a:t>
                      </a:r>
                      <a:endParaRPr lang="ja-JP" altLang="en-US" sz="14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ysDot"/>
                      <a:round/>
                      <a:headEnd type="none" w="med" len="med"/>
                      <a:tailEnd type="none" w="med" len="med"/>
                    </a:lnB>
                    <a:noFill/>
                  </a:tcPr>
                </a:tc>
                <a:extLst>
                  <a:ext uri="{0D108BD9-81ED-4DB2-BD59-A6C34878D82A}">
                    <a16:rowId xmlns:a16="http://schemas.microsoft.com/office/drawing/2014/main" val="3619443282"/>
                  </a:ext>
                </a:extLst>
              </a:tr>
              <a:tr h="847035">
                <a:tc gridSpan="2">
                  <a:txBody>
                    <a:bodyPr/>
                    <a:lstStyle/>
                    <a:p>
                      <a:pPr marL="265113" indent="0" algn="l" fontAlgn="t"/>
                      <a:r>
                        <a:rPr lang="ja-JP" altLang="en-US" sz="1600" u="none" strike="noStrike" dirty="0">
                          <a:effectLst/>
                          <a:latin typeface="+mn-ea"/>
                          <a:ea typeface="+mn-ea"/>
                        </a:rPr>
                        <a:t>容易だと思わない場合、その理由</a:t>
                      </a:r>
                      <a:r>
                        <a:rPr lang="en-US" altLang="ja-JP" sz="1600" u="none" strike="noStrike" dirty="0">
                          <a:effectLst/>
                          <a:latin typeface="+mn-ea"/>
                          <a:ea typeface="+mn-ea"/>
                        </a:rPr>
                        <a:t>(</a:t>
                      </a:r>
                      <a:r>
                        <a:rPr lang="ja-JP" altLang="en-US" sz="1600" u="none" strike="noStrike" dirty="0">
                          <a:effectLst/>
                          <a:latin typeface="+mn-ea"/>
                          <a:ea typeface="+mn-ea"/>
                        </a:rPr>
                        <a:t>複数回答可</a:t>
                      </a:r>
                      <a:r>
                        <a:rPr lang="en-US" altLang="ja-JP" sz="1600" u="none" strike="noStrike" dirty="0">
                          <a:effectLst/>
                          <a:latin typeface="+mn-ea"/>
                          <a:ea typeface="+mn-ea"/>
                        </a:rPr>
                        <a:t>)</a:t>
                      </a:r>
                      <a:br>
                        <a:rPr lang="en-US" altLang="ja-JP" sz="1600" u="none" strike="noStrike" dirty="0">
                          <a:effectLst/>
                          <a:latin typeface="+mn-ea"/>
                          <a:ea typeface="+mn-ea"/>
                        </a:rPr>
                      </a:br>
                      <a:r>
                        <a:rPr lang="en-US" altLang="ja-JP" sz="1600" u="none" strike="noStrike" dirty="0">
                          <a:effectLst/>
                          <a:latin typeface="+mn-ea"/>
                          <a:ea typeface="+mn-ea"/>
                        </a:rPr>
                        <a:t>□</a:t>
                      </a:r>
                      <a:r>
                        <a:rPr lang="ja-JP" altLang="en-US" sz="1600" u="none" strike="noStrike" dirty="0">
                          <a:effectLst/>
                          <a:latin typeface="+mn-ea"/>
                          <a:ea typeface="+mn-ea"/>
                        </a:rPr>
                        <a:t>時間が無い　□活用方法が分からない　□職場の理解が得られない　</a:t>
                      </a:r>
                      <a:endParaRPr lang="en-US" altLang="ja-JP" sz="1600" u="none" strike="noStrike" dirty="0" smtClean="0">
                        <a:effectLst/>
                        <a:latin typeface="+mn-ea"/>
                        <a:ea typeface="+mn-ea"/>
                      </a:endParaRPr>
                    </a:p>
                    <a:p>
                      <a:pPr marL="265113" indent="0" algn="l" fontAlgn="t"/>
                      <a:r>
                        <a:rPr lang="ja-JP" altLang="en-US" sz="1600" u="none" strike="noStrike" dirty="0" smtClean="0">
                          <a:effectLst/>
                          <a:latin typeface="+mn-ea"/>
                          <a:ea typeface="+mn-ea"/>
                        </a:rPr>
                        <a:t>□</a:t>
                      </a:r>
                      <a:r>
                        <a:rPr lang="ja-JP" altLang="en-US" sz="1600" u="none" strike="noStrike" dirty="0">
                          <a:effectLst/>
                          <a:latin typeface="+mn-ea"/>
                          <a:ea typeface="+mn-ea"/>
                        </a:rPr>
                        <a:t>何の役に立つかが</a:t>
                      </a:r>
                      <a:r>
                        <a:rPr lang="ja-JP" altLang="en-US" sz="1600" u="none" strike="noStrike" dirty="0" smtClean="0">
                          <a:effectLst/>
                          <a:latin typeface="+mn-ea"/>
                          <a:ea typeface="+mn-ea"/>
                        </a:rPr>
                        <a:t>分からない　□</a:t>
                      </a:r>
                      <a:r>
                        <a:rPr lang="ja-JP" altLang="en-US" sz="1600" u="none" strike="noStrike" dirty="0">
                          <a:effectLst/>
                          <a:latin typeface="+mn-ea"/>
                          <a:ea typeface="+mn-ea"/>
                        </a:rPr>
                        <a:t>その他</a:t>
                      </a:r>
                      <a:r>
                        <a:rPr lang="en-US" altLang="ja-JP" sz="1600" u="none" strike="noStrike" dirty="0">
                          <a:effectLst/>
                          <a:latin typeface="+mn-ea"/>
                          <a:ea typeface="+mn-ea"/>
                        </a:rPr>
                        <a:t>[                        </a:t>
                      </a:r>
                      <a:r>
                        <a:rPr lang="en-US" altLang="ja-JP" sz="1600" u="none" strike="noStrike" dirty="0" smtClean="0">
                          <a:effectLst/>
                          <a:latin typeface="+mn-ea"/>
                          <a:ea typeface="+mn-ea"/>
                        </a:rPr>
                        <a:t>]</a:t>
                      </a:r>
                      <a:r>
                        <a:rPr lang="ja-JP" altLang="en-US" sz="1400" u="none" strike="noStrike" dirty="0">
                          <a:effectLst/>
                          <a:latin typeface="+mn-ea"/>
                          <a:ea typeface="+mn-ea"/>
                        </a:rPr>
                        <a:t>　</a:t>
                      </a:r>
                      <a:endParaRPr lang="ja-JP" altLang="en-US" sz="14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ysDot"/>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645592196"/>
                  </a:ext>
                </a:extLst>
              </a:tr>
              <a:tr h="393708">
                <a:tc>
                  <a:txBody>
                    <a:bodyPr/>
                    <a:lstStyle/>
                    <a:p>
                      <a:pPr algn="l" fontAlgn="t"/>
                      <a:r>
                        <a:rPr lang="en-US" altLang="ja-JP" sz="1600" u="none" strike="noStrike" dirty="0">
                          <a:effectLst/>
                          <a:latin typeface="+mn-ea"/>
                          <a:ea typeface="+mn-ea"/>
                        </a:rPr>
                        <a:t>Q4:</a:t>
                      </a:r>
                      <a:r>
                        <a:rPr lang="ja-JP" altLang="en-US" sz="1600" u="none" strike="noStrike" dirty="0">
                          <a:effectLst/>
                          <a:latin typeface="+mn-ea"/>
                          <a:ea typeface="+mn-ea"/>
                        </a:rPr>
                        <a:t>課題解決や業務改善に役立つと思う</a:t>
                      </a:r>
                      <a:r>
                        <a:rPr lang="en-US" altLang="ja-JP" sz="1600" u="none" strike="noStrike" dirty="0">
                          <a:effectLst/>
                          <a:latin typeface="+mn-ea"/>
                          <a:ea typeface="+mn-ea"/>
                        </a:rPr>
                        <a:t>IT</a:t>
                      </a:r>
                      <a:r>
                        <a:rPr lang="ja-JP" altLang="en-US" sz="1600" u="none" strike="noStrike" dirty="0">
                          <a:effectLst/>
                          <a:latin typeface="+mn-ea"/>
                          <a:ea typeface="+mn-ea"/>
                        </a:rPr>
                        <a:t>技術が</a:t>
                      </a:r>
                      <a:r>
                        <a:rPr lang="ja-JP" altLang="en-US" sz="1600" u="none" strike="noStrike" dirty="0" smtClean="0">
                          <a:effectLst/>
                          <a:latin typeface="+mn-ea"/>
                          <a:ea typeface="+mn-ea"/>
                        </a:rPr>
                        <a:t>ある</a:t>
                      </a:r>
                      <a:endParaRPr lang="ja-JP" altLang="en-US" sz="16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ysDot"/>
                      <a:round/>
                      <a:headEnd type="none" w="med" len="med"/>
                      <a:tailEnd type="none" w="med" len="med"/>
                    </a:lnB>
                    <a:noFill/>
                  </a:tcPr>
                </a:tc>
                <a:tc>
                  <a:txBody>
                    <a:bodyPr/>
                    <a:lstStyle/>
                    <a:p>
                      <a:pPr algn="l" fontAlgn="t"/>
                      <a:r>
                        <a:rPr lang="ja-JP" altLang="en-US" sz="1400" u="none" strike="noStrike" dirty="0">
                          <a:effectLst/>
                          <a:latin typeface="+mn-ea"/>
                          <a:ea typeface="+mn-ea"/>
                        </a:rPr>
                        <a:t>沢山ある６</a:t>
                      </a:r>
                      <a:r>
                        <a:rPr lang="ja-JP" altLang="en-US" sz="1400" u="none" strike="noStrike" dirty="0" smtClean="0">
                          <a:effectLst/>
                          <a:latin typeface="+mn-ea"/>
                          <a:ea typeface="+mn-ea"/>
                        </a:rPr>
                        <a:t>～全く</a:t>
                      </a:r>
                      <a:r>
                        <a:rPr lang="ja-JP" altLang="en-US" sz="1400" u="none" strike="noStrike" dirty="0">
                          <a:effectLst/>
                          <a:latin typeface="+mn-ea"/>
                          <a:ea typeface="+mn-ea"/>
                        </a:rPr>
                        <a:t>ない１</a:t>
                      </a:r>
                      <a:endParaRPr lang="ja-JP" altLang="en-US" sz="14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ysDot"/>
                      <a:round/>
                      <a:headEnd type="none" w="med" len="med"/>
                      <a:tailEnd type="none" w="med" len="med"/>
                    </a:lnB>
                    <a:noFill/>
                  </a:tcPr>
                </a:tc>
                <a:extLst>
                  <a:ext uri="{0D108BD9-81ED-4DB2-BD59-A6C34878D82A}">
                    <a16:rowId xmlns:a16="http://schemas.microsoft.com/office/drawing/2014/main" val="1602187238"/>
                  </a:ext>
                </a:extLst>
              </a:tr>
              <a:tr h="558061">
                <a:tc gridSpan="2">
                  <a:txBody>
                    <a:bodyPr/>
                    <a:lstStyle/>
                    <a:p>
                      <a:pPr marL="265113" indent="0" algn="l" fontAlgn="t"/>
                      <a:r>
                        <a:rPr lang="ja-JP" altLang="en-US" sz="1600" u="none" strike="noStrike" dirty="0">
                          <a:effectLst/>
                          <a:latin typeface="+mn-ea"/>
                          <a:ea typeface="+mn-ea"/>
                        </a:rPr>
                        <a:t>具体的なキーワード</a:t>
                      </a:r>
                      <a:r>
                        <a:rPr lang="en-US" altLang="ja-JP" sz="1600" u="none" strike="noStrike" dirty="0">
                          <a:effectLst/>
                          <a:latin typeface="+mn-ea"/>
                          <a:ea typeface="+mn-ea"/>
                        </a:rPr>
                        <a:t>(</a:t>
                      </a:r>
                      <a:r>
                        <a:rPr lang="ja-JP" altLang="en-US" sz="1600" u="none" strike="noStrike" dirty="0">
                          <a:effectLst/>
                          <a:latin typeface="+mn-ea"/>
                          <a:ea typeface="+mn-ea"/>
                        </a:rPr>
                        <a:t>いくつでも　例：</a:t>
                      </a:r>
                      <a:r>
                        <a:rPr lang="en-US" altLang="ja-JP" sz="1600" u="none" strike="noStrike" dirty="0">
                          <a:effectLst/>
                          <a:latin typeface="+mn-ea"/>
                          <a:ea typeface="+mn-ea"/>
                        </a:rPr>
                        <a:t>AI</a:t>
                      </a:r>
                      <a:r>
                        <a:rPr lang="ja-JP" altLang="en-US" sz="1600" u="none" strike="noStrike" dirty="0" err="1">
                          <a:effectLst/>
                          <a:latin typeface="+mn-ea"/>
                          <a:ea typeface="+mn-ea"/>
                        </a:rPr>
                        <a:t>、</a:t>
                      </a:r>
                      <a:r>
                        <a:rPr lang="en-US" altLang="ja-JP" sz="1600" u="none" strike="noStrike" dirty="0" err="1">
                          <a:effectLst/>
                          <a:latin typeface="+mn-ea"/>
                          <a:ea typeface="+mn-ea"/>
                        </a:rPr>
                        <a:t>IoT</a:t>
                      </a:r>
                      <a:r>
                        <a:rPr lang="en-US" altLang="ja-JP" sz="1600" u="none" strike="noStrike" dirty="0">
                          <a:effectLst/>
                          <a:latin typeface="+mn-ea"/>
                          <a:ea typeface="+mn-ea"/>
                        </a:rPr>
                        <a:t>)</a:t>
                      </a:r>
                      <a:br>
                        <a:rPr lang="en-US" altLang="ja-JP" sz="1600" u="none" strike="noStrike" dirty="0">
                          <a:effectLst/>
                          <a:latin typeface="+mn-ea"/>
                          <a:ea typeface="+mn-ea"/>
                        </a:rPr>
                      </a:br>
                      <a:r>
                        <a:rPr lang="en-US" altLang="ja-JP" sz="1600" u="none" strike="noStrike" dirty="0">
                          <a:effectLst/>
                          <a:latin typeface="+mn-ea"/>
                          <a:ea typeface="+mn-ea"/>
                        </a:rPr>
                        <a:t>[                        </a:t>
                      </a:r>
                      <a:r>
                        <a:rPr lang="en-US" altLang="ja-JP" sz="1600" u="none" strike="noStrike" dirty="0" smtClean="0">
                          <a:effectLst/>
                          <a:latin typeface="+mn-ea"/>
                          <a:ea typeface="+mn-ea"/>
                        </a:rPr>
                        <a:t>]</a:t>
                      </a:r>
                      <a:endParaRPr lang="ja-JP" altLang="en-US" sz="14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ysDot"/>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209422794"/>
                  </a:ext>
                </a:extLst>
              </a:tr>
              <a:tr h="325783">
                <a:tc>
                  <a:txBody>
                    <a:bodyPr/>
                    <a:lstStyle/>
                    <a:p>
                      <a:pPr algn="l" fontAlgn="t"/>
                      <a:r>
                        <a:rPr lang="en-US" altLang="ja-JP" sz="1600" u="none" strike="noStrike" dirty="0">
                          <a:effectLst/>
                          <a:latin typeface="+mn-ea"/>
                          <a:ea typeface="+mn-ea"/>
                        </a:rPr>
                        <a:t>Q5:</a:t>
                      </a:r>
                      <a:r>
                        <a:rPr lang="ja-JP" altLang="en-US" sz="1600" u="none" strike="noStrike" dirty="0">
                          <a:effectLst/>
                          <a:latin typeface="+mn-ea"/>
                          <a:ea typeface="+mn-ea"/>
                        </a:rPr>
                        <a:t>所属課の保有データを庁内で共有したいと</a:t>
                      </a:r>
                      <a:r>
                        <a:rPr lang="ja-JP" altLang="en-US" sz="1600" u="none" strike="noStrike" dirty="0" smtClean="0">
                          <a:effectLst/>
                          <a:latin typeface="+mn-ea"/>
                          <a:ea typeface="+mn-ea"/>
                        </a:rPr>
                        <a:t>思う</a:t>
                      </a:r>
                      <a:endParaRPr lang="ja-JP" altLang="en-US" sz="16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ysDot"/>
                      <a:round/>
                      <a:headEnd type="none" w="med" len="med"/>
                      <a:tailEnd type="none" w="med" len="med"/>
                    </a:lnB>
                    <a:noFill/>
                  </a:tcPr>
                </a:tc>
                <a:tc>
                  <a:txBody>
                    <a:bodyPr/>
                    <a:lstStyle/>
                    <a:p>
                      <a:pPr algn="l" fontAlgn="t"/>
                      <a:r>
                        <a:rPr lang="en-US" altLang="ja-JP" sz="1400" u="none" strike="noStrike" dirty="0" smtClean="0">
                          <a:effectLst/>
                          <a:latin typeface="+mn-ea"/>
                          <a:ea typeface="+mn-ea"/>
                        </a:rPr>
                        <a:t>6:</a:t>
                      </a:r>
                      <a:r>
                        <a:rPr lang="ja-JP" altLang="en-US" sz="1400" u="none" strike="noStrike" dirty="0" smtClean="0">
                          <a:effectLst/>
                          <a:latin typeface="+mn-ea"/>
                          <a:ea typeface="+mn-ea"/>
                        </a:rPr>
                        <a:t>強く思う⇔</a:t>
                      </a:r>
                      <a:r>
                        <a:rPr lang="en-US" altLang="ja-JP" sz="1400" u="none" strike="noStrike" dirty="0" smtClean="0">
                          <a:effectLst/>
                          <a:latin typeface="+mn-ea"/>
                          <a:ea typeface="+mn-ea"/>
                        </a:rPr>
                        <a:t>1:</a:t>
                      </a:r>
                      <a:r>
                        <a:rPr lang="ja-JP" altLang="en-US" sz="1400" u="none" strike="noStrike" dirty="0" smtClean="0">
                          <a:effectLst/>
                          <a:latin typeface="+mn-ea"/>
                          <a:ea typeface="+mn-ea"/>
                        </a:rPr>
                        <a:t>全く思わない</a:t>
                      </a:r>
                      <a:endParaRPr lang="ja-JP" altLang="en-US" sz="14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ysDot"/>
                      <a:round/>
                      <a:headEnd type="none" w="med" len="med"/>
                      <a:tailEnd type="none" w="med" len="med"/>
                    </a:lnB>
                    <a:noFill/>
                  </a:tcPr>
                </a:tc>
                <a:extLst>
                  <a:ext uri="{0D108BD9-81ED-4DB2-BD59-A6C34878D82A}">
                    <a16:rowId xmlns:a16="http://schemas.microsoft.com/office/drawing/2014/main" val="2609936812"/>
                  </a:ext>
                </a:extLst>
              </a:tr>
              <a:tr h="847035">
                <a:tc gridSpan="2">
                  <a:txBody>
                    <a:bodyPr/>
                    <a:lstStyle/>
                    <a:p>
                      <a:pPr marL="265113" indent="0" algn="l" fontAlgn="t"/>
                      <a:r>
                        <a:rPr lang="ja-JP" altLang="en-US" sz="1600" u="none" strike="noStrike" dirty="0">
                          <a:effectLst/>
                          <a:latin typeface="+mn-ea"/>
                          <a:ea typeface="+mn-ea"/>
                        </a:rPr>
                        <a:t>共有したいと思わない理由</a:t>
                      </a:r>
                      <a:r>
                        <a:rPr lang="en-US" altLang="ja-JP" sz="1600" u="none" strike="noStrike" dirty="0">
                          <a:effectLst/>
                          <a:latin typeface="+mn-ea"/>
                          <a:ea typeface="+mn-ea"/>
                        </a:rPr>
                        <a:t>(</a:t>
                      </a:r>
                      <a:r>
                        <a:rPr lang="ja-JP" altLang="en-US" sz="1600" u="none" strike="noStrike" dirty="0">
                          <a:effectLst/>
                          <a:latin typeface="+mn-ea"/>
                          <a:ea typeface="+mn-ea"/>
                        </a:rPr>
                        <a:t>複数回答可</a:t>
                      </a:r>
                      <a:r>
                        <a:rPr lang="en-US" altLang="ja-JP" sz="1600" u="none" strike="noStrike" dirty="0">
                          <a:effectLst/>
                          <a:latin typeface="+mn-ea"/>
                          <a:ea typeface="+mn-ea"/>
                        </a:rPr>
                        <a:t>)</a:t>
                      </a:r>
                      <a:br>
                        <a:rPr lang="en-US" altLang="ja-JP" sz="1600" u="none" strike="noStrike" dirty="0">
                          <a:effectLst/>
                          <a:latin typeface="+mn-ea"/>
                          <a:ea typeface="+mn-ea"/>
                        </a:rPr>
                      </a:br>
                      <a:r>
                        <a:rPr lang="en-US" altLang="ja-JP" sz="1600" u="none" strike="noStrike" dirty="0">
                          <a:effectLst/>
                          <a:latin typeface="+mn-ea"/>
                          <a:ea typeface="+mn-ea"/>
                        </a:rPr>
                        <a:t>□</a:t>
                      </a:r>
                      <a:r>
                        <a:rPr lang="ja-JP" altLang="en-US" sz="1600" u="none" strike="noStrike" dirty="0">
                          <a:effectLst/>
                          <a:latin typeface="+mn-ea"/>
                          <a:ea typeface="+mn-ea"/>
                        </a:rPr>
                        <a:t>時間が無い　□手間がかかる　□他部門では活用されないと思う　</a:t>
                      </a:r>
                      <a:endParaRPr lang="en-US" altLang="ja-JP" sz="1600" u="none" strike="noStrike" dirty="0" smtClean="0">
                        <a:effectLst/>
                        <a:latin typeface="+mn-ea"/>
                        <a:ea typeface="+mn-ea"/>
                      </a:endParaRPr>
                    </a:p>
                    <a:p>
                      <a:pPr marL="265113" indent="0" algn="l" fontAlgn="t"/>
                      <a:r>
                        <a:rPr lang="ja-JP" altLang="en-US" sz="1600" u="none" strike="noStrike" dirty="0" smtClean="0">
                          <a:effectLst/>
                          <a:latin typeface="+mn-ea"/>
                          <a:ea typeface="+mn-ea"/>
                        </a:rPr>
                        <a:t>□</a:t>
                      </a:r>
                      <a:r>
                        <a:rPr lang="ja-JP" altLang="en-US" sz="1600" u="none" strike="noStrike" dirty="0">
                          <a:effectLst/>
                          <a:latin typeface="+mn-ea"/>
                          <a:ea typeface="+mn-ea"/>
                        </a:rPr>
                        <a:t>何の役に立つかが</a:t>
                      </a:r>
                      <a:r>
                        <a:rPr lang="ja-JP" altLang="en-US" sz="1600" u="none" strike="noStrike" dirty="0" smtClean="0">
                          <a:effectLst/>
                          <a:latin typeface="+mn-ea"/>
                          <a:ea typeface="+mn-ea"/>
                        </a:rPr>
                        <a:t>分からない　□</a:t>
                      </a:r>
                      <a:r>
                        <a:rPr lang="ja-JP" altLang="en-US" sz="1600" u="none" strike="noStrike" dirty="0">
                          <a:effectLst/>
                          <a:latin typeface="+mn-ea"/>
                          <a:ea typeface="+mn-ea"/>
                        </a:rPr>
                        <a:t>その他</a:t>
                      </a:r>
                      <a:r>
                        <a:rPr lang="en-US" altLang="ja-JP" sz="1600" u="none" strike="noStrike" dirty="0">
                          <a:effectLst/>
                          <a:latin typeface="+mn-ea"/>
                          <a:ea typeface="+mn-ea"/>
                        </a:rPr>
                        <a:t>[                        </a:t>
                      </a:r>
                      <a:r>
                        <a:rPr lang="en-US" altLang="ja-JP" sz="1600" u="none" strike="noStrike" dirty="0" smtClean="0">
                          <a:effectLst/>
                          <a:latin typeface="+mn-ea"/>
                          <a:ea typeface="+mn-ea"/>
                        </a:rPr>
                        <a:t>]</a:t>
                      </a:r>
                      <a:r>
                        <a:rPr lang="ja-JP" altLang="en-US" sz="1400" u="none" strike="noStrike" dirty="0">
                          <a:effectLst/>
                          <a:latin typeface="+mn-ea"/>
                          <a:ea typeface="+mn-ea"/>
                        </a:rPr>
                        <a:t>　</a:t>
                      </a:r>
                      <a:endParaRPr lang="ja-JP" altLang="en-US" sz="14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ysDot"/>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3418218679"/>
                  </a:ext>
                </a:extLst>
              </a:tr>
              <a:tr h="325783">
                <a:tc>
                  <a:txBody>
                    <a:bodyPr/>
                    <a:lstStyle/>
                    <a:p>
                      <a:pPr algn="l" fontAlgn="t"/>
                      <a:r>
                        <a:rPr lang="en-US" altLang="ja-JP" sz="1600" u="none" strike="noStrike" dirty="0">
                          <a:effectLst/>
                          <a:latin typeface="+mn-ea"/>
                          <a:ea typeface="+mn-ea"/>
                        </a:rPr>
                        <a:t>Q6:</a:t>
                      </a:r>
                      <a:r>
                        <a:rPr lang="ja-JP" altLang="en-US" sz="1600" u="none" strike="noStrike" dirty="0">
                          <a:effectLst/>
                          <a:latin typeface="+mn-ea"/>
                          <a:ea typeface="+mn-ea"/>
                        </a:rPr>
                        <a:t>所属課以外の保有データに興味がある（業務で使いたい</a:t>
                      </a:r>
                      <a:r>
                        <a:rPr lang="ja-JP" altLang="en-US" sz="1600" u="none" strike="noStrike" dirty="0" smtClean="0">
                          <a:effectLst/>
                          <a:latin typeface="+mn-ea"/>
                          <a:ea typeface="+mn-ea"/>
                        </a:rPr>
                        <a:t>）</a:t>
                      </a:r>
                      <a:endParaRPr lang="ja-JP" altLang="en-US" sz="16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mn-ea"/>
                          <a:ea typeface="+mn-ea"/>
                          <a:cs typeface="+mn-cs"/>
                        </a:rPr>
                        <a:t>6:</a:t>
                      </a:r>
                      <a:r>
                        <a:rPr kumimoji="1" lang="ja-JP" altLang="en-US" sz="1400" b="0" i="0" u="none" strike="noStrike" kern="1200" cap="none" spc="0" normalizeH="0" baseline="0" noProof="0" dirty="0" smtClean="0">
                          <a:ln>
                            <a:noFill/>
                          </a:ln>
                          <a:solidFill>
                            <a:srgbClr val="000000"/>
                          </a:solidFill>
                          <a:effectLst/>
                          <a:uLnTx/>
                          <a:uFillTx/>
                          <a:latin typeface="+mn-ea"/>
                          <a:ea typeface="+mn-ea"/>
                          <a:cs typeface="+mn-cs"/>
                        </a:rPr>
                        <a:t>強く思う⇔</a:t>
                      </a:r>
                      <a:r>
                        <a:rPr kumimoji="1" lang="en-US" altLang="ja-JP" sz="1400" b="0" i="0" u="none" strike="noStrike" kern="1200" cap="none" spc="0" normalizeH="0" baseline="0" noProof="0" dirty="0" smtClean="0">
                          <a:ln>
                            <a:noFill/>
                          </a:ln>
                          <a:solidFill>
                            <a:srgbClr val="000000"/>
                          </a:solidFill>
                          <a:effectLst/>
                          <a:uLnTx/>
                          <a:uFillTx/>
                          <a:latin typeface="+mn-ea"/>
                          <a:ea typeface="+mn-ea"/>
                          <a:cs typeface="+mn-cs"/>
                        </a:rPr>
                        <a:t>1:</a:t>
                      </a:r>
                      <a:r>
                        <a:rPr kumimoji="1" lang="ja-JP" altLang="en-US" sz="1400" b="0" i="0" u="none" strike="noStrike" kern="1200" cap="none" spc="0" normalizeH="0" baseline="0" noProof="0" dirty="0" smtClean="0">
                          <a:ln>
                            <a:noFill/>
                          </a:ln>
                          <a:solidFill>
                            <a:srgbClr val="000000"/>
                          </a:solidFill>
                          <a:effectLst/>
                          <a:uLnTx/>
                          <a:uFillTx/>
                          <a:latin typeface="+mn-ea"/>
                          <a:ea typeface="+mn-ea"/>
                          <a:cs typeface="+mn-cs"/>
                        </a:rPr>
                        <a:t>全く思わない</a:t>
                      </a:r>
                      <a:endParaRPr kumimoji="1" lang="ja-JP" altLang="en-US" sz="1400" b="0" i="0" u="none" strike="noStrike" kern="1200" cap="none" spc="0" normalizeH="0" baseline="0" noProof="0" dirty="0">
                        <a:ln>
                          <a:noFill/>
                        </a:ln>
                        <a:solidFill>
                          <a:srgbClr val="000000"/>
                        </a:solidFill>
                        <a:effectLst/>
                        <a:uLnTx/>
                        <a:uFillTx/>
                        <a:latin typeface="+mn-ea"/>
                        <a:ea typeface="+mn-ea"/>
                        <a:cs typeface="+mn-cs"/>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1022849692"/>
                  </a:ext>
                </a:extLst>
              </a:tr>
              <a:tr h="325783">
                <a:tc>
                  <a:txBody>
                    <a:bodyPr/>
                    <a:lstStyle/>
                    <a:p>
                      <a:pPr algn="l" fontAlgn="t"/>
                      <a:r>
                        <a:rPr lang="en-US" altLang="ja-JP" sz="1600" u="none" strike="noStrike" dirty="0">
                          <a:effectLst/>
                          <a:latin typeface="+mn-ea"/>
                          <a:ea typeface="+mn-ea"/>
                        </a:rPr>
                        <a:t>Q7:</a:t>
                      </a:r>
                      <a:r>
                        <a:rPr lang="ja-JP" altLang="en-US" sz="1600" u="none" strike="noStrike" dirty="0">
                          <a:effectLst/>
                          <a:latin typeface="+mn-ea"/>
                          <a:ea typeface="+mn-ea"/>
                        </a:rPr>
                        <a:t>庁内のデータ共有が庁内連携を活性化させると</a:t>
                      </a:r>
                      <a:r>
                        <a:rPr lang="ja-JP" altLang="en-US" sz="1600" u="none" strike="noStrike" dirty="0" smtClean="0">
                          <a:effectLst/>
                          <a:latin typeface="+mn-ea"/>
                          <a:ea typeface="+mn-ea"/>
                        </a:rPr>
                        <a:t>思う</a:t>
                      </a:r>
                      <a:endParaRPr lang="ja-JP" altLang="en-US" sz="16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smtClean="0">
                          <a:ln>
                            <a:noFill/>
                          </a:ln>
                          <a:solidFill>
                            <a:srgbClr val="000000"/>
                          </a:solidFill>
                          <a:effectLst/>
                          <a:uLnTx/>
                          <a:uFillTx/>
                          <a:latin typeface="+mn-ea"/>
                          <a:ea typeface="+mn-ea"/>
                          <a:cs typeface="+mn-cs"/>
                        </a:rPr>
                        <a:t>6:</a:t>
                      </a:r>
                      <a:r>
                        <a:rPr kumimoji="1" lang="ja-JP" altLang="en-US" sz="1400" b="0" i="0" u="none" strike="noStrike" kern="1200" cap="none" spc="0" normalizeH="0" baseline="0" noProof="0" smtClean="0">
                          <a:ln>
                            <a:noFill/>
                          </a:ln>
                          <a:solidFill>
                            <a:srgbClr val="000000"/>
                          </a:solidFill>
                          <a:effectLst/>
                          <a:uLnTx/>
                          <a:uFillTx/>
                          <a:latin typeface="+mn-ea"/>
                          <a:ea typeface="+mn-ea"/>
                          <a:cs typeface="+mn-cs"/>
                        </a:rPr>
                        <a:t>強く思う⇔</a:t>
                      </a:r>
                      <a:r>
                        <a:rPr kumimoji="1" lang="en-US" altLang="ja-JP" sz="1400" b="0" i="0" u="none" strike="noStrike" kern="1200" cap="none" spc="0" normalizeH="0" baseline="0" noProof="0" smtClean="0">
                          <a:ln>
                            <a:noFill/>
                          </a:ln>
                          <a:solidFill>
                            <a:srgbClr val="000000"/>
                          </a:solidFill>
                          <a:effectLst/>
                          <a:uLnTx/>
                          <a:uFillTx/>
                          <a:latin typeface="+mn-ea"/>
                          <a:ea typeface="+mn-ea"/>
                          <a:cs typeface="+mn-cs"/>
                        </a:rPr>
                        <a:t>1:</a:t>
                      </a:r>
                      <a:r>
                        <a:rPr kumimoji="1" lang="ja-JP" altLang="en-US" sz="1400" b="0" i="0" u="none" strike="noStrike" kern="1200" cap="none" spc="0" normalizeH="0" baseline="0" noProof="0" smtClean="0">
                          <a:ln>
                            <a:noFill/>
                          </a:ln>
                          <a:solidFill>
                            <a:srgbClr val="000000"/>
                          </a:solidFill>
                          <a:effectLst/>
                          <a:uLnTx/>
                          <a:uFillTx/>
                          <a:latin typeface="+mn-ea"/>
                          <a:ea typeface="+mn-ea"/>
                          <a:cs typeface="+mn-cs"/>
                        </a:rPr>
                        <a:t>全く思わない</a:t>
                      </a:r>
                      <a:endParaRPr kumimoji="1" lang="ja-JP" altLang="en-US" sz="1400" b="0" i="0" u="none" strike="noStrike" kern="1200" cap="none" spc="0" normalizeH="0" baseline="0" noProof="0" dirty="0">
                        <a:ln>
                          <a:noFill/>
                        </a:ln>
                        <a:solidFill>
                          <a:srgbClr val="000000"/>
                        </a:solidFill>
                        <a:effectLst/>
                        <a:uLnTx/>
                        <a:uFillTx/>
                        <a:latin typeface="+mn-ea"/>
                        <a:ea typeface="+mn-ea"/>
                        <a:cs typeface="+mn-cs"/>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2921400312"/>
                  </a:ext>
                </a:extLst>
              </a:tr>
              <a:tr h="281143">
                <a:tc>
                  <a:txBody>
                    <a:bodyPr/>
                    <a:lstStyle/>
                    <a:p>
                      <a:pPr algn="l" fontAlgn="t"/>
                      <a:r>
                        <a:rPr lang="en-US" altLang="ja-JP" sz="1600" u="none" strike="noStrike" dirty="0">
                          <a:effectLst/>
                          <a:latin typeface="+mn-ea"/>
                          <a:ea typeface="+mn-ea"/>
                        </a:rPr>
                        <a:t>Q8:</a:t>
                      </a:r>
                      <a:r>
                        <a:rPr lang="ja-JP" altLang="en-US" sz="1600" u="none" strike="noStrike" dirty="0">
                          <a:effectLst/>
                          <a:latin typeface="+mn-ea"/>
                          <a:ea typeface="+mn-ea"/>
                        </a:rPr>
                        <a:t>庁内連携は課題発見や解決に役立つと思う</a:t>
                      </a:r>
                      <a:endParaRPr lang="ja-JP" altLang="en-US" sz="1600" b="0" i="0" u="none" strike="noStrike" dirty="0">
                        <a:solidFill>
                          <a:srgbClr val="000000"/>
                        </a:solidFill>
                        <a:effectLst/>
                        <a:latin typeface="+mn-ea"/>
                        <a:ea typeface="+mn-ea"/>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mn-ea"/>
                          <a:ea typeface="+mn-ea"/>
                          <a:cs typeface="+mn-cs"/>
                        </a:rPr>
                        <a:t>6:</a:t>
                      </a:r>
                      <a:r>
                        <a:rPr kumimoji="1" lang="ja-JP" altLang="en-US" sz="1400" b="0" i="0" u="none" strike="noStrike" kern="1200" cap="none" spc="0" normalizeH="0" baseline="0" noProof="0" dirty="0" smtClean="0">
                          <a:ln>
                            <a:noFill/>
                          </a:ln>
                          <a:solidFill>
                            <a:srgbClr val="000000"/>
                          </a:solidFill>
                          <a:effectLst/>
                          <a:uLnTx/>
                          <a:uFillTx/>
                          <a:latin typeface="+mn-ea"/>
                          <a:ea typeface="+mn-ea"/>
                          <a:cs typeface="+mn-cs"/>
                        </a:rPr>
                        <a:t>強く思う⇔</a:t>
                      </a:r>
                      <a:r>
                        <a:rPr kumimoji="1" lang="en-US" altLang="ja-JP" sz="1400" b="0" i="0" u="none" strike="noStrike" kern="1200" cap="none" spc="0" normalizeH="0" baseline="0" noProof="0" dirty="0" smtClean="0">
                          <a:ln>
                            <a:noFill/>
                          </a:ln>
                          <a:solidFill>
                            <a:srgbClr val="000000"/>
                          </a:solidFill>
                          <a:effectLst/>
                          <a:uLnTx/>
                          <a:uFillTx/>
                          <a:latin typeface="+mn-ea"/>
                          <a:ea typeface="+mn-ea"/>
                          <a:cs typeface="+mn-cs"/>
                        </a:rPr>
                        <a:t>1:</a:t>
                      </a:r>
                      <a:r>
                        <a:rPr kumimoji="1" lang="ja-JP" altLang="en-US" sz="1400" b="0" i="0" u="none" strike="noStrike" kern="1200" cap="none" spc="0" normalizeH="0" baseline="0" noProof="0" dirty="0" smtClean="0">
                          <a:ln>
                            <a:noFill/>
                          </a:ln>
                          <a:solidFill>
                            <a:srgbClr val="000000"/>
                          </a:solidFill>
                          <a:effectLst/>
                          <a:uLnTx/>
                          <a:uFillTx/>
                          <a:latin typeface="+mn-ea"/>
                          <a:ea typeface="+mn-ea"/>
                          <a:cs typeface="+mn-cs"/>
                        </a:rPr>
                        <a:t>全く思わない</a:t>
                      </a:r>
                      <a:endParaRPr kumimoji="1" lang="ja-JP" altLang="en-US" sz="1400" b="0" i="0" u="none" strike="noStrike" kern="1200" cap="none" spc="0" normalizeH="0" baseline="0" noProof="0" dirty="0">
                        <a:ln>
                          <a:noFill/>
                        </a:ln>
                        <a:solidFill>
                          <a:srgbClr val="000000"/>
                        </a:solidFill>
                        <a:effectLst/>
                        <a:uLnTx/>
                        <a:uFillTx/>
                        <a:latin typeface="+mn-ea"/>
                        <a:ea typeface="+mn-ea"/>
                        <a:cs typeface="+mn-cs"/>
                      </a:endParaRPr>
                    </a:p>
                  </a:txBody>
                  <a:tcPr marL="3256" marR="3256" marT="3256" marB="0">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extLst>
                  <a:ext uri="{0D108BD9-81ED-4DB2-BD59-A6C34878D82A}">
                    <a16:rowId xmlns:a16="http://schemas.microsoft.com/office/drawing/2014/main" val="918971004"/>
                  </a:ext>
                </a:extLst>
              </a:tr>
            </a:tbl>
          </a:graphicData>
        </a:graphic>
      </p:graphicFrame>
    </p:spTree>
    <p:extLst>
      <p:ext uri="{BB962C8B-B14F-4D97-AF65-F5344CB8AC3E}">
        <p14:creationId xmlns:p14="http://schemas.microsoft.com/office/powerpoint/2010/main" val="991228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extLst/>
          </p:nvPr>
        </p:nvGraphicFramePr>
        <p:xfrm>
          <a:off x="179512" y="2785753"/>
          <a:ext cx="4278085" cy="3722651"/>
        </p:xfrm>
        <a:graphic>
          <a:graphicData uri="http://schemas.openxmlformats.org/drawingml/2006/chart">
            <c:chart xmlns:c="http://schemas.openxmlformats.org/drawingml/2006/chart" xmlns:r="http://schemas.openxmlformats.org/officeDocument/2006/relationships" r:id="rId2"/>
          </a:graphicData>
        </a:graphic>
      </p:graphicFrame>
      <p:sp>
        <p:nvSpPr>
          <p:cNvPr id="31" name="正方形/長方形 30"/>
          <p:cNvSpPr/>
          <p:nvPr/>
        </p:nvSpPr>
        <p:spPr bwMode="auto">
          <a:xfrm>
            <a:off x="179513" y="931815"/>
            <a:ext cx="8784000" cy="1853504"/>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600" dirty="0" smtClean="0">
                <a:latin typeface="+mj-ea"/>
                <a:ea typeface="+mj-ea"/>
              </a:rPr>
              <a:t>　全体を通して、</a:t>
            </a:r>
            <a:r>
              <a:rPr lang="ja-JP" altLang="en-US" sz="1600" b="1" dirty="0" smtClean="0">
                <a:latin typeface="+mj-ea"/>
                <a:ea typeface="+mj-ea"/>
              </a:rPr>
              <a:t>データと業務との関連や課題解決への利用</a:t>
            </a:r>
            <a:r>
              <a:rPr lang="en-US" altLang="ja-JP" sz="1600" b="1" dirty="0" smtClean="0">
                <a:latin typeface="+mj-ea"/>
                <a:ea typeface="+mj-ea"/>
              </a:rPr>
              <a:t>(Q1,2)</a:t>
            </a:r>
            <a:r>
              <a:rPr lang="ja-JP" altLang="en-US" sz="1600" b="1" dirty="0" err="1" smtClean="0">
                <a:latin typeface="+mj-ea"/>
                <a:ea typeface="+mj-ea"/>
              </a:rPr>
              <a:t>、</a:t>
            </a:r>
            <a:r>
              <a:rPr lang="ja-JP" altLang="en-US" sz="1600" b="1" dirty="0" smtClean="0">
                <a:latin typeface="+mj-ea"/>
                <a:ea typeface="+mj-ea"/>
              </a:rPr>
              <a:t>庁内連携の有効性など</a:t>
            </a:r>
            <a:r>
              <a:rPr lang="en-US" altLang="ja-JP" sz="1600" b="1" dirty="0" smtClean="0">
                <a:latin typeface="+mj-ea"/>
                <a:ea typeface="+mj-ea"/>
              </a:rPr>
              <a:t>(Q7,8)</a:t>
            </a:r>
            <a:r>
              <a:rPr lang="ja-JP" altLang="en-US" sz="1600" b="1" dirty="0" smtClean="0">
                <a:latin typeface="+mj-ea"/>
                <a:ea typeface="+mj-ea"/>
              </a:rPr>
              <a:t>については高い数値が出ています</a:t>
            </a:r>
            <a:r>
              <a:rPr lang="ja-JP" altLang="en-US" sz="1600" dirty="0" smtClean="0">
                <a:latin typeface="+mj-ea"/>
                <a:ea typeface="+mj-ea"/>
              </a:rPr>
              <a:t>が、具体的な活用方法や</a:t>
            </a:r>
            <a:r>
              <a:rPr lang="en-US" altLang="ja-JP" sz="1600" dirty="0" smtClean="0">
                <a:latin typeface="+mj-ea"/>
                <a:ea typeface="+mj-ea"/>
              </a:rPr>
              <a:t>IT</a:t>
            </a:r>
            <a:r>
              <a:rPr lang="ja-JP" altLang="en-US" sz="1600" dirty="0" smtClean="0">
                <a:latin typeface="+mj-ea"/>
                <a:ea typeface="+mj-ea"/>
              </a:rPr>
              <a:t>知識</a:t>
            </a:r>
            <a:r>
              <a:rPr lang="en-US" altLang="ja-JP" sz="1600" dirty="0" smtClean="0">
                <a:latin typeface="+mj-ea"/>
                <a:ea typeface="+mj-ea"/>
              </a:rPr>
              <a:t>(Q3,4)</a:t>
            </a:r>
            <a:r>
              <a:rPr lang="ja-JP" altLang="en-US" sz="1600" dirty="0" smtClean="0">
                <a:latin typeface="+mj-ea"/>
                <a:ea typeface="+mj-ea"/>
              </a:rPr>
              <a:t>に対して数値が低くなっています。</a:t>
            </a:r>
            <a:endParaRPr lang="en-US" altLang="ja-JP" sz="1600" dirty="0" smtClean="0">
              <a:latin typeface="+mj-ea"/>
              <a:ea typeface="+mj-ea"/>
            </a:endParaRPr>
          </a:p>
          <a:p>
            <a:r>
              <a:rPr lang="ja-JP" altLang="en-US" sz="1600" dirty="0" smtClean="0">
                <a:latin typeface="+mj-ea"/>
                <a:ea typeface="+mj-ea"/>
              </a:rPr>
              <a:t>　事業実施後には、</a:t>
            </a:r>
            <a:r>
              <a:rPr lang="ja-JP" altLang="en-US" sz="1600" b="1" dirty="0">
                <a:latin typeface="+mj-ea"/>
                <a:ea typeface="+mj-ea"/>
              </a:rPr>
              <a:t>データと業務との関連や課題解決への</a:t>
            </a:r>
            <a:r>
              <a:rPr lang="ja-JP" altLang="en-US" sz="1600" b="1" dirty="0" smtClean="0">
                <a:latin typeface="+mj-ea"/>
                <a:ea typeface="+mj-ea"/>
              </a:rPr>
              <a:t>利用</a:t>
            </a:r>
            <a:r>
              <a:rPr lang="en-US" altLang="ja-JP" sz="1600" b="1" dirty="0" smtClean="0">
                <a:latin typeface="+mj-ea"/>
                <a:ea typeface="+mj-ea"/>
              </a:rPr>
              <a:t>(Q1,2)</a:t>
            </a:r>
            <a:r>
              <a:rPr lang="ja-JP" altLang="en-US" sz="1600" b="1" dirty="0" err="1" smtClean="0">
                <a:latin typeface="+mj-ea"/>
                <a:ea typeface="+mj-ea"/>
              </a:rPr>
              <a:t>、</a:t>
            </a:r>
            <a:r>
              <a:rPr lang="ja-JP" altLang="en-US" sz="1600" b="1" dirty="0">
                <a:latin typeface="+mj-ea"/>
                <a:ea typeface="+mj-ea"/>
              </a:rPr>
              <a:t>庁内連携の</a:t>
            </a:r>
            <a:r>
              <a:rPr lang="ja-JP" altLang="en-US" sz="1600" b="1" dirty="0" smtClean="0">
                <a:latin typeface="+mj-ea"/>
                <a:ea typeface="+mj-ea"/>
              </a:rPr>
              <a:t>有効性など</a:t>
            </a:r>
            <a:r>
              <a:rPr lang="en-US" altLang="ja-JP" sz="1600" b="1" dirty="0" smtClean="0">
                <a:latin typeface="+mj-ea"/>
                <a:ea typeface="+mj-ea"/>
              </a:rPr>
              <a:t>(Q7,8)</a:t>
            </a:r>
            <a:r>
              <a:rPr lang="ja-JP" altLang="en-US" sz="1600" b="1" dirty="0" smtClean="0">
                <a:latin typeface="+mj-ea"/>
                <a:ea typeface="+mj-ea"/>
              </a:rPr>
              <a:t>について更に</a:t>
            </a:r>
            <a:r>
              <a:rPr lang="ja-JP" altLang="en-US" sz="1600" b="1" dirty="0">
                <a:latin typeface="+mj-ea"/>
                <a:ea typeface="+mj-ea"/>
              </a:rPr>
              <a:t>数値</a:t>
            </a:r>
            <a:r>
              <a:rPr lang="ja-JP" altLang="en-US" sz="1600" b="1" dirty="0" smtClean="0">
                <a:latin typeface="+mj-ea"/>
                <a:ea typeface="+mj-ea"/>
              </a:rPr>
              <a:t>が向上しました。</a:t>
            </a:r>
            <a:r>
              <a:rPr lang="ja-JP" altLang="en-US" sz="1600" dirty="0" smtClean="0">
                <a:latin typeface="+mj-ea"/>
                <a:ea typeface="+mj-ea"/>
              </a:rPr>
              <a:t>その一方で、個人で見ると具体的活用方法や</a:t>
            </a:r>
            <a:r>
              <a:rPr lang="en-US" altLang="ja-JP" sz="1600" dirty="0" smtClean="0">
                <a:latin typeface="+mj-ea"/>
                <a:ea typeface="+mj-ea"/>
              </a:rPr>
              <a:t>IT</a:t>
            </a:r>
            <a:r>
              <a:rPr lang="ja-JP" altLang="en-US" sz="1600" dirty="0" smtClean="0">
                <a:latin typeface="+mj-ea"/>
                <a:ea typeface="+mj-ea"/>
              </a:rPr>
              <a:t>知識</a:t>
            </a:r>
            <a:r>
              <a:rPr lang="ja-JP" altLang="en-US" sz="1600" dirty="0">
                <a:latin typeface="+mj-ea"/>
                <a:ea typeface="+mj-ea"/>
              </a:rPr>
              <a:t>、</a:t>
            </a:r>
            <a:r>
              <a:rPr lang="ja-JP" altLang="en-US" sz="1600" dirty="0" smtClean="0">
                <a:latin typeface="+mj-ea"/>
                <a:ea typeface="+mj-ea"/>
              </a:rPr>
              <a:t>データ</a:t>
            </a:r>
            <a:r>
              <a:rPr lang="en-US" altLang="ja-JP" sz="1600" dirty="0" smtClean="0">
                <a:latin typeface="+mj-ea"/>
                <a:ea typeface="+mj-ea"/>
              </a:rPr>
              <a:t>(Q3~6)</a:t>
            </a:r>
            <a:r>
              <a:rPr lang="ja-JP" altLang="en-US" sz="1600" dirty="0" smtClean="0">
                <a:latin typeface="+mj-ea"/>
                <a:ea typeface="+mj-ea"/>
              </a:rPr>
              <a:t>に関する数値が下がったケースがありました。具体的なアイデアを検討したことで知識やスキルの不足、各課保有データの実情を意識された結果と推測しています。</a:t>
            </a:r>
            <a:endParaRPr kumimoji="1" lang="ja-JP" altLang="en-US" sz="1600" dirty="0">
              <a:latin typeface="+mj-ea"/>
              <a:ea typeface="+mj-ea"/>
            </a:endParaRPr>
          </a:p>
        </p:txBody>
      </p:sp>
      <p:sp>
        <p:nvSpPr>
          <p:cNvPr id="2" name="タイトル 1"/>
          <p:cNvSpPr>
            <a:spLocks noGrp="1"/>
          </p:cNvSpPr>
          <p:nvPr>
            <p:ph type="title"/>
          </p:nvPr>
        </p:nvSpPr>
        <p:spPr/>
        <p:txBody>
          <a:bodyPr>
            <a:normAutofit/>
          </a:bodyPr>
          <a:lstStyle/>
          <a:p>
            <a:r>
              <a:rPr kumimoji="1" lang="ja-JP" altLang="en-US" dirty="0" smtClean="0"/>
              <a:t>参加者アンケート</a:t>
            </a:r>
            <a:endParaRPr kumimoji="1" lang="ja-JP" altLang="en-US" dirty="0"/>
          </a:p>
        </p:txBody>
      </p:sp>
      <p:sp>
        <p:nvSpPr>
          <p:cNvPr id="35" name="正方形/長方形 34"/>
          <p:cNvSpPr/>
          <p:nvPr/>
        </p:nvSpPr>
        <p:spPr bwMode="auto">
          <a:xfrm>
            <a:off x="704799" y="3351378"/>
            <a:ext cx="808315" cy="2754085"/>
          </a:xfrm>
          <a:prstGeom prst="rect">
            <a:avLst/>
          </a:prstGeom>
          <a:noFill/>
          <a:ln w="38100">
            <a:solidFill>
              <a:srgbClr val="FF0000"/>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36" name="正方形/長方形 35"/>
          <p:cNvSpPr/>
          <p:nvPr/>
        </p:nvSpPr>
        <p:spPr bwMode="auto">
          <a:xfrm>
            <a:off x="3434340" y="3347333"/>
            <a:ext cx="854631" cy="2758130"/>
          </a:xfrm>
          <a:prstGeom prst="rect">
            <a:avLst/>
          </a:prstGeom>
          <a:noFill/>
          <a:ln w="38100">
            <a:solidFill>
              <a:srgbClr val="FF0000"/>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graphicFrame>
        <p:nvGraphicFramePr>
          <p:cNvPr id="10" name="グラフ 9"/>
          <p:cNvGraphicFramePr>
            <a:graphicFrameLocks/>
          </p:cNvGraphicFramePr>
          <p:nvPr>
            <p:extLst/>
          </p:nvPr>
        </p:nvGraphicFramePr>
        <p:xfrm>
          <a:off x="4571513" y="2785319"/>
          <a:ext cx="4278085" cy="3723085"/>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4516981" y="3017866"/>
            <a:ext cx="446315" cy="253916"/>
          </a:xfrm>
          <a:prstGeom prst="rect">
            <a:avLst/>
          </a:prstGeom>
          <a:noFill/>
        </p:spPr>
        <p:txBody>
          <a:bodyPr wrap="square" rtlCol="0">
            <a:spAutoFit/>
          </a:bodyPr>
          <a:lstStyle/>
          <a:p>
            <a:r>
              <a:rPr kumimoji="1" lang="en-US" altLang="ja-JP" sz="1050" dirty="0" smtClean="0"/>
              <a:t>(</a:t>
            </a:r>
            <a:r>
              <a:rPr kumimoji="1" lang="ja-JP" altLang="en-US" sz="1050" dirty="0" smtClean="0"/>
              <a:t>人</a:t>
            </a:r>
            <a:r>
              <a:rPr kumimoji="1" lang="en-US" altLang="ja-JP" sz="1050" dirty="0" smtClean="0"/>
              <a:t>)</a:t>
            </a:r>
            <a:endParaRPr kumimoji="1" lang="ja-JP" altLang="en-US" sz="1050" dirty="0"/>
          </a:p>
        </p:txBody>
      </p:sp>
      <p:sp>
        <p:nvSpPr>
          <p:cNvPr id="12" name="正方形/長方形 11"/>
          <p:cNvSpPr/>
          <p:nvPr/>
        </p:nvSpPr>
        <p:spPr bwMode="auto">
          <a:xfrm>
            <a:off x="5845629" y="4385521"/>
            <a:ext cx="1899454" cy="1719942"/>
          </a:xfrm>
          <a:prstGeom prst="rect">
            <a:avLst/>
          </a:prstGeom>
          <a:noFill/>
          <a:ln w="38100">
            <a:solidFill>
              <a:schemeClr val="accent6">
                <a:lumMod val="75000"/>
                <a:lumOff val="25000"/>
              </a:schemeClr>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Tree>
    <p:extLst>
      <p:ext uri="{BB962C8B-B14F-4D97-AF65-F5344CB8AC3E}">
        <p14:creationId xmlns:p14="http://schemas.microsoft.com/office/powerpoint/2010/main" val="1137846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79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参加者人数</a:t>
            </a:r>
            <a:endParaRPr kumimoji="1" lang="ja-JP" altLang="en-US" dirty="0"/>
          </a:p>
        </p:txBody>
      </p:sp>
      <p:sp>
        <p:nvSpPr>
          <p:cNvPr id="18" name="正方形/長方形 17"/>
          <p:cNvSpPr/>
          <p:nvPr/>
        </p:nvSpPr>
        <p:spPr bwMode="auto">
          <a:xfrm>
            <a:off x="179513" y="931816"/>
            <a:ext cx="8784000" cy="758871"/>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600" dirty="0" smtClean="0">
                <a:latin typeface="+mj-ea"/>
                <a:ea typeface="+mj-ea"/>
              </a:rPr>
              <a:t>　</a:t>
            </a:r>
            <a:r>
              <a:rPr lang="ja-JP" altLang="en-US" sz="1600" dirty="0" smtClean="0">
                <a:latin typeface="+mj-ea"/>
              </a:rPr>
              <a:t>参加者が４０歳</a:t>
            </a:r>
            <a:r>
              <a:rPr lang="ja-JP" altLang="en-US" sz="1600" dirty="0">
                <a:latin typeface="+mj-ea"/>
              </a:rPr>
              <a:t>台</a:t>
            </a:r>
            <a:r>
              <a:rPr lang="ja-JP" altLang="en-US" sz="1600" dirty="0" smtClean="0">
                <a:latin typeface="+mj-ea"/>
              </a:rPr>
              <a:t>以上に</a:t>
            </a:r>
            <a:r>
              <a:rPr lang="ja-JP" altLang="en-US" sz="1600" dirty="0">
                <a:latin typeface="+mj-ea"/>
              </a:rPr>
              <a:t>偏って</a:t>
            </a:r>
            <a:r>
              <a:rPr lang="ja-JP" altLang="en-US" sz="1600" dirty="0" smtClean="0">
                <a:latin typeface="+mj-ea"/>
              </a:rPr>
              <a:t>おり、特に２回目のワークショップでは３０歳代以下の参加はありませんでした。業務都合で急遽欠席となるケースが散見され、出席率の向上と参加者の年代、性別のバランスが課題となっています。</a:t>
            </a:r>
            <a:endParaRPr kumimoji="1" lang="ja-JP" altLang="en-US" sz="1600" dirty="0">
              <a:latin typeface="+mj-ea"/>
              <a:ea typeface="+mj-ea"/>
            </a:endParaRPr>
          </a:p>
        </p:txBody>
      </p:sp>
      <p:graphicFrame>
        <p:nvGraphicFramePr>
          <p:cNvPr id="7" name="グラフ 6"/>
          <p:cNvGraphicFramePr>
            <a:graphicFrameLocks/>
          </p:cNvGraphicFramePr>
          <p:nvPr>
            <p:extLst/>
          </p:nvPr>
        </p:nvGraphicFramePr>
        <p:xfrm>
          <a:off x="371061" y="1921565"/>
          <a:ext cx="8592452"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8" name="角丸四角形 7"/>
          <p:cNvSpPr/>
          <p:nvPr/>
        </p:nvSpPr>
        <p:spPr bwMode="auto">
          <a:xfrm>
            <a:off x="7195930" y="2607106"/>
            <a:ext cx="1643270" cy="3157589"/>
          </a:xfrm>
          <a:prstGeom prst="roundRect">
            <a:avLst/>
          </a:prstGeom>
          <a:noFill/>
          <a:ln w="38100">
            <a:solidFill>
              <a:srgbClr val="FF0000"/>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10" name="テキスト ボックス 9"/>
          <p:cNvSpPr txBox="1"/>
          <p:nvPr/>
        </p:nvSpPr>
        <p:spPr>
          <a:xfrm>
            <a:off x="6924260" y="2206951"/>
            <a:ext cx="2186609" cy="338554"/>
          </a:xfrm>
          <a:prstGeom prst="rect">
            <a:avLst/>
          </a:prstGeom>
          <a:noFill/>
        </p:spPr>
        <p:txBody>
          <a:bodyPr wrap="square" rtlCol="0">
            <a:spAutoFit/>
          </a:bodyPr>
          <a:lstStyle/>
          <a:p>
            <a:pPr algn="ctr"/>
            <a:r>
              <a:rPr kumimoji="1" lang="ja-JP" altLang="en-US" sz="1600" dirty="0" smtClean="0">
                <a:solidFill>
                  <a:srgbClr val="FF0000"/>
                </a:solidFill>
              </a:rPr>
              <a:t>延べ参加人数：２４</a:t>
            </a:r>
            <a:endParaRPr kumimoji="1" lang="ja-JP" altLang="en-US" sz="1600" dirty="0">
              <a:solidFill>
                <a:srgbClr val="FF0000"/>
              </a:solidFill>
            </a:endParaRPr>
          </a:p>
        </p:txBody>
      </p:sp>
    </p:spTree>
    <p:extLst>
      <p:ext uri="{BB962C8B-B14F-4D97-AF65-F5344CB8AC3E}">
        <p14:creationId xmlns:p14="http://schemas.microsoft.com/office/powerpoint/2010/main" val="1447408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542" y="1738254"/>
            <a:ext cx="2641099" cy="1485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08" y="4588444"/>
            <a:ext cx="2445546" cy="1834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タイトル 1"/>
          <p:cNvSpPr>
            <a:spLocks noGrp="1"/>
          </p:cNvSpPr>
          <p:nvPr>
            <p:ph type="title"/>
          </p:nvPr>
        </p:nvSpPr>
        <p:spPr/>
        <p:txBody>
          <a:bodyPr>
            <a:normAutofit/>
          </a:bodyPr>
          <a:lstStyle/>
          <a:p>
            <a:r>
              <a:rPr kumimoji="1" lang="ja-JP" altLang="en-US" dirty="0" smtClean="0"/>
              <a:t>ワークショップ風景</a:t>
            </a:r>
            <a:endParaRPr kumimoji="1" lang="ja-JP" altLang="en-US" dirty="0"/>
          </a:p>
        </p:txBody>
      </p:sp>
      <p:sp>
        <p:nvSpPr>
          <p:cNvPr id="18" name="正方形/長方形 17"/>
          <p:cNvSpPr/>
          <p:nvPr/>
        </p:nvSpPr>
        <p:spPr bwMode="auto">
          <a:xfrm>
            <a:off x="179513" y="931816"/>
            <a:ext cx="8784000" cy="414697"/>
          </a:xfrm>
          <a:prstGeom prst="rect">
            <a:avLst/>
          </a:prstGeom>
          <a:no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600" dirty="0" smtClean="0">
                <a:latin typeface="+mj-ea"/>
                <a:ea typeface="+mj-ea"/>
              </a:rPr>
              <a:t>ワークショップに参加頂いた皆さんと会場の様子になります。</a:t>
            </a:r>
            <a:endParaRPr kumimoji="1" lang="ja-JP" altLang="en-US" sz="1600" dirty="0">
              <a:latin typeface="+mj-ea"/>
              <a:ea typeface="+mj-ea"/>
            </a:endParaRP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91" y="1444146"/>
            <a:ext cx="3325587" cy="2217058"/>
          </a:xfrm>
          <a:prstGeom prst="roundRect">
            <a:avLst>
              <a:gd name="adj" fmla="val 4167"/>
            </a:avLst>
          </a:prstGeom>
          <a:solidFill>
            <a:srgbClr val="FFFFFF"/>
          </a:solidFill>
          <a:ln w="76200" cap="sq">
            <a:solidFill>
              <a:srgbClr val="EAEAEA"/>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5622" y="3825131"/>
            <a:ext cx="3289668" cy="2193112"/>
          </a:xfrm>
          <a:prstGeom prst="roundRect">
            <a:avLst>
              <a:gd name="adj" fmla="val 4167"/>
            </a:avLst>
          </a:prstGeom>
          <a:solidFill>
            <a:srgbClr val="FFFFFF"/>
          </a:solidFill>
          <a:ln w="76200" cap="sq">
            <a:solidFill>
              <a:srgbClr val="EAEAEA"/>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8037" y="4352406"/>
            <a:ext cx="2880204" cy="2160153"/>
          </a:xfrm>
          <a:prstGeom prst="roundRect">
            <a:avLst>
              <a:gd name="adj" fmla="val 4167"/>
            </a:avLst>
          </a:prstGeom>
          <a:solidFill>
            <a:srgbClr val="FFFFFF"/>
          </a:solidFill>
          <a:ln w="76200" cap="sq">
            <a:solidFill>
              <a:srgbClr val="EAEAEA"/>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4" name="図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2778" y="1895600"/>
            <a:ext cx="3100581" cy="2325436"/>
          </a:xfrm>
          <a:prstGeom prst="roundRect">
            <a:avLst>
              <a:gd name="adj" fmla="val 4167"/>
            </a:avLst>
          </a:prstGeom>
          <a:solidFill>
            <a:srgbClr val="FFFFFF"/>
          </a:solidFill>
          <a:ln w="76200" cap="sq">
            <a:solidFill>
              <a:srgbClr val="EAEAEA"/>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77009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3045072"/>
            <a:ext cx="8784000" cy="467239"/>
          </a:xfrm>
        </p:spPr>
        <p:txBody>
          <a:bodyPr/>
          <a:lstStyle/>
          <a:p>
            <a:r>
              <a:rPr kumimoji="1" lang="ja-JP" altLang="en-US" dirty="0" smtClean="0"/>
              <a:t>課題抽出</a:t>
            </a:r>
            <a:endParaRPr kumimoji="1" lang="ja-JP" altLang="en-US" dirty="0"/>
          </a:p>
        </p:txBody>
      </p:sp>
    </p:spTree>
    <p:extLst>
      <p:ext uri="{BB962C8B-B14F-4D97-AF65-F5344CB8AC3E}">
        <p14:creationId xmlns:p14="http://schemas.microsoft.com/office/powerpoint/2010/main" val="2805514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抽出</a:t>
            </a:r>
            <a:r>
              <a:rPr lang="ja-JP" altLang="en-US" dirty="0"/>
              <a:t>された</a:t>
            </a:r>
            <a:r>
              <a:rPr kumimoji="1" lang="ja-JP" altLang="en-US" dirty="0" smtClean="0"/>
              <a:t>課題の整理（件数）</a:t>
            </a:r>
            <a:endParaRPr kumimoji="1" lang="ja-JP" altLang="en-US" dirty="0"/>
          </a:p>
        </p:txBody>
      </p:sp>
      <p:sp>
        <p:nvSpPr>
          <p:cNvPr id="6" name="正方形/長方形 5"/>
          <p:cNvSpPr/>
          <p:nvPr/>
        </p:nvSpPr>
        <p:spPr bwMode="auto">
          <a:xfrm>
            <a:off x="179513" y="931816"/>
            <a:ext cx="8784000" cy="1092928"/>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600" dirty="0" smtClean="0">
                <a:latin typeface="+mj-ea"/>
                <a:ea typeface="+mj-ea"/>
              </a:rPr>
              <a:t>課題抽出ワークショップでは、１３４件の課題が抽出されました。</a:t>
            </a:r>
            <a:endParaRPr lang="en-US" altLang="ja-JP" sz="1600" dirty="0" smtClean="0">
              <a:latin typeface="+mj-ea"/>
              <a:ea typeface="+mj-ea"/>
            </a:endParaRPr>
          </a:p>
          <a:p>
            <a:r>
              <a:rPr lang="ja-JP" altLang="en-US" sz="1600" dirty="0" smtClean="0">
                <a:latin typeface="+mj-ea"/>
              </a:rPr>
              <a:t>内訳として、「情報公開」、「データ管理」、「情報検索・調査」、「稟議・申請・伺い」、「業務プロセス」に関する課題が全体の５１％を占めております。</a:t>
            </a:r>
            <a:endParaRPr lang="en-US" altLang="ja-JP" sz="1600" dirty="0">
              <a:latin typeface="+mj-ea"/>
            </a:endParaRPr>
          </a:p>
          <a:p>
            <a:r>
              <a:rPr lang="ja-JP" altLang="en-US" sz="1600" dirty="0" smtClean="0">
                <a:latin typeface="+mj-ea"/>
              </a:rPr>
              <a:t>課題解決に有効な対策としては、「共有化」と「見える化（データ化）」を合わせて６０％となりました。</a:t>
            </a:r>
            <a:endParaRPr lang="en-US" altLang="ja-JP" sz="1600" dirty="0" smtClean="0">
              <a:latin typeface="+mj-ea"/>
            </a:endParaRPr>
          </a:p>
          <a:p>
            <a:endParaRPr kumimoji="1" lang="ja-JP" altLang="en-US" sz="1600" dirty="0">
              <a:latin typeface="+mj-ea"/>
              <a:ea typeface="+mj-ea"/>
            </a:endParaRPr>
          </a:p>
        </p:txBody>
      </p:sp>
      <p:graphicFrame>
        <p:nvGraphicFramePr>
          <p:cNvPr id="8" name="グラフ 7"/>
          <p:cNvGraphicFramePr>
            <a:graphicFrameLocks/>
          </p:cNvGraphicFramePr>
          <p:nvPr>
            <p:extLst/>
          </p:nvPr>
        </p:nvGraphicFramePr>
        <p:xfrm>
          <a:off x="186763" y="2135823"/>
          <a:ext cx="5905353" cy="4086074"/>
        </p:xfrm>
        <a:graphic>
          <a:graphicData uri="http://schemas.openxmlformats.org/drawingml/2006/chart">
            <c:chart xmlns:c="http://schemas.openxmlformats.org/drawingml/2006/chart" xmlns:r="http://schemas.openxmlformats.org/officeDocument/2006/relationships" r:id="rId2"/>
          </a:graphicData>
        </a:graphic>
      </p:graphicFrame>
      <p:sp>
        <p:nvSpPr>
          <p:cNvPr id="13" name="角丸四角形 12"/>
          <p:cNvSpPr/>
          <p:nvPr/>
        </p:nvSpPr>
        <p:spPr bwMode="auto">
          <a:xfrm>
            <a:off x="186764" y="2507762"/>
            <a:ext cx="5222240" cy="1255025"/>
          </a:xfrm>
          <a:prstGeom prst="roundRect">
            <a:avLst/>
          </a:prstGeom>
          <a:noFill/>
          <a:ln w="38100">
            <a:solidFill>
              <a:srgbClr val="FF0000"/>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14" name="テキスト ボックス 13"/>
          <p:cNvSpPr txBox="1"/>
          <p:nvPr/>
        </p:nvSpPr>
        <p:spPr>
          <a:xfrm>
            <a:off x="4393004" y="3818427"/>
            <a:ext cx="1016000" cy="338554"/>
          </a:xfrm>
          <a:prstGeom prst="rect">
            <a:avLst/>
          </a:prstGeom>
          <a:noFill/>
        </p:spPr>
        <p:txBody>
          <a:bodyPr wrap="square" rtlCol="0">
            <a:spAutoFit/>
          </a:bodyPr>
          <a:lstStyle/>
          <a:p>
            <a:r>
              <a:rPr kumimoji="1" lang="ja-JP" altLang="en-US" sz="1600" dirty="0" smtClean="0">
                <a:solidFill>
                  <a:srgbClr val="FF0000"/>
                </a:solidFill>
              </a:rPr>
              <a:t>５１％</a:t>
            </a:r>
            <a:endParaRPr kumimoji="1" lang="ja-JP" altLang="en-US" sz="1600" dirty="0">
              <a:solidFill>
                <a:srgbClr val="FF0000"/>
              </a:solidFill>
            </a:endParaRPr>
          </a:p>
        </p:txBody>
      </p:sp>
      <p:graphicFrame>
        <p:nvGraphicFramePr>
          <p:cNvPr id="10" name="グラフ 9"/>
          <p:cNvGraphicFramePr>
            <a:graphicFrameLocks/>
          </p:cNvGraphicFramePr>
          <p:nvPr>
            <p:extLst/>
          </p:nvPr>
        </p:nvGraphicFramePr>
        <p:xfrm>
          <a:off x="6226629" y="2135822"/>
          <a:ext cx="2878647" cy="2446337"/>
        </p:xfrm>
        <a:graphic>
          <a:graphicData uri="http://schemas.openxmlformats.org/drawingml/2006/chart">
            <c:chart xmlns:c="http://schemas.openxmlformats.org/drawingml/2006/chart" xmlns:r="http://schemas.openxmlformats.org/officeDocument/2006/relationships" r:id="rId3"/>
          </a:graphicData>
        </a:graphic>
      </p:graphicFrame>
      <p:sp>
        <p:nvSpPr>
          <p:cNvPr id="15" name="角丸四角形 14"/>
          <p:cNvSpPr/>
          <p:nvPr/>
        </p:nvSpPr>
        <p:spPr bwMode="auto">
          <a:xfrm>
            <a:off x="6226629" y="2623027"/>
            <a:ext cx="2612571" cy="642301"/>
          </a:xfrm>
          <a:prstGeom prst="roundRect">
            <a:avLst/>
          </a:prstGeom>
          <a:noFill/>
          <a:ln w="38100">
            <a:solidFill>
              <a:srgbClr val="FF0000"/>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16" name="テキスト ボックス 15"/>
          <p:cNvSpPr txBox="1"/>
          <p:nvPr/>
        </p:nvSpPr>
        <p:spPr>
          <a:xfrm>
            <a:off x="8222314" y="3269359"/>
            <a:ext cx="1016000" cy="338554"/>
          </a:xfrm>
          <a:prstGeom prst="rect">
            <a:avLst/>
          </a:prstGeom>
          <a:noFill/>
        </p:spPr>
        <p:txBody>
          <a:bodyPr wrap="square" rtlCol="0">
            <a:spAutoFit/>
          </a:bodyPr>
          <a:lstStyle/>
          <a:p>
            <a:r>
              <a:rPr kumimoji="1" lang="ja-JP" altLang="en-US" sz="1600" dirty="0" smtClean="0">
                <a:solidFill>
                  <a:srgbClr val="FF0000"/>
                </a:solidFill>
              </a:rPr>
              <a:t>６０％</a:t>
            </a:r>
            <a:endParaRPr kumimoji="1" lang="ja-JP" altLang="en-US" sz="1600" dirty="0">
              <a:solidFill>
                <a:srgbClr val="FF0000"/>
              </a:solidFill>
            </a:endParaRPr>
          </a:p>
        </p:txBody>
      </p:sp>
      <p:sp>
        <p:nvSpPr>
          <p:cNvPr id="3" name="正方形/長方形 2"/>
          <p:cNvSpPr/>
          <p:nvPr/>
        </p:nvSpPr>
        <p:spPr>
          <a:xfrm>
            <a:off x="179513" y="6221897"/>
            <a:ext cx="4572000" cy="276999"/>
          </a:xfrm>
          <a:prstGeom prst="rect">
            <a:avLst/>
          </a:prstGeom>
        </p:spPr>
        <p:txBody>
          <a:bodyPr>
            <a:spAutoFit/>
          </a:bodyPr>
          <a:lstStyle/>
          <a:p>
            <a:r>
              <a:rPr lang="en-US" altLang="ja-JP" sz="1200" dirty="0" smtClean="0">
                <a:latin typeface="+mj-ea"/>
              </a:rPr>
              <a:t>※</a:t>
            </a:r>
            <a:r>
              <a:rPr lang="ja-JP" altLang="en-US" sz="1200" dirty="0" smtClean="0">
                <a:latin typeface="+mj-ea"/>
              </a:rPr>
              <a:t>抽出</a:t>
            </a:r>
            <a:r>
              <a:rPr lang="ja-JP" altLang="en-US" sz="1200" dirty="0">
                <a:latin typeface="+mj-ea"/>
              </a:rPr>
              <a:t>された課題は、弊社にて</a:t>
            </a:r>
            <a:r>
              <a:rPr lang="ja-JP" altLang="en-US" sz="1200" dirty="0" smtClean="0">
                <a:latin typeface="+mj-ea"/>
              </a:rPr>
              <a:t>整理・カテゴライズ致しました</a:t>
            </a:r>
            <a:endParaRPr lang="ja-JP" altLang="en-US" sz="1200" dirty="0"/>
          </a:p>
        </p:txBody>
      </p:sp>
      <p:sp>
        <p:nvSpPr>
          <p:cNvPr id="4" name="正方形/長方形 3"/>
          <p:cNvSpPr/>
          <p:nvPr/>
        </p:nvSpPr>
        <p:spPr>
          <a:xfrm>
            <a:off x="6226629" y="4582159"/>
            <a:ext cx="2878647" cy="646331"/>
          </a:xfrm>
          <a:prstGeom prst="rect">
            <a:avLst/>
          </a:prstGeom>
        </p:spPr>
        <p:txBody>
          <a:bodyPr wrap="square">
            <a:spAutoFit/>
          </a:bodyPr>
          <a:lstStyle/>
          <a:p>
            <a:r>
              <a:rPr lang="en-US" altLang="ja-JP" sz="1200" dirty="0" smtClean="0">
                <a:latin typeface="+mn-ea"/>
                <a:ea typeface="+mn-ea"/>
              </a:rPr>
              <a:t>※</a:t>
            </a:r>
            <a:r>
              <a:rPr lang="ja-JP" altLang="en-US" sz="1200" dirty="0" smtClean="0">
                <a:latin typeface="+mn-ea"/>
                <a:ea typeface="+mn-ea"/>
              </a:rPr>
              <a:t>課題解決には、「</a:t>
            </a:r>
            <a:r>
              <a:rPr lang="ja-JP" altLang="en-US" sz="1200" dirty="0">
                <a:latin typeface="+mn-ea"/>
                <a:ea typeface="+mn-ea"/>
              </a:rPr>
              <a:t>自動化、数値</a:t>
            </a:r>
            <a:r>
              <a:rPr lang="en-US" altLang="ja-JP" sz="1200" dirty="0">
                <a:latin typeface="+mn-ea"/>
                <a:ea typeface="+mn-ea"/>
              </a:rPr>
              <a:t>(</a:t>
            </a:r>
            <a:r>
              <a:rPr lang="ja-JP" altLang="en-US" sz="1200" dirty="0">
                <a:latin typeface="+mn-ea"/>
                <a:ea typeface="+mn-ea"/>
              </a:rPr>
              <a:t>データ</a:t>
            </a:r>
            <a:r>
              <a:rPr lang="en-US" altLang="ja-JP" sz="1200" dirty="0">
                <a:latin typeface="+mn-ea"/>
                <a:ea typeface="+mn-ea"/>
              </a:rPr>
              <a:t>)</a:t>
            </a:r>
            <a:r>
              <a:rPr lang="ja-JP" altLang="en-US" sz="1200" dirty="0">
                <a:latin typeface="+mn-ea"/>
                <a:ea typeface="+mn-ea"/>
              </a:rPr>
              <a:t>化、見える化、共有化」のいずれ</a:t>
            </a:r>
            <a:r>
              <a:rPr lang="ja-JP" altLang="en-US" sz="1200" dirty="0" smtClean="0">
                <a:latin typeface="+mn-ea"/>
                <a:ea typeface="+mn-ea"/>
              </a:rPr>
              <a:t>が有効か判断して頂きました</a:t>
            </a:r>
            <a:endParaRPr lang="ja-JP" altLang="en-US" sz="1200" dirty="0">
              <a:latin typeface="+mn-ea"/>
              <a:ea typeface="+mn-ea"/>
            </a:endParaRPr>
          </a:p>
        </p:txBody>
      </p:sp>
    </p:spTree>
    <p:extLst>
      <p:ext uri="{BB962C8B-B14F-4D97-AF65-F5344CB8AC3E}">
        <p14:creationId xmlns:p14="http://schemas.microsoft.com/office/powerpoint/2010/main" val="4264871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a:graphicFrameLocks/>
          </p:cNvGraphicFramePr>
          <p:nvPr>
            <p:extLst/>
          </p:nvPr>
        </p:nvGraphicFramePr>
        <p:xfrm>
          <a:off x="322917" y="2276061"/>
          <a:ext cx="8640595" cy="4191000"/>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p:cNvSpPr>
            <a:spLocks noGrp="1"/>
          </p:cNvSpPr>
          <p:nvPr>
            <p:ph type="title"/>
          </p:nvPr>
        </p:nvSpPr>
        <p:spPr/>
        <p:txBody>
          <a:bodyPr>
            <a:normAutofit/>
          </a:bodyPr>
          <a:lstStyle/>
          <a:p>
            <a:r>
              <a:rPr kumimoji="1" lang="ja-JP" altLang="en-US" dirty="0" smtClean="0"/>
              <a:t>抽出</a:t>
            </a:r>
            <a:r>
              <a:rPr lang="ja-JP" altLang="en-US" dirty="0"/>
              <a:t>された</a:t>
            </a:r>
            <a:r>
              <a:rPr kumimoji="1" lang="ja-JP" altLang="en-US" dirty="0" smtClean="0"/>
              <a:t>課題の</a:t>
            </a:r>
            <a:r>
              <a:rPr lang="ja-JP" altLang="en-US" dirty="0"/>
              <a:t>整理</a:t>
            </a:r>
            <a:r>
              <a:rPr lang="ja-JP" altLang="en-US" dirty="0" smtClean="0"/>
              <a:t>（件数）</a:t>
            </a:r>
            <a:endParaRPr kumimoji="1" lang="ja-JP" altLang="en-US" dirty="0"/>
          </a:p>
        </p:txBody>
      </p:sp>
      <p:sp>
        <p:nvSpPr>
          <p:cNvPr id="6" name="正方形/長方形 5"/>
          <p:cNvSpPr/>
          <p:nvPr/>
        </p:nvSpPr>
        <p:spPr bwMode="auto">
          <a:xfrm>
            <a:off x="179513" y="931816"/>
            <a:ext cx="8784000" cy="1195158"/>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600" dirty="0" smtClean="0">
                <a:latin typeface="+mj-ea"/>
                <a:ea typeface="+mj-ea"/>
              </a:rPr>
              <a:t>　件数の多いカテゴリについて内訳を確認すると、「共有化」</a:t>
            </a:r>
            <a:r>
              <a:rPr lang="ja-JP" altLang="en-US" sz="1600" dirty="0">
                <a:latin typeface="+mj-ea"/>
              </a:rPr>
              <a:t>と</a:t>
            </a:r>
            <a:r>
              <a:rPr lang="ja-JP" altLang="en-US" sz="1600" dirty="0" smtClean="0">
                <a:latin typeface="+mj-ea"/>
              </a:rPr>
              <a:t>「</a:t>
            </a:r>
            <a:r>
              <a:rPr lang="ja-JP" altLang="en-US" sz="1600" dirty="0">
                <a:latin typeface="+mj-ea"/>
              </a:rPr>
              <a:t>見える</a:t>
            </a:r>
            <a:r>
              <a:rPr lang="ja-JP" altLang="en-US" sz="1600" dirty="0" smtClean="0">
                <a:latin typeface="+mj-ea"/>
              </a:rPr>
              <a:t>化（データ化）」</a:t>
            </a:r>
            <a:r>
              <a:rPr lang="ja-JP" altLang="en-US" sz="1600" dirty="0" smtClean="0">
                <a:latin typeface="+mj-ea"/>
                <a:ea typeface="+mj-ea"/>
              </a:rPr>
              <a:t>が解決に有効と判断された課題が多くなっています。課題抽出ワークショップにおいて、参加者が</a:t>
            </a:r>
            <a:r>
              <a:rPr lang="ja-JP" altLang="en-US" sz="1600" b="1" dirty="0" smtClean="0">
                <a:latin typeface="+mj-ea"/>
                <a:ea typeface="+mj-ea"/>
              </a:rPr>
              <a:t>「紙資料や個人のノウハウなどデータ化されていないものがある」、「既存のデータも十分に活用（共有）しきれていない」</a:t>
            </a:r>
            <a:r>
              <a:rPr lang="ja-JP" altLang="en-US" sz="1600" dirty="0" smtClean="0">
                <a:latin typeface="+mj-ea"/>
                <a:ea typeface="+mj-ea"/>
              </a:rPr>
              <a:t>と判断されたことが伺えます。</a:t>
            </a:r>
            <a:endParaRPr kumimoji="1" lang="ja-JP" altLang="en-US" sz="1600" b="1" dirty="0">
              <a:latin typeface="+mj-ea"/>
              <a:ea typeface="+mj-ea"/>
            </a:endParaRPr>
          </a:p>
        </p:txBody>
      </p:sp>
      <p:sp>
        <p:nvSpPr>
          <p:cNvPr id="9" name="角丸四角形 8"/>
          <p:cNvSpPr/>
          <p:nvPr/>
        </p:nvSpPr>
        <p:spPr bwMode="auto">
          <a:xfrm>
            <a:off x="211697" y="2355574"/>
            <a:ext cx="8070912" cy="1371600"/>
          </a:xfrm>
          <a:prstGeom prst="roundRect">
            <a:avLst/>
          </a:prstGeom>
          <a:noFill/>
          <a:ln w="38100">
            <a:solidFill>
              <a:srgbClr val="FF0000"/>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Tree>
    <p:extLst>
      <p:ext uri="{BB962C8B-B14F-4D97-AF65-F5344CB8AC3E}">
        <p14:creationId xmlns:p14="http://schemas.microsoft.com/office/powerpoint/2010/main" val="251499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グラフ 33"/>
          <p:cNvGraphicFramePr>
            <a:graphicFrameLocks/>
          </p:cNvGraphicFramePr>
          <p:nvPr>
            <p:extLst/>
          </p:nvPr>
        </p:nvGraphicFramePr>
        <p:xfrm>
          <a:off x="3468148" y="2049826"/>
          <a:ext cx="5495365" cy="4389484"/>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p:cNvSpPr>
            <a:spLocks noGrp="1"/>
          </p:cNvSpPr>
          <p:nvPr>
            <p:ph type="title"/>
          </p:nvPr>
        </p:nvSpPr>
        <p:spPr/>
        <p:txBody>
          <a:bodyPr>
            <a:normAutofit/>
          </a:bodyPr>
          <a:lstStyle/>
          <a:p>
            <a:r>
              <a:rPr kumimoji="1" lang="ja-JP" altLang="en-US" dirty="0" smtClean="0"/>
              <a:t>抽出</a:t>
            </a:r>
            <a:r>
              <a:rPr lang="ja-JP" altLang="en-US" dirty="0"/>
              <a:t>された</a:t>
            </a:r>
            <a:r>
              <a:rPr kumimoji="1" lang="ja-JP" altLang="en-US" dirty="0" smtClean="0"/>
              <a:t>課題の</a:t>
            </a:r>
            <a:r>
              <a:rPr lang="ja-JP" altLang="en-US" dirty="0"/>
              <a:t>整理</a:t>
            </a:r>
            <a:r>
              <a:rPr lang="ja-JP" altLang="en-US" dirty="0" smtClean="0"/>
              <a:t>（影響範囲）</a:t>
            </a:r>
            <a:endParaRPr kumimoji="1" lang="ja-JP" altLang="en-US" dirty="0"/>
          </a:p>
        </p:txBody>
      </p:sp>
      <p:sp>
        <p:nvSpPr>
          <p:cNvPr id="6" name="正方形/長方形 5"/>
          <p:cNvSpPr/>
          <p:nvPr/>
        </p:nvSpPr>
        <p:spPr bwMode="auto">
          <a:xfrm>
            <a:off x="179513" y="931816"/>
            <a:ext cx="8784000" cy="1092928"/>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600" dirty="0" smtClean="0">
                <a:latin typeface="+mj-ea"/>
                <a:ea typeface="+mj-ea"/>
              </a:rPr>
              <a:t>　抽出された課題の影響範囲についても判断していただきました（５：全庁に影響⇔１：特定部署）。</a:t>
            </a:r>
            <a:r>
              <a:rPr lang="ja-JP" altLang="en-US" sz="1600" b="1" dirty="0" smtClean="0">
                <a:latin typeface="+mj-ea"/>
                <a:ea typeface="+mj-ea"/>
              </a:rPr>
              <a:t>「稟議・申請・伺い」「共有」「引継ぎ」に関する課題が、影響範囲が大きいと判断されているようです。</a:t>
            </a:r>
            <a:r>
              <a:rPr lang="ja-JP" altLang="en-US" sz="1600" dirty="0" smtClean="0">
                <a:latin typeface="+mj-ea"/>
                <a:ea typeface="+mj-ea"/>
              </a:rPr>
              <a:t>逆に、「情報公開」に関する課題は件数は多いものの、影響範囲は限定的な傾向となっています。</a:t>
            </a:r>
            <a:endParaRPr kumimoji="1" lang="ja-JP" altLang="en-US" sz="1600" dirty="0">
              <a:latin typeface="+mj-ea"/>
              <a:ea typeface="+mj-ea"/>
            </a:endParaRPr>
          </a:p>
        </p:txBody>
      </p:sp>
      <p:graphicFrame>
        <p:nvGraphicFramePr>
          <p:cNvPr id="18" name="グラフ 17"/>
          <p:cNvGraphicFramePr>
            <a:graphicFrameLocks/>
          </p:cNvGraphicFramePr>
          <p:nvPr>
            <p:extLst/>
          </p:nvPr>
        </p:nvGraphicFramePr>
        <p:xfrm>
          <a:off x="71185" y="2049826"/>
          <a:ext cx="3284624"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表 18"/>
          <p:cNvGraphicFramePr>
            <a:graphicFrameLocks noGrp="1"/>
          </p:cNvGraphicFramePr>
          <p:nvPr>
            <p:extLst/>
          </p:nvPr>
        </p:nvGraphicFramePr>
        <p:xfrm>
          <a:off x="172892" y="4922032"/>
          <a:ext cx="2226230" cy="347799"/>
        </p:xfrm>
        <a:graphic>
          <a:graphicData uri="http://schemas.openxmlformats.org/drawingml/2006/table">
            <a:tbl>
              <a:tblPr>
                <a:tableStyleId>{5C22544A-7EE6-4342-B048-85BDC9FD1C3A}</a:tableStyleId>
              </a:tblPr>
              <a:tblGrid>
                <a:gridCol w="2226230">
                  <a:extLst>
                    <a:ext uri="{9D8B030D-6E8A-4147-A177-3AD203B41FA5}">
                      <a16:colId xmlns:a16="http://schemas.microsoft.com/office/drawing/2014/main" val="4172350577"/>
                    </a:ext>
                  </a:extLst>
                </a:gridCol>
              </a:tblGrid>
              <a:tr h="45040">
                <a:tc>
                  <a:txBody>
                    <a:bodyPr/>
                    <a:lstStyle/>
                    <a:p>
                      <a:pPr algn="l" fontAlgn="ctr"/>
                      <a:r>
                        <a:rPr lang="ja-JP" altLang="en-US" sz="1100" u="none" strike="noStrike" dirty="0">
                          <a:effectLst/>
                        </a:rPr>
                        <a:t>影響範囲</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noFill/>
                  </a:tcPr>
                </a:tc>
                <a:extLst>
                  <a:ext uri="{0D108BD9-81ED-4DB2-BD59-A6C34878D82A}">
                    <a16:rowId xmlns:a16="http://schemas.microsoft.com/office/drawing/2014/main" val="2226078698"/>
                  </a:ext>
                </a:extLst>
              </a:tr>
              <a:tr h="180159">
                <a:tc>
                  <a:txBody>
                    <a:bodyPr/>
                    <a:lstStyle/>
                    <a:p>
                      <a:pPr algn="l" fontAlgn="ctr"/>
                      <a:r>
                        <a:rPr lang="ja-JP" altLang="en-US" sz="1100" u="none" strike="noStrike" dirty="0">
                          <a:effectLst/>
                        </a:rPr>
                        <a:t>５：</a:t>
                      </a:r>
                      <a:r>
                        <a:rPr lang="ja-JP" altLang="en-US" sz="1100" u="none" strike="noStrike" dirty="0" smtClean="0">
                          <a:effectLst/>
                        </a:rPr>
                        <a:t>全庁 ⇔ １</a:t>
                      </a:r>
                      <a:r>
                        <a:rPr lang="ja-JP" altLang="en-US" sz="1100" u="none" strike="noStrike" dirty="0">
                          <a:effectLst/>
                        </a:rPr>
                        <a:t>：特定部署</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noFill/>
                  </a:tcPr>
                </a:tc>
                <a:extLst>
                  <a:ext uri="{0D108BD9-81ED-4DB2-BD59-A6C34878D82A}">
                    <a16:rowId xmlns:a16="http://schemas.microsoft.com/office/drawing/2014/main" val="3625021819"/>
                  </a:ext>
                </a:extLst>
              </a:tr>
            </a:tbl>
          </a:graphicData>
        </a:graphic>
      </p:graphicFrame>
      <p:sp>
        <p:nvSpPr>
          <p:cNvPr id="4" name="テキスト ボックス 3"/>
          <p:cNvSpPr txBox="1"/>
          <p:nvPr/>
        </p:nvSpPr>
        <p:spPr>
          <a:xfrm>
            <a:off x="2231571" y="2752916"/>
            <a:ext cx="827314" cy="307777"/>
          </a:xfrm>
          <a:prstGeom prst="rect">
            <a:avLst/>
          </a:prstGeom>
          <a:noFill/>
        </p:spPr>
        <p:txBody>
          <a:bodyPr wrap="square" rtlCol="0">
            <a:spAutoFit/>
          </a:bodyPr>
          <a:lstStyle/>
          <a:p>
            <a:r>
              <a:rPr kumimoji="1" lang="en-US" altLang="ja-JP" sz="1400" dirty="0" smtClean="0"/>
              <a:t>30%</a:t>
            </a:r>
            <a:endParaRPr kumimoji="1" lang="ja-JP" altLang="en-US" sz="1400" dirty="0"/>
          </a:p>
        </p:txBody>
      </p:sp>
      <p:sp>
        <p:nvSpPr>
          <p:cNvPr id="21" name="テキスト ボックス 20"/>
          <p:cNvSpPr txBox="1"/>
          <p:nvPr/>
        </p:nvSpPr>
        <p:spPr>
          <a:xfrm>
            <a:off x="2426800" y="3113649"/>
            <a:ext cx="827314" cy="307777"/>
          </a:xfrm>
          <a:prstGeom prst="rect">
            <a:avLst/>
          </a:prstGeom>
          <a:noFill/>
        </p:spPr>
        <p:txBody>
          <a:bodyPr wrap="square" rtlCol="0">
            <a:spAutoFit/>
          </a:bodyPr>
          <a:lstStyle/>
          <a:p>
            <a:r>
              <a:rPr kumimoji="1" lang="en-US" altLang="ja-JP" sz="1400" dirty="0" smtClean="0"/>
              <a:t>33%</a:t>
            </a:r>
            <a:endParaRPr kumimoji="1" lang="ja-JP" altLang="en-US" sz="1400" dirty="0"/>
          </a:p>
        </p:txBody>
      </p:sp>
      <p:sp>
        <p:nvSpPr>
          <p:cNvPr id="22" name="テキスト ボックス 21"/>
          <p:cNvSpPr txBox="1"/>
          <p:nvPr/>
        </p:nvSpPr>
        <p:spPr>
          <a:xfrm>
            <a:off x="1066805" y="3447800"/>
            <a:ext cx="827314" cy="307777"/>
          </a:xfrm>
          <a:prstGeom prst="rect">
            <a:avLst/>
          </a:prstGeom>
          <a:noFill/>
        </p:spPr>
        <p:txBody>
          <a:bodyPr wrap="square" rtlCol="0">
            <a:spAutoFit/>
          </a:bodyPr>
          <a:lstStyle/>
          <a:p>
            <a:r>
              <a:rPr lang="en-US" altLang="ja-JP" sz="1400" dirty="0" smtClean="0"/>
              <a:t>10</a:t>
            </a:r>
            <a:r>
              <a:rPr kumimoji="1" lang="en-US" altLang="ja-JP" sz="1400" dirty="0" smtClean="0"/>
              <a:t>%</a:t>
            </a:r>
            <a:endParaRPr kumimoji="1" lang="ja-JP" altLang="en-US" sz="1400" dirty="0"/>
          </a:p>
        </p:txBody>
      </p:sp>
      <p:sp>
        <p:nvSpPr>
          <p:cNvPr id="23" name="テキスト ボックス 22"/>
          <p:cNvSpPr txBox="1"/>
          <p:nvPr/>
        </p:nvSpPr>
        <p:spPr>
          <a:xfrm>
            <a:off x="1741712" y="3795553"/>
            <a:ext cx="827314" cy="307777"/>
          </a:xfrm>
          <a:prstGeom prst="rect">
            <a:avLst/>
          </a:prstGeom>
          <a:noFill/>
        </p:spPr>
        <p:txBody>
          <a:bodyPr wrap="square" rtlCol="0">
            <a:spAutoFit/>
          </a:bodyPr>
          <a:lstStyle/>
          <a:p>
            <a:r>
              <a:rPr lang="en-US" altLang="ja-JP" sz="1400" dirty="0"/>
              <a:t>2</a:t>
            </a:r>
            <a:r>
              <a:rPr lang="en-US" altLang="ja-JP" sz="1400" dirty="0" smtClean="0"/>
              <a:t>0</a:t>
            </a:r>
            <a:r>
              <a:rPr kumimoji="1" lang="en-US" altLang="ja-JP" sz="1400" dirty="0" smtClean="0"/>
              <a:t>%</a:t>
            </a:r>
            <a:endParaRPr kumimoji="1" lang="ja-JP" altLang="en-US" sz="1400" dirty="0"/>
          </a:p>
        </p:txBody>
      </p:sp>
      <p:sp>
        <p:nvSpPr>
          <p:cNvPr id="24" name="テキスト ボックス 23"/>
          <p:cNvSpPr txBox="1"/>
          <p:nvPr/>
        </p:nvSpPr>
        <p:spPr>
          <a:xfrm>
            <a:off x="762000" y="4130455"/>
            <a:ext cx="827314" cy="307777"/>
          </a:xfrm>
          <a:prstGeom prst="rect">
            <a:avLst/>
          </a:prstGeom>
          <a:noFill/>
        </p:spPr>
        <p:txBody>
          <a:bodyPr wrap="square" rtlCol="0">
            <a:spAutoFit/>
          </a:bodyPr>
          <a:lstStyle/>
          <a:p>
            <a:r>
              <a:rPr lang="en-US" altLang="ja-JP" sz="1400" dirty="0" smtClean="0"/>
              <a:t>5</a:t>
            </a:r>
            <a:r>
              <a:rPr kumimoji="1" lang="en-US" altLang="ja-JP" sz="1400" dirty="0" smtClean="0"/>
              <a:t>%</a:t>
            </a:r>
            <a:endParaRPr kumimoji="1" lang="ja-JP" altLang="en-US" sz="1400" dirty="0"/>
          </a:p>
        </p:txBody>
      </p:sp>
      <p:sp>
        <p:nvSpPr>
          <p:cNvPr id="25" name="角丸四角形 24"/>
          <p:cNvSpPr/>
          <p:nvPr/>
        </p:nvSpPr>
        <p:spPr bwMode="auto">
          <a:xfrm>
            <a:off x="2223649" y="2716200"/>
            <a:ext cx="835235" cy="705226"/>
          </a:xfrm>
          <a:prstGeom prst="roundRect">
            <a:avLst/>
          </a:prstGeom>
          <a:noFill/>
          <a:ln w="38100">
            <a:solidFill>
              <a:srgbClr val="FF0000"/>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33" name="角丸四角形 32"/>
          <p:cNvSpPr/>
          <p:nvPr/>
        </p:nvSpPr>
        <p:spPr bwMode="auto">
          <a:xfrm>
            <a:off x="6122504" y="2460058"/>
            <a:ext cx="328668" cy="3340794"/>
          </a:xfrm>
          <a:prstGeom prst="roundRect">
            <a:avLst>
              <a:gd name="adj" fmla="val 16802"/>
            </a:avLst>
          </a:prstGeom>
          <a:noFill/>
          <a:ln w="38100">
            <a:solidFill>
              <a:srgbClr val="FF0000"/>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35" name="角丸四角形 34"/>
          <p:cNvSpPr/>
          <p:nvPr/>
        </p:nvSpPr>
        <p:spPr bwMode="auto">
          <a:xfrm>
            <a:off x="5508273" y="2460058"/>
            <a:ext cx="328668" cy="3340794"/>
          </a:xfrm>
          <a:prstGeom prst="roundRect">
            <a:avLst>
              <a:gd name="adj" fmla="val 16802"/>
            </a:avLst>
          </a:prstGeom>
          <a:noFill/>
          <a:ln w="38100">
            <a:solidFill>
              <a:srgbClr val="FF0000"/>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36" name="角丸四角形 35"/>
          <p:cNvSpPr/>
          <p:nvPr/>
        </p:nvSpPr>
        <p:spPr bwMode="auto">
          <a:xfrm>
            <a:off x="4848750" y="2460058"/>
            <a:ext cx="328668" cy="3979252"/>
          </a:xfrm>
          <a:prstGeom prst="roundRect">
            <a:avLst>
              <a:gd name="adj" fmla="val 16802"/>
            </a:avLst>
          </a:prstGeom>
          <a:noFill/>
          <a:ln w="38100">
            <a:solidFill>
              <a:srgbClr val="FF0000"/>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Tree>
    <p:extLst>
      <p:ext uri="{BB962C8B-B14F-4D97-AF65-F5344CB8AC3E}">
        <p14:creationId xmlns:p14="http://schemas.microsoft.com/office/powerpoint/2010/main" val="363175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a:graphicFrameLocks/>
          </p:cNvGraphicFramePr>
          <p:nvPr>
            <p:extLst/>
          </p:nvPr>
        </p:nvGraphicFramePr>
        <p:xfrm>
          <a:off x="179512" y="1826896"/>
          <a:ext cx="8784001" cy="4719678"/>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p:cNvSpPr>
            <a:spLocks noGrp="1"/>
          </p:cNvSpPr>
          <p:nvPr>
            <p:ph type="title"/>
          </p:nvPr>
        </p:nvSpPr>
        <p:spPr/>
        <p:txBody>
          <a:bodyPr>
            <a:normAutofit/>
          </a:bodyPr>
          <a:lstStyle/>
          <a:p>
            <a:r>
              <a:rPr kumimoji="1" lang="ja-JP" altLang="en-US" dirty="0" smtClean="0"/>
              <a:t>抽出</a:t>
            </a:r>
            <a:r>
              <a:rPr lang="ja-JP" altLang="en-US" dirty="0"/>
              <a:t>された</a:t>
            </a:r>
            <a:r>
              <a:rPr kumimoji="1" lang="ja-JP" altLang="en-US" dirty="0" smtClean="0"/>
              <a:t>課題の</a:t>
            </a:r>
            <a:r>
              <a:rPr lang="ja-JP" altLang="en-US" dirty="0"/>
              <a:t>整理</a:t>
            </a:r>
            <a:r>
              <a:rPr lang="ja-JP" altLang="en-US" dirty="0" smtClean="0"/>
              <a:t>（影響範囲）</a:t>
            </a:r>
            <a:endParaRPr kumimoji="1" lang="ja-JP" altLang="en-US" dirty="0"/>
          </a:p>
        </p:txBody>
      </p:sp>
      <p:sp>
        <p:nvSpPr>
          <p:cNvPr id="6" name="正方形/長方形 5"/>
          <p:cNvSpPr/>
          <p:nvPr/>
        </p:nvSpPr>
        <p:spPr bwMode="auto">
          <a:xfrm>
            <a:off x="179513" y="931816"/>
            <a:ext cx="8784000" cy="895080"/>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600" dirty="0" smtClean="0">
                <a:latin typeface="+mj-ea"/>
                <a:ea typeface="+mj-ea"/>
              </a:rPr>
              <a:t>　全体平均の高かったカテゴリの内訳を確認すると、</a:t>
            </a:r>
            <a:r>
              <a:rPr lang="ja-JP" altLang="en-US" sz="1600" b="1" dirty="0" smtClean="0">
                <a:latin typeface="+mj-ea"/>
                <a:ea typeface="+mj-ea"/>
              </a:rPr>
              <a:t>①紙資料によって非効率となっている業務、②データ化されていない共有できるはずの情報、③明示されていない手順やタスクが要因の課題ほど、影響範囲が大きくなっています。</a:t>
            </a:r>
            <a:endParaRPr kumimoji="1" lang="ja-JP" altLang="en-US" sz="1600" b="1" dirty="0">
              <a:latin typeface="+mj-ea"/>
              <a:ea typeface="+mj-ea"/>
            </a:endParaRPr>
          </a:p>
        </p:txBody>
      </p:sp>
      <p:sp>
        <p:nvSpPr>
          <p:cNvPr id="9" name="角丸四角形 8"/>
          <p:cNvSpPr/>
          <p:nvPr/>
        </p:nvSpPr>
        <p:spPr bwMode="auto">
          <a:xfrm>
            <a:off x="179511" y="2862753"/>
            <a:ext cx="7533254" cy="317182"/>
          </a:xfrm>
          <a:prstGeom prst="roundRect">
            <a:avLst/>
          </a:prstGeom>
          <a:noFill/>
          <a:ln w="38100">
            <a:solidFill>
              <a:srgbClr val="FF0000"/>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16" name="角丸四角形 15"/>
          <p:cNvSpPr/>
          <p:nvPr/>
        </p:nvSpPr>
        <p:spPr bwMode="auto">
          <a:xfrm>
            <a:off x="179513" y="3448540"/>
            <a:ext cx="7533254" cy="317182"/>
          </a:xfrm>
          <a:prstGeom prst="roundRect">
            <a:avLst/>
          </a:prstGeom>
          <a:noFill/>
          <a:ln w="38100">
            <a:solidFill>
              <a:srgbClr val="FF0000"/>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17" name="角丸四角形 16"/>
          <p:cNvSpPr/>
          <p:nvPr/>
        </p:nvSpPr>
        <p:spPr bwMode="auto">
          <a:xfrm>
            <a:off x="179513" y="4061458"/>
            <a:ext cx="7533254" cy="317182"/>
          </a:xfrm>
          <a:prstGeom prst="roundRect">
            <a:avLst/>
          </a:prstGeom>
          <a:noFill/>
          <a:ln w="38100">
            <a:solidFill>
              <a:srgbClr val="FF0000"/>
            </a:solidFill>
            <a:prstDash val="sysDash"/>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latin typeface="+mj-ea"/>
              <a:ea typeface="+mj-ea"/>
            </a:endParaRPr>
          </a:p>
        </p:txBody>
      </p:sp>
      <p:sp>
        <p:nvSpPr>
          <p:cNvPr id="3" name="テキスト ボックス 2"/>
          <p:cNvSpPr txBox="1"/>
          <p:nvPr/>
        </p:nvSpPr>
        <p:spPr>
          <a:xfrm>
            <a:off x="4273338" y="2672804"/>
            <a:ext cx="298174" cy="307777"/>
          </a:xfrm>
          <a:prstGeom prst="wedgeRectCallout">
            <a:avLst>
              <a:gd name="adj1" fmla="val -74166"/>
              <a:gd name="adj2" fmla="val 68959"/>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kumimoji="1" lang="ja-JP" altLang="en-US" sz="1400" b="1" dirty="0" smtClean="0"/>
              <a:t>①</a:t>
            </a:r>
            <a:endParaRPr kumimoji="1" lang="ja-JP" altLang="en-US" sz="1400" b="1" dirty="0"/>
          </a:p>
        </p:txBody>
      </p:sp>
      <p:sp>
        <p:nvSpPr>
          <p:cNvPr id="19" name="テキスト ボックス 18"/>
          <p:cNvSpPr txBox="1"/>
          <p:nvPr/>
        </p:nvSpPr>
        <p:spPr>
          <a:xfrm>
            <a:off x="5833781" y="3265022"/>
            <a:ext cx="298174" cy="307777"/>
          </a:xfrm>
          <a:prstGeom prst="wedgeRectCallout">
            <a:avLst>
              <a:gd name="adj1" fmla="val -74166"/>
              <a:gd name="adj2" fmla="val 68959"/>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kumimoji="1" lang="ja-JP" altLang="en-US" sz="1400" b="1" dirty="0" smtClean="0"/>
              <a:t>②</a:t>
            </a:r>
            <a:endParaRPr kumimoji="1" lang="ja-JP" altLang="en-US" sz="1400" b="1" dirty="0"/>
          </a:p>
        </p:txBody>
      </p:sp>
      <p:sp>
        <p:nvSpPr>
          <p:cNvPr id="22" name="テキスト ボックス 21"/>
          <p:cNvSpPr txBox="1"/>
          <p:nvPr/>
        </p:nvSpPr>
        <p:spPr>
          <a:xfrm>
            <a:off x="4651025" y="3878958"/>
            <a:ext cx="298174" cy="307777"/>
          </a:xfrm>
          <a:prstGeom prst="wedgeRectCallout">
            <a:avLst>
              <a:gd name="adj1" fmla="val -74166"/>
              <a:gd name="adj2" fmla="val 68959"/>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ja-JP" altLang="en-US" sz="1400" b="1" dirty="0"/>
              <a:t>③</a:t>
            </a:r>
            <a:endParaRPr kumimoji="1" lang="ja-JP" altLang="en-US" sz="1400" b="1" dirty="0"/>
          </a:p>
        </p:txBody>
      </p:sp>
      <p:sp>
        <p:nvSpPr>
          <p:cNvPr id="23" name="テキスト ボックス 22"/>
          <p:cNvSpPr txBox="1"/>
          <p:nvPr/>
        </p:nvSpPr>
        <p:spPr>
          <a:xfrm>
            <a:off x="6578180" y="3878957"/>
            <a:ext cx="298174" cy="307777"/>
          </a:xfrm>
          <a:prstGeom prst="wedgeRectCallout">
            <a:avLst>
              <a:gd name="adj1" fmla="val -74166"/>
              <a:gd name="adj2" fmla="val 68959"/>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kumimoji="1" lang="ja-JP" altLang="en-US" sz="1400" b="1" dirty="0" smtClean="0"/>
              <a:t>②</a:t>
            </a:r>
            <a:endParaRPr kumimoji="1" lang="ja-JP" altLang="en-US" sz="1400" b="1" dirty="0"/>
          </a:p>
        </p:txBody>
      </p:sp>
    </p:spTree>
    <p:extLst>
      <p:ext uri="{BB962C8B-B14F-4D97-AF65-F5344CB8AC3E}">
        <p14:creationId xmlns:p14="http://schemas.microsoft.com/office/powerpoint/2010/main" val="2525677148"/>
      </p:ext>
    </p:extLst>
  </p:cSld>
  <p:clrMapOvr>
    <a:masterClrMapping/>
  </p:clrMapOvr>
  <p:timing>
    <p:tnLst>
      <p:par>
        <p:cTn id="1" dur="indefinite" restart="never" nodeType="tmRoot"/>
      </p:par>
    </p:tnLst>
  </p:timing>
</p:sld>
</file>

<file path=ppt/theme/theme1.xml><?xml version="1.0" encoding="utf-8"?>
<a:theme xmlns:a="http://schemas.openxmlformats.org/drawingml/2006/main" name="NEC_standard4_3">
  <a:themeElements>
    <a:clrScheme name="orchestratedcolor_2015">
      <a:dk1>
        <a:srgbClr val="000000"/>
      </a:dk1>
      <a:lt1>
        <a:srgbClr val="FFFFFF"/>
      </a:lt1>
      <a:dk2>
        <a:srgbClr val="000000"/>
      </a:dk2>
      <a:lt2>
        <a:srgbClr val="FFFFFF"/>
      </a:lt2>
      <a:accent1>
        <a:srgbClr val="76491B"/>
      </a:accent1>
      <a:accent2>
        <a:srgbClr val="76161B"/>
      </a:accent2>
      <a:accent3>
        <a:srgbClr val="203315"/>
      </a:accent3>
      <a:accent4>
        <a:srgbClr val="1C4A50"/>
      </a:accent4>
      <a:accent5>
        <a:srgbClr val="31253B"/>
      </a:accent5>
      <a:accent6>
        <a:srgbClr val="002B62"/>
      </a:accent6>
      <a:hlink>
        <a:srgbClr val="4575FD"/>
      </a:hlink>
      <a:folHlink>
        <a:srgbClr val="9E5ECE"/>
      </a:folHlink>
    </a:clrScheme>
    <a:fontScheme name="orchestratedfont_2015">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lumMod val="20000"/>
            <a:lumOff val="80000"/>
          </a:schemeClr>
        </a:solidFill>
        <a:ln>
          <a:noFill/>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kumimoji="1" sz="1600" b="1" dirty="0" smtClean="0">
            <a:solidFill>
              <a:srgbClr val="FF0000"/>
            </a:solidFill>
            <a:latin typeface="+mj-ea"/>
            <a:ea typeface="+mj-ea"/>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317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_stream_st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eam_st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eam_st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eam_st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eam_st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eam_st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eam_st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eam_st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eam_st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eam_st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eam_st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eam_st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stream_stn 13">
        <a:dk1>
          <a:srgbClr val="000000"/>
        </a:dk1>
        <a:lt1>
          <a:srgbClr val="FFFFFF"/>
        </a:lt1>
        <a:dk2>
          <a:srgbClr val="000000"/>
        </a:dk2>
        <a:lt2>
          <a:srgbClr val="808080"/>
        </a:lt2>
        <a:accent1>
          <a:srgbClr val="FFD200"/>
        </a:accent1>
        <a:accent2>
          <a:srgbClr val="E62D00"/>
        </a:accent2>
        <a:accent3>
          <a:srgbClr val="FFFFFF"/>
        </a:accent3>
        <a:accent4>
          <a:srgbClr val="000000"/>
        </a:accent4>
        <a:accent5>
          <a:srgbClr val="FFE5AA"/>
        </a:accent5>
        <a:accent6>
          <a:srgbClr val="D02800"/>
        </a:accent6>
        <a:hlink>
          <a:srgbClr val="00B4A0"/>
        </a:hlink>
        <a:folHlink>
          <a:srgbClr val="69B43C"/>
        </a:folHlink>
      </a:clrScheme>
      <a:clrMap bg1="lt1" tx1="dk1" bg2="lt2" tx2="dk2" accent1="accent1" accent2="accent2" accent3="accent3" accent4="accent4" accent5="accent5" accent6="accent6" hlink="hlink" folHlink="folHlink"/>
    </a:extraClrScheme>
    <a:extraClrScheme>
      <a:clrScheme name="1_stream_stn 14">
        <a:dk1>
          <a:srgbClr val="000000"/>
        </a:dk1>
        <a:lt1>
          <a:srgbClr val="FFFFFF"/>
        </a:lt1>
        <a:dk2>
          <a:srgbClr val="000066"/>
        </a:dk2>
        <a:lt2>
          <a:srgbClr val="808080"/>
        </a:lt2>
        <a:accent1>
          <a:srgbClr val="FFD200"/>
        </a:accent1>
        <a:accent2>
          <a:srgbClr val="E62D00"/>
        </a:accent2>
        <a:accent3>
          <a:srgbClr val="FFFFFF"/>
        </a:accent3>
        <a:accent4>
          <a:srgbClr val="000000"/>
        </a:accent4>
        <a:accent5>
          <a:srgbClr val="FFE5AA"/>
        </a:accent5>
        <a:accent6>
          <a:srgbClr val="D02800"/>
        </a:accent6>
        <a:hlink>
          <a:srgbClr val="00B4A0"/>
        </a:hlink>
        <a:folHlink>
          <a:srgbClr val="69B43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rchestratedcolor_2015">
      <a:dk1>
        <a:srgbClr val="000000"/>
      </a:dk1>
      <a:lt1>
        <a:srgbClr val="FFFFFF"/>
      </a:lt1>
      <a:dk2>
        <a:srgbClr val="000000"/>
      </a:dk2>
      <a:lt2>
        <a:srgbClr val="FFFFFF"/>
      </a:lt2>
      <a:accent1>
        <a:srgbClr val="76491B"/>
      </a:accent1>
      <a:accent2>
        <a:srgbClr val="76161B"/>
      </a:accent2>
      <a:accent3>
        <a:srgbClr val="203315"/>
      </a:accent3>
      <a:accent4>
        <a:srgbClr val="1C4A50"/>
      </a:accent4>
      <a:accent5>
        <a:srgbClr val="31253B"/>
      </a:accent5>
      <a:accent6>
        <a:srgbClr val="002B62"/>
      </a:accent6>
      <a:hlink>
        <a:srgbClr val="4575FD"/>
      </a:hlink>
      <a:folHlink>
        <a:srgbClr val="9E5ECE"/>
      </a:folHlink>
    </a:clrScheme>
    <a:fontScheme name="orchestratedfont_2015">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 ??"/>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 ??"/>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C03BA0C6BF1BEB46AA3D4BE19A62DE3E" ma:contentTypeVersion="2" ma:contentTypeDescription="新しいドキュメントを作成します。" ma:contentTypeScope="" ma:versionID="b8ac267eaea20637229f90cdd71c7274">
  <xsd:schema xmlns:xsd="http://www.w3.org/2001/XMLSchema" xmlns:xs="http://www.w3.org/2001/XMLSchema" xmlns:p="http://schemas.microsoft.com/office/2006/metadata/properties" xmlns:ns2="9b8aab45-b2e8-404a-98f1-0d4b7471ab0c" xmlns:ns3="http://schemas.microsoft.com/sharepoint/v4" targetNamespace="http://schemas.microsoft.com/office/2006/metadata/properties" ma:root="true" ma:fieldsID="6a558939f842408636a18adfe8e5e7a1" ns2:_="" ns3:_="">
    <xsd:import namespace="9b8aab45-b2e8-404a-98f1-0d4b7471ab0c"/>
    <xsd:import namespace="http://schemas.microsoft.com/sharepoint/v4"/>
    <xsd:element name="properties">
      <xsd:complexType>
        <xsd:sequence>
          <xsd:element name="documentManagement">
            <xsd:complexType>
              <xsd:all>
                <xsd:element ref="ns2:_x9805__x756a_"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8aab45-b2e8-404a-98f1-0d4b7471ab0c" elementFormDefault="qualified">
    <xsd:import namespace="http://schemas.microsoft.com/office/2006/documentManagement/types"/>
    <xsd:import namespace="http://schemas.microsoft.com/office/infopath/2007/PartnerControls"/>
    <xsd:element name="_x9805__x756a_" ma:index="8" nillable="true" ma:displayName="項番" ma:description="フォルダの並べ替え用項目番号" ma:internalName="_x9805__x756a_">
      <xsd:simpleType>
        <xsd:restriction base="dms:Text">
          <xsd:maxLength value="4"/>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x9805__x756a_ xmlns="9b8aab45-b2e8-404a-98f1-0d4b7471ab0c" xsi:nil="true"/>
  </documentManagement>
</p:properties>
</file>

<file path=customXml/itemProps1.xml><?xml version="1.0" encoding="utf-8"?>
<ds:datastoreItem xmlns:ds="http://schemas.openxmlformats.org/officeDocument/2006/customXml" ds:itemID="{A89AC171-5A4F-461E-8E38-08F5EB3A703C}">
  <ds:schemaRefs>
    <ds:schemaRef ds:uri="http://schemas.microsoft.com/office/2006/metadata/longProperties"/>
  </ds:schemaRefs>
</ds:datastoreItem>
</file>

<file path=customXml/itemProps2.xml><?xml version="1.0" encoding="utf-8"?>
<ds:datastoreItem xmlns:ds="http://schemas.openxmlformats.org/officeDocument/2006/customXml" ds:itemID="{BCDD0635-D699-46F5-AE92-EB16F17D59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8aab45-b2e8-404a-98f1-0d4b7471ab0c"/>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2468CA-39C1-43BE-8F9A-07EF46C7492E}">
  <ds:schemaRefs>
    <ds:schemaRef ds:uri="http://purl.org/dc/terms/"/>
    <ds:schemaRef ds:uri="http://schemas.openxmlformats.org/package/2006/metadata/core-properties"/>
    <ds:schemaRef ds:uri="http://schemas.microsoft.com/office/2006/documentManagement/types"/>
    <ds:schemaRef ds:uri="9b8aab45-b2e8-404a-98f1-0d4b7471ab0c"/>
    <ds:schemaRef ds:uri="http://schemas.microsoft.com/office/infopath/2007/PartnerControls"/>
    <ds:schemaRef ds:uri="http://purl.org/dc/elements/1.1/"/>
    <ds:schemaRef ds:uri="http://schemas.microsoft.com/office/2006/metadata/properties"/>
    <ds:schemaRef ds:uri="http://schemas.microsoft.com/sharepoint/v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38376</TotalTime>
  <Words>2340</Words>
  <Application>Microsoft Office PowerPoint</Application>
  <PresentationFormat>画面に合わせる (4:3)</PresentationFormat>
  <Paragraphs>473</Paragraphs>
  <Slides>27</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27</vt:i4>
      </vt:variant>
    </vt:vector>
  </HeadingPairs>
  <TitlesOfParts>
    <vt:vector size="36" baseType="lpstr">
      <vt:lpstr>HGP創英角ｺﾞｼｯｸUB</vt:lpstr>
      <vt:lpstr>ＭＳ Ｐゴシック</vt:lpstr>
      <vt:lpstr>メイリオ</vt:lpstr>
      <vt:lpstr>游ゴシック</vt:lpstr>
      <vt:lpstr>Arial</vt:lpstr>
      <vt:lpstr>Calibri</vt:lpstr>
      <vt:lpstr>Tahoma</vt:lpstr>
      <vt:lpstr>Wingdings</vt:lpstr>
      <vt:lpstr>NEC_standard4_3</vt:lpstr>
      <vt:lpstr>事業実施結果のご報告　</vt:lpstr>
      <vt:lpstr>ワークショップについて</vt:lpstr>
      <vt:lpstr>参加者人数</vt:lpstr>
      <vt:lpstr>ワークショップ風景</vt:lpstr>
      <vt:lpstr>課題抽出</vt:lpstr>
      <vt:lpstr>抽出された課題の整理（件数）</vt:lpstr>
      <vt:lpstr>抽出された課題の整理（件数）</vt:lpstr>
      <vt:lpstr>抽出された課題の整理（影響範囲）</vt:lpstr>
      <vt:lpstr>抽出された課題の整理（影響範囲）</vt:lpstr>
      <vt:lpstr>抽出された課題（一部抜粋）</vt:lpstr>
      <vt:lpstr>抽出された課題の考察</vt:lpstr>
      <vt:lpstr>課題解決アイデア</vt:lpstr>
      <vt:lpstr>課題解決アイデア（個人）</vt:lpstr>
      <vt:lpstr>課題解決アイデア（個人）</vt:lpstr>
      <vt:lpstr>課題解決アイデア（個人）</vt:lpstr>
      <vt:lpstr>課題解決アイデア（チーム）</vt:lpstr>
      <vt:lpstr>課題解決アイデア（チーム）</vt:lpstr>
      <vt:lpstr>課題解決アイデア（チーム）</vt:lpstr>
      <vt:lpstr>課題解決アイデア（チーム）</vt:lpstr>
      <vt:lpstr>課題解決アイデア（チーム）</vt:lpstr>
      <vt:lpstr>課題解決アイデアの考察</vt:lpstr>
      <vt:lpstr>課題解決アイデア実現のために</vt:lpstr>
      <vt:lpstr>課題解決アイデア実現のために</vt:lpstr>
      <vt:lpstr>参加者アンケート</vt:lpstr>
      <vt:lpstr>参加者アンケート</vt:lpstr>
      <vt:lpstr>参加者アンケート</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1134140705651</dc:creator>
  <cp:lastModifiedBy>1134140332550</cp:lastModifiedBy>
  <cp:revision>657</cp:revision>
  <cp:lastPrinted>2020-02-13T06:44:19Z</cp:lastPrinted>
  <dcterms:created xsi:type="dcterms:W3CDTF">2015-04-16T03:28:40Z</dcterms:created>
  <dcterms:modified xsi:type="dcterms:W3CDTF">2020-02-17T00:44:08Z</dcterms:modified>
</cp:coreProperties>
</file>