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72" r:id="rId1"/>
  </p:sldMasterIdLst>
  <p:notesMasterIdLst>
    <p:notesMasterId r:id="rId32"/>
  </p:notesMasterIdLst>
  <p:handoutMasterIdLst>
    <p:handoutMasterId r:id="rId33"/>
  </p:handoutMasterIdLst>
  <p:sldIdLst>
    <p:sldId id="271" r:id="rId2"/>
    <p:sldId id="421" r:id="rId3"/>
    <p:sldId id="417" r:id="rId4"/>
    <p:sldId id="428" r:id="rId5"/>
    <p:sldId id="403" r:id="rId6"/>
    <p:sldId id="431" r:id="rId7"/>
    <p:sldId id="432" r:id="rId8"/>
    <p:sldId id="433" r:id="rId9"/>
    <p:sldId id="447" r:id="rId10"/>
    <p:sldId id="364" r:id="rId11"/>
    <p:sldId id="424" r:id="rId12"/>
    <p:sldId id="434" r:id="rId13"/>
    <p:sldId id="436" r:id="rId14"/>
    <p:sldId id="442" r:id="rId15"/>
    <p:sldId id="449" r:id="rId16"/>
    <p:sldId id="443" r:id="rId17"/>
    <p:sldId id="310" r:id="rId18"/>
    <p:sldId id="345" r:id="rId19"/>
    <p:sldId id="363" r:id="rId20"/>
    <p:sldId id="450" r:id="rId21"/>
    <p:sldId id="451" r:id="rId22"/>
    <p:sldId id="448" r:id="rId23"/>
    <p:sldId id="435" r:id="rId24"/>
    <p:sldId id="365" r:id="rId25"/>
    <p:sldId id="410" r:id="rId26"/>
    <p:sldId id="439" r:id="rId27"/>
    <p:sldId id="373" r:id="rId28"/>
    <p:sldId id="367" r:id="rId29"/>
    <p:sldId id="351" r:id="rId30"/>
    <p:sldId id="437" r:id="rId31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3399"/>
    <a:srgbClr val="C0C0C0"/>
    <a:srgbClr val="000000"/>
    <a:srgbClr val="FF00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1" autoAdjust="0"/>
    <p:restoredTop sz="96391" autoAdjust="0"/>
  </p:normalViewPr>
  <p:slideViewPr>
    <p:cSldViewPr snapToGrid="0">
      <p:cViewPr varScale="1">
        <p:scale>
          <a:sx n="111" d="100"/>
          <a:sy n="111" d="100"/>
        </p:scale>
        <p:origin x="157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99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3B192260-59A4-44B8-8DD9-29CC0388946F}" type="datetimeFigureOut">
              <a:rPr kumimoji="1" lang="ja-JP" altLang="en-US" smtClean="0"/>
              <a:t>2019/11/20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626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ABC9DAEA-0296-437A-BC6F-722007BC75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8402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02" tIns="45701" rIns="91402" bIns="4570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02" tIns="45701" rIns="91402" bIns="45701" rtlCol="0"/>
          <a:lstStyle>
            <a:lvl1pPr algn="r">
              <a:defRPr sz="1200"/>
            </a:lvl1pPr>
          </a:lstStyle>
          <a:p>
            <a:fld id="{C647718F-3003-4E81-B07F-836CF83144E1}" type="datetimeFigureOut">
              <a:rPr kumimoji="1" lang="ja-JP" altLang="en-US" smtClean="0"/>
              <a:t>2019/11/20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2" tIns="45701" rIns="91402" bIns="4570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5"/>
            <a:ext cx="5388610" cy="3884861"/>
          </a:xfrm>
          <a:prstGeom prst="rect">
            <a:avLst/>
          </a:prstGeom>
        </p:spPr>
        <p:txBody>
          <a:bodyPr vert="horz" lIns="91402" tIns="45701" rIns="91402" bIns="45701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7"/>
            <a:ext cx="2918831" cy="495028"/>
          </a:xfrm>
          <a:prstGeom prst="rect">
            <a:avLst/>
          </a:prstGeom>
        </p:spPr>
        <p:txBody>
          <a:bodyPr vert="horz" lIns="91402" tIns="45701" rIns="91402" bIns="4570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7"/>
            <a:ext cx="2918831" cy="495028"/>
          </a:xfrm>
          <a:prstGeom prst="rect">
            <a:avLst/>
          </a:prstGeom>
        </p:spPr>
        <p:txBody>
          <a:bodyPr vert="horz" lIns="91402" tIns="45701" rIns="91402" bIns="45701" rtlCol="0" anchor="b"/>
          <a:lstStyle>
            <a:lvl1pPr algn="r">
              <a:defRPr sz="1200"/>
            </a:lvl1pPr>
          </a:lstStyle>
          <a:p>
            <a:fld id="{F441D95F-16A1-4421-86D3-BD7E0DA140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6607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1D95F-16A1-4421-86D3-BD7E0DA1407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6218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1D95F-16A1-4421-86D3-BD7E0DA1407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4093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1D95F-16A1-4421-86D3-BD7E0DA1407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1328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1D95F-16A1-4421-86D3-BD7E0DA1407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1084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1D95F-16A1-4421-86D3-BD7E0DA1407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6857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1D95F-16A1-4421-86D3-BD7E0DA14074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8949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1D95F-16A1-4421-86D3-BD7E0DA14074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0293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7830-ED14-4B39-B93A-4168F4DD216B}" type="datetime1">
              <a:rPr kumimoji="1" lang="ja-JP" altLang="en-US" smtClean="0"/>
              <a:t>2019/11/20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63A0E-3B31-4370-A13B-4E9ADFFBBB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8943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5ACA-4312-4BE1-9EF7-6B8B94951C53}" type="datetime1">
              <a:rPr kumimoji="1" lang="ja-JP" altLang="en-US" smtClean="0"/>
              <a:t>2019/11/20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63A0E-3B31-4370-A13B-4E9ADFFBBB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8385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BB24-7370-41A6-A9A0-1DDC7BF593B7}" type="datetime1">
              <a:rPr kumimoji="1" lang="ja-JP" altLang="en-US" smtClean="0"/>
              <a:t>2019/11/20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63A0E-3B31-4370-A13B-4E9ADFFBBB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8940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E3C3-40EE-4D36-BFAE-C0350E35ECFF}" type="datetime1">
              <a:rPr kumimoji="1" lang="ja-JP" altLang="en-US" smtClean="0"/>
              <a:t>2019/11/20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>
            <a:lvl1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4063A0E-3B31-4370-A13B-4E9ADFFBBB9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2382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DCC19-4A01-467D-9491-3D0B8206F253}" type="datetime1">
              <a:rPr kumimoji="1" lang="ja-JP" altLang="en-US" smtClean="0"/>
              <a:t>2019/11/20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63A0E-3B31-4370-A13B-4E9ADFFBBB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3131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0AB9-3882-413A-8938-46607FDD0CB3}" type="datetime1">
              <a:rPr kumimoji="1" lang="ja-JP" altLang="en-US" smtClean="0"/>
              <a:t>2019/11/20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63A0E-3B31-4370-A13B-4E9ADFFBBB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0255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46C9-7389-4E89-A105-82F6B9515835}" type="datetime1">
              <a:rPr kumimoji="1" lang="ja-JP" altLang="en-US" smtClean="0"/>
              <a:t>2019/11/20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63A0E-3B31-4370-A13B-4E9ADFFBBB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9721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9A90-9B6E-4BB9-ABA4-9BCEE3DE7FED}" type="datetime1">
              <a:rPr kumimoji="1" lang="ja-JP" altLang="en-US" smtClean="0"/>
              <a:t>2019/11/20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63A0E-3B31-4370-A13B-4E9ADFFBBB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3425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3A53-5DC9-4368-A39B-07ACCE8D6CFE}" type="datetime1">
              <a:rPr kumimoji="1" lang="ja-JP" altLang="en-US" smtClean="0"/>
              <a:t>2019/11/20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63A0E-3B31-4370-A13B-4E9ADFFBBB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8354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E9379-4287-4C0A-81E3-81F1A0875B14}" type="datetime1">
              <a:rPr kumimoji="1" lang="ja-JP" altLang="en-US" smtClean="0"/>
              <a:t>2019/11/20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63A0E-3B31-4370-A13B-4E9ADFFBBB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8625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C0C6-7F15-4E3D-A0E9-0C74FBF60F4E}" type="datetime1">
              <a:rPr kumimoji="1" lang="ja-JP" altLang="en-US" smtClean="0"/>
              <a:t>2019/11/20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63A0E-3B31-4370-A13B-4E9ADFFBBB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453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3EF23-C464-4567-B329-52146D934A18}" type="datetime1">
              <a:rPr kumimoji="1" lang="ja-JP" altLang="en-US" smtClean="0"/>
              <a:t>2019/11/20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63A0E-3B31-4370-A13B-4E9ADFFBBB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172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プレースホルダー 4" descr="shimane_logo1806.pdf - Adobe Acrobat Reader DC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10713" y="68302"/>
            <a:ext cx="2133287" cy="511990"/>
          </a:xfrm>
          <a:prstGeom prst="rect">
            <a:avLst/>
          </a:prstGeom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0" y="1431450"/>
            <a:ext cx="9144000" cy="2214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オープンデータ入門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517175" y="4495988"/>
            <a:ext cx="4493538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令和元年１１月２２日（金）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島根県 地域振興部 情報政策課</a:t>
            </a:r>
            <a:endParaRPr lang="ja-JP" altLang="en-US" sz="2400" dirty="0"/>
          </a:p>
        </p:txBody>
      </p:sp>
      <p:sp>
        <p:nvSpPr>
          <p:cNvPr id="2" name="正方形/長方形 1"/>
          <p:cNvSpPr/>
          <p:nvPr/>
        </p:nvSpPr>
        <p:spPr>
          <a:xfrm>
            <a:off x="1" y="3770774"/>
            <a:ext cx="914399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島根県サイバーセキュリティ・オープンデータ援研修会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@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隠岐島前集合庁舎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461" y="6112202"/>
            <a:ext cx="1428750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799850" y="6129019"/>
            <a:ext cx="7102612" cy="461665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本書は、クリエイティブ・コモンズ 表示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4.0 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国際 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(CC BY 4.0) 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にしたがって利用いただけます。</a:t>
            </a: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(http://creativecommons.org/licenses/by/4.0/legalcode.ja)</a:t>
            </a:r>
          </a:p>
        </p:txBody>
      </p:sp>
    </p:spTree>
    <p:extLst>
      <p:ext uri="{BB962C8B-B14F-4D97-AF65-F5344CB8AC3E}">
        <p14:creationId xmlns:p14="http://schemas.microsoft.com/office/powerpoint/2010/main" val="8798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792" y="21904"/>
            <a:ext cx="45929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オープンデータの対象範囲</a:t>
            </a:r>
            <a:endParaRPr lang="en-US" altLang="ja-JP" sz="3200" b="1" dirty="0" smtClean="0"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3962" y="699820"/>
            <a:ext cx="902090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自治体が保有するすべてのデータが対象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2" name="図プレースホルダー 4" descr="Program Manage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5754" y="1453712"/>
            <a:ext cx="7669544" cy="4857069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0" y="6593063"/>
            <a:ext cx="9144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出所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 「データ主導社会と地方」平成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日総務省地方情報化推進室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楕円 4"/>
          <p:cNvSpPr/>
          <p:nvPr/>
        </p:nvSpPr>
        <p:spPr>
          <a:xfrm>
            <a:off x="4699323" y="4755018"/>
            <a:ext cx="3593480" cy="1737857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414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792" y="21904"/>
            <a:ext cx="7790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ja-JP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HP</a:t>
            </a: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で</a:t>
            </a:r>
            <a:r>
              <a:rPr lang="ja-JP" altLang="en-US" sz="3200" b="1" dirty="0">
                <a:ea typeface="Meiryo UI" panose="020B0604030504040204" pitchFamily="50" charset="-128"/>
                <a:cs typeface="Times New Roman" panose="02020603050405020304" pitchFamily="18" charset="0"/>
              </a:rPr>
              <a:t>公開するだけ</a:t>
            </a: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ではオープンデータ</a:t>
            </a:r>
            <a:r>
              <a:rPr lang="ja-JP" altLang="en-US" sz="3200" b="1" dirty="0">
                <a:ea typeface="Meiryo UI" panose="020B0604030504040204" pitchFamily="50" charset="-128"/>
                <a:cs typeface="Times New Roman" panose="02020603050405020304" pitchFamily="18" charset="0"/>
              </a:rPr>
              <a:t>では</a:t>
            </a: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ない</a:t>
            </a:r>
            <a:endParaRPr lang="ja-JP" altLang="en-US" sz="3200" b="1" dirty="0"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7" name="図プレースホルダー 4" descr="仮想デスクトップ - Desktop Viewer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32"/>
          <a:stretch/>
        </p:blipFill>
        <p:spPr>
          <a:xfrm>
            <a:off x="384924" y="1003777"/>
            <a:ext cx="6701674" cy="5030196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48" name="角丸四角形 47"/>
          <p:cNvSpPr/>
          <p:nvPr/>
        </p:nvSpPr>
        <p:spPr>
          <a:xfrm>
            <a:off x="230778" y="5610811"/>
            <a:ext cx="6970143" cy="48495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角丸四角形吹き出し 54"/>
          <p:cNvSpPr/>
          <p:nvPr/>
        </p:nvSpPr>
        <p:spPr>
          <a:xfrm>
            <a:off x="4043654" y="1689075"/>
            <a:ext cx="4856672" cy="2820410"/>
          </a:xfrm>
          <a:prstGeom prst="wedgeRoundRectCallout">
            <a:avLst>
              <a:gd name="adj1" fmla="val -40688"/>
              <a:gd name="adj2" fmla="val 86019"/>
              <a:gd name="adj3" fmla="val 16667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ホームページには（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</a:t>
            </a:r>
            <a:r>
              <a:rPr kumimoji="1" lang="ja-JP" altLang="en-US" sz="2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）マークがある</a:t>
            </a:r>
            <a:endParaRPr kumimoji="1" lang="en-US" altLang="ja-JP" sz="24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en-US" altLang="ja-JP" sz="2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en-US" altLang="ja-JP" sz="24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コピーライトは、</a:t>
            </a:r>
          </a:p>
          <a:p>
            <a:pPr algn="ctr"/>
            <a:r>
              <a:rPr kumimoji="1" lang="ja-JP" altLang="en-US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「このページの情報は著作権がある</a:t>
            </a:r>
            <a:r>
              <a:rPr kumimoji="1" lang="ja-JP" altLang="en-US" sz="2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ので勝手</a:t>
            </a:r>
            <a:r>
              <a:rPr kumimoji="1" lang="ja-JP" altLang="en-US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に使えません」という</a:t>
            </a:r>
            <a:r>
              <a:rPr kumimoji="1" lang="ja-JP" altLang="en-US" sz="2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マーク</a:t>
            </a:r>
            <a:endParaRPr kumimoji="1" lang="ja-JP" altLang="en-US" sz="2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5799131" y="2573284"/>
            <a:ext cx="1401790" cy="34505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591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792" y="21904"/>
            <a:ext cx="6059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オープンデータに取組むメリットは？</a:t>
            </a:r>
            <a:endParaRPr lang="en-US" altLang="ja-JP" sz="3200" b="1" dirty="0" smtClean="0"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プレースホルダー 4" descr="仮想デスクトップ - Desktop View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837"/>
          <a:stretch/>
        </p:blipFill>
        <p:spPr>
          <a:xfrm>
            <a:off x="189669" y="1328558"/>
            <a:ext cx="8764662" cy="4559867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0" y="6610315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（出所）総務省　オープンデータ研修ポータル「オープンデータ化支援研修教材（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2019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）」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41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792" y="21904"/>
            <a:ext cx="4435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オープンデータのイメージ</a:t>
            </a:r>
            <a:endParaRPr lang="en-US" altLang="ja-JP" sz="3200" b="1" dirty="0" smtClean="0"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-9876" y="6369764"/>
            <a:ext cx="9144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（出所）総務省　オープンデータ研修ポータル「オープンデータ化支援研修教材（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2019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）」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（注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）推奨データセットの対象データの中でも、特にオープンデータに取り組み始める地方公共団体の参考となるようなデータを基本編として位置付けている。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プレースホルダー 4" descr="仮想デスクトップ - Desktop View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7113" y="2470949"/>
            <a:ext cx="7988136" cy="3175876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123089" y="675907"/>
            <a:ext cx="90209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政府と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して公開を推奨するデータと、そのデータの作成にあたり準拠すべきルールやフォーマット等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を「推奨データセット」として紹介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605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792" y="21904"/>
            <a:ext cx="66704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オープンデータは何に使われるのか？①</a:t>
            </a:r>
            <a:endParaRPr lang="en-US" altLang="ja-JP" sz="3200" b="1" dirty="0" smtClean="0"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13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792" y="1514115"/>
            <a:ext cx="839313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スマートフォン保有世帯率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9.7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％（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H22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　→　　</a:t>
            </a:r>
            <a:r>
              <a:rPr lang="en-US" altLang="ja-JP" sz="4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79.2</a:t>
            </a:r>
            <a:r>
              <a:rPr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H30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Yahoo!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防災速報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→　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1100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万人以上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・ぐるなび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LIVE JAPAN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→　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330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万人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                    　　　　　　など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下矢印 8"/>
          <p:cNvSpPr/>
          <p:nvPr/>
        </p:nvSpPr>
        <p:spPr>
          <a:xfrm>
            <a:off x="2687126" y="2974665"/>
            <a:ext cx="3465870" cy="33643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-2" y="6441119"/>
            <a:ext cx="868680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（出所）スマートフォン保有世帯率は「令和元年情報通信に関する現状報告（総務省）」、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イラスト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は 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「未来技術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地方創生検討会 中間とりまとめ（案）～概要～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平成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31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24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日未来技術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地方創生検討会 事務局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23089" y="675907"/>
            <a:ext cx="90209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民間データと組み合わせて、汎用サービス等へ取込み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3" name="図プレースホルダー 4" descr="仮想デスクトップ - Desktop Viewe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5671" y="3521352"/>
            <a:ext cx="3744351" cy="284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1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792" y="21904"/>
            <a:ext cx="66704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オープンデータは何に使われるのか？②</a:t>
            </a:r>
            <a:endParaRPr lang="en-US" altLang="ja-JP" sz="3200" b="1" dirty="0" smtClean="0"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-2" y="6611779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（出所）会津若松市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HP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https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://www.city.aizuwakamatsu.fukushima.jp/docs/2014081400039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）、ヒアリングは島根県情報政策課による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23089" y="675907"/>
            <a:ext cx="9020909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自治体間や内部（部署間）の情報共有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インフラ、防災分野は共有事例が多い（消火栓、マンホールの位置情報など）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プレースホルダー 4" descr="仮想デスクトップ - Desktop Viewe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85046" y="2438249"/>
            <a:ext cx="7586966" cy="2437221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97" y="5329136"/>
            <a:ext cx="714928" cy="764944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227040" y="6153532"/>
            <a:ext cx="154401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県内市町村担当者への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ヒアリング（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2019.7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en-US" sz="1100" dirty="0"/>
          </a:p>
        </p:txBody>
      </p:sp>
      <p:sp>
        <p:nvSpPr>
          <p:cNvPr id="9" name="角丸四角形吹き出し 8"/>
          <p:cNvSpPr/>
          <p:nvPr/>
        </p:nvSpPr>
        <p:spPr>
          <a:xfrm>
            <a:off x="1752583" y="5117523"/>
            <a:ext cx="7227013" cy="1150147"/>
          </a:xfrm>
          <a:prstGeom prst="wedgeRoundRectCallout">
            <a:avLst>
              <a:gd name="adj1" fmla="val -53585"/>
              <a:gd name="adj2" fmla="val 5273"/>
              <a:gd name="adj3" fmla="val 16667"/>
            </a:avLst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消防団の世代交代が進む中、防火水槽の正確な位置を引き継ぎできていない。位置情報をデータ化し、地図化できると助かる。</a:t>
            </a:r>
            <a:endParaRPr kumimoji="1" lang="en-US" altLang="ja-JP" sz="20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また、土地勘のない</a:t>
            </a:r>
            <a:r>
              <a:rPr kumimoji="1" lang="en-US" altLang="ja-JP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</a:t>
            </a:r>
            <a:r>
              <a:rPr kumimoji="1" lang="ja-JP" altLang="en-US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kumimoji="1" lang="en-US" altLang="ja-JP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</a:t>
            </a:r>
            <a:r>
              <a:rPr kumimoji="1" lang="ja-JP" altLang="en-US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ターン者への情報提供にも有効だと思う。</a:t>
            </a:r>
            <a:endParaRPr kumimoji="1" lang="ja-JP" altLang="en-US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3" name="図プレースホルダー 4" descr="仮想デスクトップ - Desktop Viewer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0620" y="3522502"/>
            <a:ext cx="1264426" cy="52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6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792" y="21904"/>
            <a:ext cx="92127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他の自治体はどんなオープンデータを公開しているか？</a:t>
            </a:r>
            <a:endParaRPr lang="en-US" altLang="ja-JP" sz="3200" b="1" dirty="0" smtClean="0"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0" y="6610315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（出所）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BODIK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オープンデータモニター（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https://odm.bodik.jp/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令和元年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日時点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3962" y="699820"/>
            <a:ext cx="902090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BODIK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オープンデータモニター」では、全国</a:t>
            </a: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246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自治体の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13,088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データセットから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検索が可能！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図プレースホルダー 4" descr="仮想デスクトップ - Desktop Viewe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3380" y="1837639"/>
            <a:ext cx="6753438" cy="4713224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  <p:pic>
        <p:nvPicPr>
          <p:cNvPr id="12" name="図プレースホルダー 4" descr="仮想デスクトップ - Desktop Viewer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75556" y="4357404"/>
            <a:ext cx="3397791" cy="237602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7430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766828" y="2874505"/>
            <a:ext cx="7566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島根県におけるオープンデータの取組み</a:t>
            </a:r>
            <a:endParaRPr lang="en-US" altLang="ja-JP" sz="3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127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594948" y="6492875"/>
            <a:ext cx="1535058" cy="365125"/>
          </a:xfrm>
        </p:spPr>
        <p:txBody>
          <a:bodyPr/>
          <a:lstStyle/>
          <a:p>
            <a:fld id="{A4063A0E-3B31-4370-A13B-4E9ADFFBBB96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521436" y="769659"/>
            <a:ext cx="8101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県の取組方針</a:t>
            </a:r>
            <a:endParaRPr lang="ja-JP" altLang="en-US" sz="3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03038" y="1769741"/>
            <a:ext cx="8113158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ts val="1800"/>
              </a:spcBef>
              <a:spcAft>
                <a:spcPts val="2400"/>
              </a:spcAft>
              <a:buFont typeface="Wingdings" panose="05000000000000000000" pitchFamily="2" charset="2"/>
              <a:buChar char="n"/>
            </a:pPr>
            <a:r>
              <a:rPr lang="ja-JP" altLang="en-US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ニーズの把握に努めながら、県庁が保有するデータのオープンデータ化を進める</a:t>
            </a:r>
            <a:endParaRPr lang="en-US" altLang="ja-JP" sz="3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14350" indent="-514350">
              <a:lnSpc>
                <a:spcPct val="150000"/>
              </a:lnSpc>
              <a:spcBef>
                <a:spcPts val="1800"/>
              </a:spcBef>
              <a:spcAft>
                <a:spcPts val="2400"/>
              </a:spcAft>
              <a:buFont typeface="Wingdings" panose="05000000000000000000" pitchFamily="2" charset="2"/>
              <a:buChar char="n"/>
            </a:pPr>
            <a:r>
              <a:rPr lang="ja-JP" altLang="en-US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市町村と連携したオープンデータ化を推進する</a:t>
            </a:r>
            <a:endParaRPr lang="en-US" altLang="ja-JP" sz="3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14350" indent="-514350">
              <a:lnSpc>
                <a:spcPct val="150000"/>
              </a:lnSpc>
              <a:spcBef>
                <a:spcPts val="1800"/>
              </a:spcBef>
              <a:spcAft>
                <a:spcPts val="2400"/>
              </a:spcAft>
              <a:buFont typeface="Wingdings" panose="05000000000000000000" pitchFamily="2" charset="2"/>
              <a:buChar char="n"/>
            </a:pPr>
            <a:r>
              <a:rPr lang="ja-JP" altLang="en-US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公開したオープンデータの利活用を推進する</a:t>
            </a:r>
            <a:endParaRPr lang="en-US" altLang="ja-JP" sz="3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750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プレースホルダー 4" descr="仮想デスクトップ - Desktop Viewe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178" y="836524"/>
            <a:ext cx="5902660" cy="4873625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8792" y="-12600"/>
            <a:ext cx="8874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ja-JP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県の取組み①</a:t>
            </a:r>
            <a:r>
              <a:rPr lang="en-US" altLang="ja-JP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】</a:t>
            </a: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オープンデータカタログサイトの運用</a:t>
            </a:r>
            <a:endParaRPr lang="en-US" altLang="ja-JP" sz="3200" b="1" dirty="0" smtClean="0"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18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2"/>
          <p:cNvSpPr txBox="1">
            <a:spLocks/>
          </p:cNvSpPr>
          <p:nvPr/>
        </p:nvSpPr>
        <p:spPr>
          <a:xfrm>
            <a:off x="7086598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18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プレースホルダー 4" descr="仮想デスクトップ - Desktop Viewer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46969" y="1441866"/>
            <a:ext cx="2982735" cy="3276274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7522234" y="3597215"/>
            <a:ext cx="1259458" cy="267419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4"/>
          <p:cNvSpPr/>
          <p:nvPr/>
        </p:nvSpPr>
        <p:spPr>
          <a:xfrm rot="5400000">
            <a:off x="4938220" y="2844712"/>
            <a:ext cx="1318605" cy="85725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3181" y="5429275"/>
            <a:ext cx="2255023" cy="78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1158763" y="6277492"/>
            <a:ext cx="68761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https://shimane-opendata.jp/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6603518" y="1028655"/>
            <a:ext cx="2021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県ホームページから</a:t>
            </a:r>
            <a:endParaRPr lang="ja-JP" altLang="en-US" dirty="0"/>
          </a:p>
        </p:txBody>
      </p:sp>
      <p:sp>
        <p:nvSpPr>
          <p:cNvPr id="14" name="角丸四角形 13"/>
          <p:cNvSpPr/>
          <p:nvPr/>
        </p:nvSpPr>
        <p:spPr>
          <a:xfrm>
            <a:off x="178781" y="5106763"/>
            <a:ext cx="5212728" cy="500407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406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594948" y="6492875"/>
            <a:ext cx="1535058" cy="365125"/>
          </a:xfrm>
        </p:spPr>
        <p:txBody>
          <a:bodyPr/>
          <a:lstStyle/>
          <a:p>
            <a:fld id="{A4063A0E-3B31-4370-A13B-4E9ADFFBBB96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956610" y="700648"/>
            <a:ext cx="72307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本日の研修会の流れ</a:t>
            </a:r>
            <a:endParaRPr lang="ja-JP" altLang="en-US" sz="3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956610" y="2026182"/>
            <a:ext cx="80642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まずは、知る（オープンデータ入門）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14350" indent="-514350">
              <a:spcBef>
                <a:spcPts val="2400"/>
              </a:spcBef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データ活用の意義を理解する（村上氏 講演）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14350" indent="-514350">
              <a:spcBef>
                <a:spcPts val="2400"/>
              </a:spcBef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データ活用を考える（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グループ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ディスカッション）</a:t>
            </a:r>
          </a:p>
        </p:txBody>
      </p:sp>
      <p:sp>
        <p:nvSpPr>
          <p:cNvPr id="2" name="左矢印 1"/>
          <p:cNvSpPr/>
          <p:nvPr/>
        </p:nvSpPr>
        <p:spPr>
          <a:xfrm>
            <a:off x="6832122" y="1931292"/>
            <a:ext cx="439948" cy="717017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260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63A0E-3B31-4370-A13B-4E9ADFFBBB96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pic>
        <p:nvPicPr>
          <p:cNvPr id="5" name="図プレースホルダー 4" descr="仮想デスクトップ - Desktop Viewe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9981" y="85396"/>
            <a:ext cx="7428631" cy="649515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0" y="6609020"/>
            <a:ext cx="83790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出所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）島根県オープンデータカタログサイト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008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63A0E-3B31-4370-A13B-4E9ADFFBBB96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0" y="6609020"/>
            <a:ext cx="83790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出所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）島根県オープンデータカタログサイト（地図で見るオープンデータ）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プレースホルダー 4" descr="仮想デスクトップ - Desktop Viewe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" y="526127"/>
            <a:ext cx="9042201" cy="590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3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594948" y="6492875"/>
            <a:ext cx="1535058" cy="365125"/>
          </a:xfrm>
        </p:spPr>
        <p:txBody>
          <a:bodyPr/>
          <a:lstStyle/>
          <a:p>
            <a:fld id="{A4063A0E-3B31-4370-A13B-4E9ADFFBBB96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11448" y="42842"/>
            <a:ext cx="83503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二次利用可能なルール</a:t>
            </a:r>
            <a:endParaRPr lang="ja-JP" altLang="en-US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6609020"/>
            <a:ext cx="83790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出所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総務省  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ICT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スキル総合習得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教材　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http://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www.soumu.go.jp/ict_skill/contact.html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より抜粋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419" y="1617666"/>
            <a:ext cx="8839240" cy="4392281"/>
          </a:xfrm>
          <a:prstGeom prst="rect">
            <a:avLst/>
          </a:prstGeom>
        </p:spPr>
      </p:pic>
      <p:cxnSp>
        <p:nvCxnSpPr>
          <p:cNvPr id="9" name="直線コネクタ 8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123089" y="675907"/>
            <a:ext cx="90209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CC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＝クリエイティブ・コモンズ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79959" y="2389517"/>
            <a:ext cx="9006917" cy="56071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24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792" y="21904"/>
            <a:ext cx="87575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ja-JP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県の取組み②</a:t>
            </a:r>
            <a:r>
              <a:rPr lang="en-US" altLang="ja-JP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】</a:t>
            </a: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市町村と連携したオープンデータ化</a:t>
            </a:r>
            <a:endParaRPr lang="en-US" altLang="ja-JP" sz="3200" b="1" dirty="0" smtClean="0"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22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2"/>
          <p:cNvSpPr txBox="1">
            <a:spLocks/>
          </p:cNvSpPr>
          <p:nvPr/>
        </p:nvSpPr>
        <p:spPr>
          <a:xfrm>
            <a:off x="7086598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22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0" y="6229988"/>
            <a:ext cx="913520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出所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）政府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CIO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ポータル　オープンデータ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（注）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国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が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定義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する「取組済自治体」とは、自ら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のホームページにおいて「オープンデータとしての利用規約を適用し、データを公開」又は「オープンデータであることを表示し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 データ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の公開先を提示」を行っている都道府県及び市区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町村。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23089" y="675907"/>
            <a:ext cx="9020909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国の目標は、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2020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年度末に全国自治体取組み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100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島根県は、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AED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データの登録を働きかけ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100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％達成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図プレースホルダー 4" descr="仮想デスクトップ - Desktop Viewe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521" y="1842055"/>
            <a:ext cx="4058547" cy="4328588"/>
          </a:xfrm>
          <a:prstGeom prst="rect">
            <a:avLst/>
          </a:prstGeom>
        </p:spPr>
      </p:pic>
      <p:pic>
        <p:nvPicPr>
          <p:cNvPr id="12" name="図プレースホルダー 4" descr="仮想デスクトップ - Desktop Viewer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41702" y="1807551"/>
            <a:ext cx="3192287" cy="4391462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3500730" y="1902058"/>
            <a:ext cx="115768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※R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元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.6.17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時点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7393553" y="6163096"/>
            <a:ext cx="115768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※R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元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.9.17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時点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5324449" y="2587925"/>
            <a:ext cx="3192287" cy="15526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784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23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2"/>
          <p:cNvSpPr txBox="1">
            <a:spLocks/>
          </p:cNvSpPr>
          <p:nvPr/>
        </p:nvSpPr>
        <p:spPr>
          <a:xfrm>
            <a:off x="7086598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23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-2420" y="6604084"/>
            <a:ext cx="9144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出所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）島根県オープンデータカタログサイト（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西ノ島町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】AED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設置箇所一覧）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プレースホルダー 4" descr="仮想デスクトップ - Desktop Viewe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7508" y="105093"/>
            <a:ext cx="8082667" cy="4873625"/>
          </a:xfrm>
          <a:prstGeom prst="rect">
            <a:avLst/>
          </a:prstGeom>
        </p:spPr>
      </p:pic>
      <p:pic>
        <p:nvPicPr>
          <p:cNvPr id="8" name="図プレースホルダー 4" descr="仮想デスクトップ - Desktop Viewer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6092" y="1133886"/>
            <a:ext cx="7399206" cy="5197714"/>
          </a:xfrm>
          <a:prstGeom prst="rect">
            <a:avLst/>
          </a:prstGeom>
        </p:spPr>
      </p:pic>
      <p:pic>
        <p:nvPicPr>
          <p:cNvPr id="10" name="図プレースホルダー 4" descr="仮想デスクトップ - Desktop Viewer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7508" y="1133886"/>
            <a:ext cx="8818073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792" y="21904"/>
            <a:ext cx="59121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（参考）市町村別</a:t>
            </a:r>
            <a:r>
              <a:rPr lang="en-US" altLang="ja-JP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AED</a:t>
            </a: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ランキング</a:t>
            </a:r>
            <a:endParaRPr lang="en-US" altLang="ja-JP" sz="3200" b="1" dirty="0" smtClean="0"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24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2"/>
          <p:cNvSpPr txBox="1">
            <a:spLocks/>
          </p:cNvSpPr>
          <p:nvPr/>
        </p:nvSpPr>
        <p:spPr>
          <a:xfrm>
            <a:off x="7086598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24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-1" y="6613151"/>
            <a:ext cx="762575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（注）令和元年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日時点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204" y="960551"/>
            <a:ext cx="6982094" cy="55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5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25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2"/>
          <p:cNvSpPr txBox="1">
            <a:spLocks/>
          </p:cNvSpPr>
          <p:nvPr/>
        </p:nvSpPr>
        <p:spPr>
          <a:xfrm>
            <a:off x="7086598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25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-2420" y="6604084"/>
            <a:ext cx="9144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（出所）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日本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AED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財団（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https://aed-zaidan.jp/index.html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8792" y="21904"/>
            <a:ext cx="77829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ja-JP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県の取組み③</a:t>
            </a:r>
            <a:r>
              <a:rPr lang="en-US" altLang="ja-JP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】</a:t>
            </a: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オープンデータ利活用の促進</a:t>
            </a:r>
            <a:endParaRPr lang="en-US" altLang="ja-JP" sz="3200" b="1" dirty="0" smtClean="0"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123089" y="675907"/>
            <a:ext cx="90209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島根県オープンデータカタログサイトで公開するデータが活用され、「みんなで作る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AED N@VI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」に登録されました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5" name="図プレースホルダー 4" descr="仮想デスクトップ - Desktop Viewe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4514" y="1993548"/>
            <a:ext cx="6004426" cy="3216435"/>
          </a:xfrm>
          <a:prstGeom prst="rect">
            <a:avLst/>
          </a:prstGeom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13" name="図プレースホルダー 4" descr="仮想デスクトップ - Desktop Viewer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93797" y="1741223"/>
            <a:ext cx="3110679" cy="2929535"/>
          </a:xfrm>
          <a:prstGeom prst="rect">
            <a:avLst/>
          </a:prstGeom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16" name="図プレースホルダー 4" descr="仮想デスクトップ - Desktop Viewer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2639" y="3880896"/>
            <a:ext cx="4753476" cy="2723178"/>
          </a:xfrm>
          <a:prstGeom prst="rect">
            <a:avLst/>
          </a:prstGeom>
          <a:ln w="1905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8666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プレースホルダー 4" descr="仮想デスクトップ - Desktop Viewer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859" y="1518155"/>
            <a:ext cx="7035816" cy="2293639"/>
          </a:xfrm>
          <a:prstGeom prst="rect">
            <a:avLst/>
          </a:prstGeom>
        </p:spPr>
      </p:pic>
      <p:pic>
        <p:nvPicPr>
          <p:cNvPr id="18" name="図プレースホルダー 4" descr="仮想デスクトップ - Desktop Viewer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859" y="3843967"/>
            <a:ext cx="7035816" cy="2728385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8792" y="21904"/>
            <a:ext cx="8154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ja-JP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島根県の取組み④</a:t>
            </a:r>
            <a:r>
              <a:rPr lang="en-US" altLang="ja-JP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】</a:t>
            </a: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オープンデータアイデアソン</a:t>
            </a:r>
            <a:endParaRPr lang="en-US" altLang="ja-JP" sz="3200" b="1" dirty="0" smtClean="0"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26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2"/>
          <p:cNvSpPr txBox="1">
            <a:spLocks/>
          </p:cNvSpPr>
          <p:nvPr/>
        </p:nvSpPr>
        <p:spPr>
          <a:xfrm>
            <a:off x="7086598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26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-1" y="6604525"/>
            <a:ext cx="762575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（出所）平成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29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年度 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島根県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オープンデータアイデアソン 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開催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レポート（平成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月開催）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3962" y="725698"/>
            <a:ext cx="90209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地域課題の解決に資するデータを考えるワークショップ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465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792" y="13278"/>
            <a:ext cx="8646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ja-JP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3200" b="1" dirty="0">
                <a:ea typeface="Meiryo UI" panose="020B0604030504040204" pitchFamily="50" charset="-128"/>
                <a:cs typeface="Times New Roman" panose="02020603050405020304" pitchFamily="18" charset="0"/>
              </a:rPr>
              <a:t>島根県の</a:t>
            </a: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取組み⑤</a:t>
            </a:r>
            <a:r>
              <a:rPr lang="en-US" altLang="ja-JP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】</a:t>
            </a: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県職員で作るキャンプ場一覧</a:t>
            </a:r>
            <a:endParaRPr lang="en-US" altLang="ja-JP" sz="3200" b="1" dirty="0" smtClean="0"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27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2"/>
          <p:cNvSpPr txBox="1">
            <a:spLocks/>
          </p:cNvSpPr>
          <p:nvPr/>
        </p:nvSpPr>
        <p:spPr>
          <a:xfrm>
            <a:off x="7086598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27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4" name="図プレースホルダー 4" descr="仮想デスクトップ - Desktop Viewe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2354" y="711151"/>
            <a:ext cx="7834072" cy="608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4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G_173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7402" y="4418561"/>
            <a:ext cx="41084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594948" y="6492875"/>
            <a:ext cx="1535058" cy="365125"/>
          </a:xfrm>
        </p:spPr>
        <p:txBody>
          <a:bodyPr/>
          <a:lstStyle/>
          <a:p>
            <a:fld id="{A4063A0E-3B31-4370-A13B-4E9ADFFBBB96}" type="slidenum">
              <a:rPr kumimoji="1" lang="ja-JP" altLang="en-US" smtClean="0"/>
              <a:t>28</a:t>
            </a:fld>
            <a:endParaRPr kumimoji="1" lang="ja-JP" altLang="en-US" dirty="0"/>
          </a:p>
        </p:txBody>
      </p:sp>
      <p:pic>
        <p:nvPicPr>
          <p:cNvPr id="9" name="図 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7" y="24939"/>
            <a:ext cx="6824472" cy="478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5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594948" y="6492875"/>
            <a:ext cx="1535058" cy="365125"/>
          </a:xfrm>
        </p:spPr>
        <p:txBody>
          <a:bodyPr/>
          <a:lstStyle/>
          <a:p>
            <a:fld id="{A4063A0E-3B31-4370-A13B-4E9ADFFBBB96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956610" y="700648"/>
            <a:ext cx="72307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まずは動画をご覧ください</a:t>
            </a:r>
            <a:endParaRPr lang="ja-JP" altLang="en-US" sz="3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プレースホルダー 4" descr="仮想デスクトップ - Desktop Viewer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5616" y="1477531"/>
            <a:ext cx="4852766" cy="5473919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0" y="6610628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（出所）総務省「オープンデータ研修ポータル」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https://www.opendata-training.org/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179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594948" y="6492875"/>
            <a:ext cx="1535058" cy="365125"/>
          </a:xfrm>
        </p:spPr>
        <p:txBody>
          <a:bodyPr/>
          <a:lstStyle/>
          <a:p>
            <a:fld id="{A4063A0E-3B31-4370-A13B-4E9ADFFBBB96}" type="slidenum">
              <a:rPr kumimoji="1" lang="ja-JP" altLang="en-US" smtClean="0"/>
              <a:t>29</a:t>
            </a:fld>
            <a:endParaRPr kumimoji="1" lang="ja-JP" altLang="en-US" dirty="0"/>
          </a:p>
        </p:txBody>
      </p:sp>
      <p:sp>
        <p:nvSpPr>
          <p:cNvPr id="2" name="下矢印 1"/>
          <p:cNvSpPr/>
          <p:nvPr/>
        </p:nvSpPr>
        <p:spPr>
          <a:xfrm>
            <a:off x="3023096" y="5169822"/>
            <a:ext cx="2967487" cy="37956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90502" y="5899474"/>
            <a:ext cx="89963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なぜ、自治体がこんなことに取組む必要があるのか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？</a:t>
            </a:r>
            <a:endParaRPr lang="ja-JP" altLang="en-US" sz="3200" dirty="0"/>
          </a:p>
        </p:txBody>
      </p:sp>
      <p:sp>
        <p:nvSpPr>
          <p:cNvPr id="9" name="正方形/長方形 8"/>
          <p:cNvSpPr/>
          <p:nvPr/>
        </p:nvSpPr>
        <p:spPr>
          <a:xfrm>
            <a:off x="1344798" y="2647283"/>
            <a:ext cx="653974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官民データ活用推進基本法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二次利用可（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CC-BY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：シーシーバイ）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機械判読（５★：ファイブスター）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956610" y="700648"/>
            <a:ext cx="72307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本日、ぜひ覚えていただきたい</a:t>
            </a:r>
            <a:endParaRPr lang="en-US" altLang="ja-JP" sz="3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キーワード</a:t>
            </a:r>
            <a:endParaRPr lang="en-US" altLang="ja-JP" sz="3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（再掲）</a:t>
            </a:r>
            <a:endParaRPr lang="ja-JP" altLang="en-US" sz="3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947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594948" y="6492875"/>
            <a:ext cx="1535058" cy="365125"/>
          </a:xfrm>
        </p:spPr>
        <p:txBody>
          <a:bodyPr/>
          <a:lstStyle/>
          <a:p>
            <a:fld id="{A4063A0E-3B31-4370-A13B-4E9ADFFBBB96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956610" y="700648"/>
            <a:ext cx="72307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本日、ぜひ覚えていただきたい</a:t>
            </a:r>
            <a:endParaRPr lang="en-US" altLang="ja-JP" sz="3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キーワード</a:t>
            </a:r>
            <a:endParaRPr lang="ja-JP" altLang="en-US" sz="3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344798" y="2647283"/>
            <a:ext cx="653974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官民データ活用推進基本法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二次利用可（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CC-BY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：シーシーバイ）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機械判読（５★：ファイブスター）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420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プレースホルダー 4" descr="仮想デスクトップ - Desktop Viewe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6340" y="3806050"/>
            <a:ext cx="4726115" cy="2980738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8792" y="21904"/>
            <a:ext cx="78678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官民データ活用推進基本法（</a:t>
            </a:r>
            <a:r>
              <a:rPr lang="en-US" altLang="ja-JP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H28.12</a:t>
            </a: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施行）</a:t>
            </a:r>
            <a:endParaRPr lang="en-US" altLang="ja-JP" sz="3200" b="1" dirty="0" smtClean="0"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2"/>
          <p:cNvSpPr txBox="1">
            <a:spLocks/>
          </p:cNvSpPr>
          <p:nvPr/>
        </p:nvSpPr>
        <p:spPr>
          <a:xfrm>
            <a:off x="7086598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4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1545" y="770156"/>
            <a:ext cx="902090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（国及び地方公共団体等が保有する官民データの容易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な利用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等）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第十一条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　国及び</a:t>
            </a:r>
            <a:r>
              <a:rPr lang="ja-JP" altLang="en-US" sz="24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地方公共団体は、自らが保有</a:t>
            </a:r>
            <a:r>
              <a:rPr lang="ja-JP" altLang="en-US" sz="2400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する官民</a:t>
            </a:r>
            <a:r>
              <a:rPr lang="ja-JP" altLang="en-US" sz="24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データについて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、個人及び法人の権利利益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、国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の安全等が害されることのないようにしつつ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sz="2400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国民</a:t>
            </a:r>
            <a:r>
              <a:rPr lang="ja-JP" altLang="en-US" sz="24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がインターネットその他の高度情報通信</a:t>
            </a:r>
            <a:r>
              <a:rPr lang="ja-JP" altLang="en-US" sz="2400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ネットワークを</a:t>
            </a:r>
            <a:r>
              <a:rPr lang="ja-JP" altLang="en-US" sz="24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通じて容易に利用できるよう、必要な措置を講ずる</a:t>
            </a:r>
            <a:r>
              <a:rPr lang="ja-JP" altLang="en-US" sz="2400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ものと</a:t>
            </a:r>
            <a:r>
              <a:rPr lang="ja-JP" altLang="en-US" sz="24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する</a:t>
            </a:r>
            <a:r>
              <a:rPr lang="ja-JP" altLang="en-US" sz="2400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ja-JP" altLang="en-US" sz="2400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右矢印 4"/>
          <p:cNvSpPr/>
          <p:nvPr/>
        </p:nvSpPr>
        <p:spPr>
          <a:xfrm>
            <a:off x="198406" y="4308409"/>
            <a:ext cx="586597" cy="65560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993402" y="4308409"/>
            <a:ext cx="328006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行政での取組みは</a:t>
            </a:r>
            <a:endParaRPr lang="en-US" altLang="ja-JP" sz="3200" b="1" dirty="0" smtClean="0"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義務化されている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63963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792" y="21904"/>
            <a:ext cx="37721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オープンデータの定義</a:t>
            </a:r>
            <a:endParaRPr lang="en-US" altLang="ja-JP" sz="3200" b="1" dirty="0" smtClean="0"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23091" y="794711"/>
            <a:ext cx="9020909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国、地方公共団体及び事業者が保有する官民データのうち、国民誰もがインターネット等を通じて容易に利用（加工、編集、再配布等）できるよう、次のいずれの項目にも該当する形で公開されたデータをオープンデータと定義する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914400" lvl="1" indent="-457200">
              <a:spcBef>
                <a:spcPts val="24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営利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目的、非営利目的を問わず二次利用可能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な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ルール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が適用された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もの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機械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判読に適した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もの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無償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で利用できる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もの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6610315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（出所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）オープンデータ基本指針（平成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29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日高度情報通信ネットワーク社会推進戦略本部・官民データ活用推進戦略会議決定）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554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792" y="21904"/>
            <a:ext cx="28937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二次利用とは？</a:t>
            </a:r>
            <a:endParaRPr lang="en-US" altLang="ja-JP" sz="3200" b="1" dirty="0" smtClean="0"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6610315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（出所）総務省　オープンデータ研修ポータル「オープンデータ化支援研修教材（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2019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）」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プレースホルダー 5" descr="仮想デスクトップ - Desktop View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878" y="1069166"/>
            <a:ext cx="9074764" cy="517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792" y="21904"/>
            <a:ext cx="28937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機械判読とは？</a:t>
            </a:r>
            <a:endParaRPr lang="en-US" altLang="ja-JP" sz="3200" b="1" dirty="0" smtClean="0"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プレースホルダー 4" descr="仮想デスクトップ - Desktop View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609" y="1312203"/>
            <a:ext cx="8941116" cy="3965301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0" y="6610315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（出所）総務省　オープンデータ研修ポータル「オープンデータ化支援研修教材（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2019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）」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632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594948" y="6492875"/>
            <a:ext cx="1535058" cy="365125"/>
          </a:xfrm>
        </p:spPr>
        <p:txBody>
          <a:bodyPr/>
          <a:lstStyle/>
          <a:p>
            <a:fld id="{A4063A0E-3B31-4370-A13B-4E9ADFFBBB96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2821" y="4642"/>
            <a:ext cx="8376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機械判読のレベル＝５★オープンデータ</a:t>
            </a:r>
            <a:endParaRPr lang="en-US" altLang="ja-JP" sz="3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836" b="5953"/>
          <a:stretch/>
        </p:blipFill>
        <p:spPr bwMode="auto">
          <a:xfrm>
            <a:off x="1810053" y="3214912"/>
            <a:ext cx="5330364" cy="296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15" y="1335560"/>
            <a:ext cx="9011491" cy="182784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053" y="6183687"/>
            <a:ext cx="3843936" cy="309188"/>
          </a:xfrm>
          <a:prstGeom prst="rect">
            <a:avLst/>
          </a:prstGeom>
        </p:spPr>
      </p:pic>
      <p:sp>
        <p:nvSpPr>
          <p:cNvPr id="36" name="正方形/長方形 35"/>
          <p:cNvSpPr/>
          <p:nvPr/>
        </p:nvSpPr>
        <p:spPr>
          <a:xfrm>
            <a:off x="0" y="6609020"/>
            <a:ext cx="83790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出所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総務省  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ICT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スキル総合習得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教材　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http://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www.soumu.go.jp/ict_skill/contact.html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より抜粋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83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1008</Words>
  <Application>Microsoft Office PowerPoint</Application>
  <PresentationFormat>画面に合わせる (4:3)</PresentationFormat>
  <Paragraphs>152</Paragraphs>
  <Slides>30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40" baseType="lpstr">
      <vt:lpstr>Meiryo UI</vt:lpstr>
      <vt:lpstr>メイリオ</vt:lpstr>
      <vt:lpstr>游ゴシック</vt:lpstr>
      <vt:lpstr>游ゴシック Light</vt:lpstr>
      <vt:lpstr>Arial</vt:lpstr>
      <vt:lpstr>Calibri</vt:lpstr>
      <vt:lpstr>Calibri Light</vt:lpstr>
      <vt:lpstr>Times New Roman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2019-07-09T04:10:06Z</dcterms:created>
  <dcterms:modified xsi:type="dcterms:W3CDTF">2019-11-20T01:33:06Z</dcterms:modified>
</cp:coreProperties>
</file>