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71" r:id="rId2"/>
    <p:sldId id="421" r:id="rId3"/>
    <p:sldId id="417" r:id="rId4"/>
    <p:sldId id="428" r:id="rId5"/>
    <p:sldId id="403" r:id="rId6"/>
    <p:sldId id="431" r:id="rId7"/>
    <p:sldId id="432" r:id="rId8"/>
    <p:sldId id="433" r:id="rId9"/>
    <p:sldId id="447" r:id="rId10"/>
    <p:sldId id="364" r:id="rId11"/>
    <p:sldId id="424" r:id="rId12"/>
    <p:sldId id="466" r:id="rId13"/>
    <p:sldId id="448" r:id="rId14"/>
    <p:sldId id="436" r:id="rId15"/>
    <p:sldId id="465" r:id="rId16"/>
    <p:sldId id="434" r:id="rId17"/>
    <p:sldId id="442" r:id="rId18"/>
    <p:sldId id="310" r:id="rId19"/>
    <p:sldId id="345" r:id="rId20"/>
    <p:sldId id="363" r:id="rId21"/>
    <p:sldId id="456" r:id="rId22"/>
    <p:sldId id="450" r:id="rId23"/>
    <p:sldId id="435" r:id="rId24"/>
    <p:sldId id="410" r:id="rId25"/>
    <p:sldId id="439" r:id="rId26"/>
    <p:sldId id="458" r:id="rId27"/>
    <p:sldId id="468" r:id="rId28"/>
    <p:sldId id="459" r:id="rId29"/>
    <p:sldId id="460" r:id="rId30"/>
    <p:sldId id="463" r:id="rId31"/>
    <p:sldId id="462" r:id="rId32"/>
    <p:sldId id="469" r:id="rId33"/>
    <p:sldId id="461" r:id="rId34"/>
    <p:sldId id="457" r:id="rId35"/>
    <p:sldId id="455" r:id="rId36"/>
    <p:sldId id="470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3399"/>
    <a:srgbClr val="C0C0C0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2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1080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B192260-59A4-44B8-8DD9-29CC0388946F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BC9DAEA-0296-437A-BC6F-722007BC7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0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069" tIns="46035" rIns="92069" bIns="460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069" tIns="46035" rIns="92069" bIns="46035" rtlCol="0"/>
          <a:lstStyle>
            <a:lvl1pPr algn="r">
              <a:defRPr sz="1200"/>
            </a:lvl1pPr>
          </a:lstStyle>
          <a:p>
            <a:fld id="{C647718F-3003-4E81-B07F-836CF83144E1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9" tIns="46035" rIns="92069" bIns="460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2069" tIns="46035" rIns="92069" bIns="4603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2069" tIns="46035" rIns="92069" bIns="460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2069" tIns="46035" rIns="92069" bIns="46035" rtlCol="0" anchor="b"/>
          <a:lstStyle>
            <a:lvl1pPr algn="r">
              <a:defRPr sz="1200"/>
            </a:lvl1pPr>
          </a:lstStyle>
          <a:p>
            <a:fld id="{F441D95F-16A1-4421-86D3-BD7E0DA14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60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21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9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3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9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33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8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85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56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75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31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830-ED14-4B39-B93A-4168F4DD216B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9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5ACA-4312-4BE1-9EF7-6B8B94951C53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BB24-7370-41A6-A9A0-1DDC7BF593B7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9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E3C3-40EE-4D36-BFAE-C0350E35ECFF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063A0E-3B31-4370-A13B-4E9ADFFBBB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38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C19-4A01-467D-9491-3D0B8206F253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0AB9-3882-413A-8938-46607FDD0CB3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5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46C9-7389-4E89-A105-82F6B9515835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9A90-9B6E-4BB9-ABA4-9BCEE3DE7FED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3A53-5DC9-4368-A39B-07ACCE8D6CFE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379-4287-4C0A-81E3-81F1A0875B14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C0C6-7F15-4E3D-A0E9-0C74FBF60F4E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EF23-C464-4567-B329-52146D934A18}" type="datetime1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4" descr="shimane_logo1806.pdf - Adobe Acrobat Reader D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713" y="68302"/>
            <a:ext cx="2133287" cy="51199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1431450"/>
            <a:ext cx="9144000" cy="221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オープンデータの取組み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7175" y="4495988"/>
            <a:ext cx="449353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令和元年１２月２５日（水）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 地域振興部 情報政策課</a:t>
            </a: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" y="3770774"/>
            <a:ext cx="9143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島根県オープンデータ研修会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@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61" y="6112202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9850" y="6129019"/>
            <a:ext cx="7102612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本書は、クリエイティブ・コモンズ 表示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4.0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(CC BY 4.0)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にしたがって利用いただけます。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(http://creativecommons.org/licenses/by/4.0/legalcode.ja)</a:t>
            </a:r>
          </a:p>
        </p:txBody>
      </p:sp>
    </p:spTree>
    <p:extLst>
      <p:ext uri="{BB962C8B-B14F-4D97-AF65-F5344CB8AC3E}">
        <p14:creationId xmlns:p14="http://schemas.microsoft.com/office/powerpoint/2010/main" val="879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592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オープンデータの対象範囲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62" y="699820"/>
            <a:ext cx="9020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自治体が保有するすべてのデータが対象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プレースホルダー 4" descr="Program Manag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754" y="1453712"/>
            <a:ext cx="7669544" cy="485706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6593063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 「データ主導社会と地方」平成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日総務省地方情報化推進室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4699323" y="4755018"/>
            <a:ext cx="3593480" cy="17378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1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で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公開するだけ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ではオープンデータ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では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ない</a:t>
            </a:r>
            <a:endParaRPr lang="ja-JP" altLang="en-US" sz="3200" b="1" dirty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7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2"/>
          <a:stretch/>
        </p:blipFill>
        <p:spPr>
          <a:xfrm>
            <a:off x="384924" y="1003777"/>
            <a:ext cx="6701674" cy="503019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8" name="角丸四角形 47"/>
          <p:cNvSpPr/>
          <p:nvPr/>
        </p:nvSpPr>
        <p:spPr>
          <a:xfrm>
            <a:off x="230778" y="5610811"/>
            <a:ext cx="6970143" cy="4849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吹き出し 54"/>
          <p:cNvSpPr/>
          <p:nvPr/>
        </p:nvSpPr>
        <p:spPr>
          <a:xfrm>
            <a:off x="4043654" y="1689075"/>
            <a:ext cx="4856672" cy="2820410"/>
          </a:xfrm>
          <a:prstGeom prst="wedgeRoundRectCallout">
            <a:avLst>
              <a:gd name="adj1" fmla="val -40688"/>
              <a:gd name="adj2" fmla="val 8601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ホームページには（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）マークがある</a:t>
            </a:r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コピーライトは、</a:t>
            </a: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「このページの情報は著作権がある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ので勝手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に使えません」という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endParaRPr kumimoji="1"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799131" y="2573284"/>
            <a:ext cx="1401790" cy="3450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26" y="1955755"/>
            <a:ext cx="5294738" cy="468895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-12600"/>
            <a:ext cx="6657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自由に使うことができるライセンス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CC-BY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6969" y="2368966"/>
            <a:ext cx="2982735" cy="3276274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522234" y="4524315"/>
            <a:ext cx="1259458" cy="26741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>
            <a:off x="4938220" y="3543212"/>
            <a:ext cx="1318605" cy="8572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603518" y="1955755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県ホームページから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23089" y="675907"/>
            <a:ext cx="902090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県では、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の専用サイトを公開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ホームページとは別の“箱”にデータを格納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89" y="1827013"/>
            <a:ext cx="2255023" cy="7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250600" y="6404124"/>
            <a:ext cx="358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https://shimane-opendata.jp/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4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1448" y="16964"/>
            <a:ext cx="8350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島根県オープンデータカタログサイトは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総務省 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スキル総合習得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教材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www.soumu.go.jp/ict_skill/contact.html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より抜粋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9" y="1617666"/>
            <a:ext cx="8839240" cy="4392281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＝クリエイティブ・コモンズ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9959" y="2389517"/>
            <a:ext cx="9006917" cy="5607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43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オープンデータのイメージ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876" y="636976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）推奨データセットの対象データの中でも、特にオープンデータに取り組み始める地方公共団体の参考となるようなデータを基本編として位置付けている。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113" y="2470949"/>
            <a:ext cx="7988136" cy="317587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3089" y="675907"/>
            <a:ext cx="9020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政府と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して公開を推奨するデータと、そのデータの作成にあたり準拠すべきルールやフォーマット等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を「推奨データセット」として紹介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ここまでのまとめ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56610" y="1870906"/>
            <a:ext cx="71177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オープンデータとは、行政が保有するあらゆるデータを、できるだけ生データ（機械判読）で公開すること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出典を明記することで自由に使うことができるライセンス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（シーシーバイ）で公開すること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6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059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オープンデータに取組むメリットは？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37"/>
          <a:stretch/>
        </p:blipFill>
        <p:spPr>
          <a:xfrm>
            <a:off x="189669" y="1328558"/>
            <a:ext cx="8764662" cy="455986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オープンデータは何に使われるのか？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92" y="1514115"/>
            <a:ext cx="83931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スマートフォン保有世帯率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9.7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→　　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79.2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Yahoo!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防災速報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→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万人以上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・ぐるなび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LIVE JAPAN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→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330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　　　　　　など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687126" y="2974665"/>
            <a:ext cx="3465870" cy="3364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2" y="6441119"/>
            <a:ext cx="86868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（出所）スマートフォン保有世帯率は「令和元年情報通信に関する現状報告（総務省）」、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イラスト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「未来技術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中間とりまとめ（案）～概要～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平成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日未来技術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事務局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民間データと組み合わせて、汎用サービス等へ取込み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671" y="3521352"/>
            <a:ext cx="3744351" cy="28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66828" y="2874505"/>
            <a:ext cx="756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島根県におけるオープンデータの取組み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2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1436" y="769659"/>
            <a:ext cx="810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島根県の取組方針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038" y="1769741"/>
            <a:ext cx="811315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ニーズの把握に努めながら、県庁が保有するデータのオープンデータ化を進める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市町村と連携したオープンデータ化を推進する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公開したオープンデータの利活用を推進する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5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本日の研修会の流れ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9177" y="2026182"/>
            <a:ext cx="85660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オープンデータ入門、県の取組みを　知る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（県情報政策課 説明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行政においてデータを活用する意義を　理解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（井上様 ご講演）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島根県庁内のデータ活用に向けた試行　＋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ミニ体験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NEC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説明　＆　ミニディスカッション）</a:t>
            </a:r>
          </a:p>
        </p:txBody>
      </p:sp>
      <p:sp>
        <p:nvSpPr>
          <p:cNvPr id="2" name="左矢印 1"/>
          <p:cNvSpPr/>
          <p:nvPr/>
        </p:nvSpPr>
        <p:spPr>
          <a:xfrm>
            <a:off x="6909761" y="1926557"/>
            <a:ext cx="439948" cy="71701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26" y="1955755"/>
            <a:ext cx="5294738" cy="468895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-12600"/>
            <a:ext cx="890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県の取組み①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オープンデータカタログサイトの運用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6969" y="2368966"/>
            <a:ext cx="2982735" cy="3276274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522234" y="4524315"/>
            <a:ext cx="1259458" cy="26741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>
            <a:off x="4938220" y="3543212"/>
            <a:ext cx="1318605" cy="8572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603518" y="1955755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県ホームページから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市町村と共同公開。イメージは、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部屋あるマンション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5" y="1543344"/>
            <a:ext cx="2255023" cy="7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792" y="21904"/>
            <a:ext cx="828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島根県のオープンデータ公開状況（種類の数）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64177"/>
              </p:ext>
            </p:extLst>
          </p:nvPr>
        </p:nvGraphicFramePr>
        <p:xfrm>
          <a:off x="161026" y="953892"/>
          <a:ext cx="8793192" cy="465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98">
                  <a:extLst>
                    <a:ext uri="{9D8B030D-6E8A-4147-A177-3AD203B41FA5}">
                      <a16:colId xmlns:a16="http://schemas.microsoft.com/office/drawing/2014/main" val="553947614"/>
                    </a:ext>
                  </a:extLst>
                </a:gridCol>
                <a:gridCol w="2198298">
                  <a:extLst>
                    <a:ext uri="{9D8B030D-6E8A-4147-A177-3AD203B41FA5}">
                      <a16:colId xmlns:a16="http://schemas.microsoft.com/office/drawing/2014/main" val="254461240"/>
                    </a:ext>
                  </a:extLst>
                </a:gridCol>
                <a:gridCol w="2198298">
                  <a:extLst>
                    <a:ext uri="{9D8B030D-6E8A-4147-A177-3AD203B41FA5}">
                      <a16:colId xmlns:a16="http://schemas.microsoft.com/office/drawing/2014/main" val="3325274472"/>
                    </a:ext>
                  </a:extLst>
                </a:gridCol>
                <a:gridCol w="2198298">
                  <a:extLst>
                    <a:ext uri="{9D8B030D-6E8A-4147-A177-3AD203B41FA5}">
                      <a16:colId xmlns:a16="http://schemas.microsoft.com/office/drawing/2014/main" val="525758122"/>
                    </a:ext>
                  </a:extLst>
                </a:gridCol>
              </a:tblGrid>
              <a:tr h="664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半年の推移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県・市町村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R1.6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末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R1.12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40388"/>
                  </a:ext>
                </a:extLst>
              </a:tr>
              <a:tr h="66475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増加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安来市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103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082870"/>
                  </a:ext>
                </a:extLst>
              </a:tr>
              <a:tr h="66475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756276"/>
                  </a:ext>
                </a:extLst>
              </a:tr>
              <a:tr h="66475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雲南市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637474"/>
                  </a:ext>
                </a:extLst>
              </a:tr>
              <a:tr h="66475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美郷町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427310"/>
                  </a:ext>
                </a:extLst>
              </a:tr>
              <a:tr h="66475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横ばい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松江市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</a:t>
                      </a:r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</a:t>
                      </a:r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46873"/>
                  </a:ext>
                </a:extLst>
              </a:tr>
              <a:tr h="66475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ほか</a:t>
                      </a:r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286230"/>
                  </a:ext>
                </a:extLst>
              </a:tr>
            </a:tbl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-9981" y="5680691"/>
            <a:ext cx="913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（注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）松江市は独自サイト「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Matsue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オープンデータバンク」（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http://mob.tpj.co.jp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）単位は「データセット」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6314537" y="1178733"/>
            <a:ext cx="931652" cy="25879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）島根県オープンデータカタログサイト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77742"/>
            <a:ext cx="6588754" cy="6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875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県の取組み②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市町村と連携したオープンデータ化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229988"/>
            <a:ext cx="91352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）政府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CIO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ポータル　オープンデータ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（注）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定義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する「取組済自治体」とは、自ら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のホームページにおいて「オープンデータとしての利用規約を適用し、データを公開」又は「オープンデータであることを表示し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 データ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の公開先を提示」を行っている都道府県及び市区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町村。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3089" y="675907"/>
            <a:ext cx="90209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国の目標は、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R2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年度末に全国自治体取組み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データの登録を働きかけ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％達成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R1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年度中も、国推奨</a:t>
            </a: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DS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全県での公開を目指す</a:t>
            </a:r>
            <a:endParaRPr lang="en-US" altLang="ja-JP" sz="28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721" y="2483526"/>
            <a:ext cx="3512728" cy="3746452"/>
          </a:xfrm>
          <a:prstGeom prst="rect">
            <a:avLst/>
          </a:prstGeom>
        </p:spPr>
      </p:pic>
      <p:pic>
        <p:nvPicPr>
          <p:cNvPr id="12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2618" y="2429113"/>
            <a:ext cx="2762968" cy="380087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922760" y="2453864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※R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.6.17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98862" y="6190390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※R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.9.17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972618" y="3092644"/>
            <a:ext cx="2745716" cy="1552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912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（参考）市町村別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AED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ランキング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" y="6613151"/>
            <a:ext cx="7625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（注）令和元年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4" y="960551"/>
            <a:ext cx="6982094" cy="55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2420" y="6604084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財団（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https://aed-zaidan.jp/index.html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）、令和元年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日確認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92" y="21904"/>
            <a:ext cx="7782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県の取組み③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オープンデータ利活用の促進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3089" y="675907"/>
            <a:ext cx="9020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島根県オープンデータカタログサイトで公開するデータが活用され、「みんなで作る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AED N@VI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」に登録されました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514" y="1993548"/>
            <a:ext cx="6004426" cy="321643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3797" y="1741223"/>
            <a:ext cx="3110679" cy="292953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図プレースホルダー 4" descr="仮想デスクトップ - Desktop View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2639" y="3880896"/>
            <a:ext cx="4753476" cy="2723178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66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92706" y="2029117"/>
            <a:ext cx="756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島根県オープンデータカタログサイト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オープンデータの公開手順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0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7" name="図プレースホルダー 4" descr="【第3.0版】オープンデータ公開手順書.docx - Wo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12" y="912791"/>
            <a:ext cx="4256934" cy="56603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図プレースホルダー 4" descr="島根県オープンデータカタログサイトデータ登録アプリ操作マニュアル20190409版.pdf - Adobe Acrobat Reader D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1097" y="912789"/>
            <a:ext cx="4364459" cy="56603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431338" y="174125"/>
            <a:ext cx="19143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県職員向け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4596" y="174125"/>
            <a:ext cx="26324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市町村職員向け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6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1448" y="42842"/>
            <a:ext cx="8350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手順の概略（公開手順書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P.2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3089" y="675907"/>
            <a:ext cx="902090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県：各所属でデータを準備し、情報政策課へ電子申請で送付してください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オープンデータ担当者へ、データ登録のためのログイン情報をお伝えしています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10998"/>
              </p:ext>
            </p:extLst>
          </p:nvPr>
        </p:nvGraphicFramePr>
        <p:xfrm>
          <a:off x="288826" y="2764549"/>
          <a:ext cx="8566348" cy="3728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0280">
                  <a:extLst>
                    <a:ext uri="{9D8B030D-6E8A-4147-A177-3AD203B41FA5}">
                      <a16:colId xmlns:a16="http://schemas.microsoft.com/office/drawing/2014/main" val="2602243971"/>
                    </a:ext>
                  </a:extLst>
                </a:gridCol>
                <a:gridCol w="2915729">
                  <a:extLst>
                    <a:ext uri="{9D8B030D-6E8A-4147-A177-3AD203B41FA5}">
                      <a16:colId xmlns:a16="http://schemas.microsoft.com/office/drawing/2014/main" val="4211359650"/>
                    </a:ext>
                  </a:extLst>
                </a:gridCol>
                <a:gridCol w="2070339">
                  <a:extLst>
                    <a:ext uri="{9D8B030D-6E8A-4147-A177-3AD203B41FA5}">
                      <a16:colId xmlns:a16="http://schemas.microsoft.com/office/drawing/2014/main" val="2022965125"/>
                    </a:ext>
                  </a:extLst>
                </a:gridCol>
              </a:tblGrid>
              <a:tr h="532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手順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役割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10517"/>
                  </a:ext>
                </a:extLst>
              </a:tr>
              <a:tr h="5326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6182014"/>
                  </a:ext>
                </a:extLst>
              </a:tr>
              <a:tr h="53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　公開データの準備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各所属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797197"/>
                  </a:ext>
                </a:extLst>
              </a:tr>
              <a:tr h="53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　データの編集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各所属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696449"/>
                  </a:ext>
                </a:extLst>
              </a:tr>
              <a:tr h="53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　データの公開依頼（更新含む）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各所属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1104846"/>
                  </a:ext>
                </a:extLst>
              </a:tr>
              <a:tr h="53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　カタログサイトへのアップロード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情報政策課が暫定的</a:t>
                      </a:r>
                      <a:r>
                        <a:rPr lang="ja-JP" sz="18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実施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7441467"/>
                  </a:ext>
                </a:extLst>
              </a:tr>
              <a:tr h="53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　カタログサイトの運用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情報政策課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8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1448" y="42842"/>
            <a:ext cx="9279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お伝えしたいポイント（何をオープンデータ化すべきか）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1448" y="753544"/>
            <a:ext cx="902090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公開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データの準備（公開手順書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P.3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pPr>
              <a:spcAft>
                <a:spcPts val="180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ニーズ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高いデータ </a:t>
            </a:r>
            <a:endParaRPr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公開が推奨されているデータ </a:t>
            </a:r>
            <a:endParaRPr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既に公開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しているデータ</a:t>
            </a:r>
          </a:p>
          <a:p>
            <a:pPr>
              <a:spcAft>
                <a:spcPts val="18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システム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出力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したデータ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既に他で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公開されているデータ</a:t>
            </a:r>
          </a:p>
        </p:txBody>
      </p:sp>
    </p:spTree>
    <p:extLst>
      <p:ext uri="{BB962C8B-B14F-4D97-AF65-F5344CB8AC3E}">
        <p14:creationId xmlns:p14="http://schemas.microsoft.com/office/powerpoint/2010/main" val="1794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まずは動画をご覧ください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5616" y="1477531"/>
            <a:ext cx="4852766" cy="547391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6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（出所）総務省「オープンデータ研修ポータル」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https://www.opendata-training.org/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7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98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①　ニーズが高いデータとは（例）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3089" y="675907"/>
            <a:ext cx="902090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情報公開請求が多いデータ（例：食品衛生許可一覧）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問合せが多いデータ（例：まちの写真、防災データ）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庁内・役所内や自治会活動で共有したいデータ（例：消火栓の位置情報）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583" y="2748932"/>
            <a:ext cx="7158504" cy="229958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7" y="5536166"/>
            <a:ext cx="714928" cy="764944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52313" y="6360562"/>
            <a:ext cx="1893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島根県内市町村担当者への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ヒアリングより（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2019.7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100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1752583" y="5324553"/>
            <a:ext cx="7227013" cy="1150147"/>
          </a:xfrm>
          <a:prstGeom prst="wedgeRoundRectCallout">
            <a:avLst>
              <a:gd name="adj1" fmla="val -53585"/>
              <a:gd name="adj2" fmla="val 5273"/>
              <a:gd name="adj3" fmla="val 16667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消防団の世代交代が進む中、防火水槽の正確な位置を引き継ぎできていない。位置情報をデータ化し、地図化できると助かる。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また、土地勘のない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ターン者への情報提供にも有効だと思う。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プレースホルダー 4" descr="仮想デスクトップ - Desktop View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6833" y="3516944"/>
            <a:ext cx="1264426" cy="52857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-2" y="485330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（出所）会津若松市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://www.city.aizuwakamatsu.fukushima.jp/docs/2014081400039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）、ヒアリングは島根県情報政策課による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6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②　国が公開を推奨するデータ（再掲）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876" y="636976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）推奨データセットの対象データの中でも、特にオープンデータに取り組み始める地方公共団体の参考となるようなデータを基本編として位置付けている。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113" y="2470949"/>
            <a:ext cx="7988136" cy="317587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3089" y="675907"/>
            <a:ext cx="9020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政府と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して公開を推奨するデータと、そのデータの作成にあたり準拠すべきルールやフォーマット等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を「推奨データセット」として紹介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1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343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民間ニーズ等を踏まえたデータ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78884" y="660267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中国総合通信局（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://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www.soumu.go.jp/soutsu/chugoku/fieldinfo/01sotsu08_01001027.html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日確認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（例）中国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地域オープンデータ利活用ラウンドテーブル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5"/>
          <a:stretch/>
        </p:blipFill>
        <p:spPr>
          <a:xfrm>
            <a:off x="123089" y="1561690"/>
            <a:ext cx="9298851" cy="3105201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>
            <a:off x="4072826" y="4455543"/>
            <a:ext cx="1121434" cy="42269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3089" y="5109487"/>
            <a:ext cx="9004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西日本豪雨等の事例を基に、平常時に公開して備えておくことが望ましい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１７種類の防災関係のデータフォーマット（案）をとりまとめ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7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833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③　他はどんなオープンデータを公開しているか？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BODIK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オープンデータモニター（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https://odm.bodik.jp/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962" y="699820"/>
            <a:ext cx="90209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BODIK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オープンデータモニター」では、全国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246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自治体の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13,088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データセットから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検索が可能！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380" y="1837639"/>
            <a:ext cx="6753438" cy="471322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5556" y="4357404"/>
            <a:ext cx="3397791" cy="23760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5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66828" y="2874505"/>
            <a:ext cx="756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国の動向（簡単に）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3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各省庁単位で取組みが推進されている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" y="6613151"/>
            <a:ext cx="7617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）「都道府県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官民データ活用推進計画策定の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手引（平成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月）施策一覧を基に島根県情報政策課が作成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53983" y="747421"/>
          <a:ext cx="8783781" cy="576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4634">
                  <a:extLst>
                    <a:ext uri="{9D8B030D-6E8A-4147-A177-3AD203B41FA5}">
                      <a16:colId xmlns:a16="http://schemas.microsoft.com/office/drawing/2014/main" val="538660690"/>
                    </a:ext>
                  </a:extLst>
                </a:gridCol>
                <a:gridCol w="2965268">
                  <a:extLst>
                    <a:ext uri="{9D8B030D-6E8A-4147-A177-3AD203B41FA5}">
                      <a16:colId xmlns:a16="http://schemas.microsoft.com/office/drawing/2014/main" val="393316290"/>
                    </a:ext>
                  </a:extLst>
                </a:gridCol>
                <a:gridCol w="3973879">
                  <a:extLst>
                    <a:ext uri="{9D8B030D-6E8A-4147-A177-3AD203B41FA5}">
                      <a16:colId xmlns:a16="http://schemas.microsoft.com/office/drawing/2014/main" val="410281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府省庁名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施策名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都道府県への支援策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1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関係府省庁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オープンデータ官民ラウンドテーブルの開催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民間と府省庁の対話する場を設け、ニーズに即したオープンデータの公開を促進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総務省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地方公共団体が保有するデータのオープンデータ化の推進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有識者派遣、パッケージツールの提供 、データフォーマットの提示　等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57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国土交通省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都市計画に関するデータの利用環境の充実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共通フォーマットを作成するなど、オープンデータ化のためのガイドラインを作成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2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国土交通省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公共交通機関の運行情報（位置情報等）等のオープンデータ化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検討会を設置し、諸課題について検討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39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農林水産省、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内閣府、</a:t>
                      </a:r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農業関係情報のオープンデータ化の推進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3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警察庁</a:t>
                      </a:r>
                    </a:p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犯罪発生情報のオープンデータ化の推進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都道府県警察を技術的に支援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31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厚生労働省、内閣府、内閣官房</a:t>
                      </a:r>
                      <a:endParaRPr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保育所や放課後児童クラブの利用に関する情報の公開</a:t>
                      </a:r>
                      <a:endParaRPr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子ども・子育て支援全国総合システムの活用方法について、周知を図る。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3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内閣府、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関係府省庁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防災・減災に必要な情報を円滑に共有できる仕組みの構築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効果的な災害対応のための情報の提供手法に係るルールについて情報提供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8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3023096" y="5169822"/>
            <a:ext cx="2967487" cy="3795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88138" y="5809765"/>
            <a:ext cx="783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行政がこんな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ことに取組んで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どんな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意義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あるのか？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344798" y="2647283"/>
            <a:ext cx="653974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官民データ活用推進基本法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二次利用可（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：シーシーバイ）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機械判読（５★：ファイブスター）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56610" y="700648"/>
            <a:ext cx="7230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本日、ぜひ覚えていただきたい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（再掲）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8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オープンデータに関して、本日、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ぜひ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覚えて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いただきたい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4798" y="2647283"/>
            <a:ext cx="653974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官民データ活用推進基本法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二次利用可（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：シーシーバイ）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機械判読（５★：ファイブスター）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2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340" y="3806050"/>
            <a:ext cx="4726115" cy="298073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21904"/>
            <a:ext cx="786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官民データ活用推進基本法（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H28.12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施行）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45" y="770156"/>
            <a:ext cx="90209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（国及び地方公共団体等が保有する官民データの容易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な利用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等）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第十一条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国及び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地方公共団体は、自らが保有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する官民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データについて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、個人及び法人の権利利益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、国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の安全等が害されることのないようにしつつ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国民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がインターネットその他の高度情報通信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ネットワークを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通じて容易に利用できるよう、必要な措置を講ずる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ものと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2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270" y="4310767"/>
            <a:ext cx="44887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b="1" dirty="0" smtClean="0">
                <a:solidFill>
                  <a:srgbClr val="FF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オープンデータの取組みは</a:t>
            </a:r>
            <a:endParaRPr lang="en-US" altLang="ja-JP" sz="3200" b="1" dirty="0" smtClean="0">
              <a:solidFill>
                <a:srgbClr val="FF0000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srgbClr val="FF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義務付</a:t>
            </a:r>
            <a:r>
              <a:rPr lang="ja-JP" altLang="en-US" sz="3200" b="1" dirty="0" smtClean="0">
                <a:solidFill>
                  <a:srgbClr val="FF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けられている</a:t>
            </a:r>
            <a:endParaRPr lang="en-US" altLang="ja-JP" sz="3200" b="1" dirty="0" smtClean="0">
              <a:solidFill>
                <a:srgbClr val="FF0000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3772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オープンデータの定義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91" y="794711"/>
            <a:ext cx="902090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国、地方公共団体及び事業者が保有する官民データのうち、国民誰もがインターネット等を通じて容易に利用（加工、編集、再配布等）できるよう、次のいずれの項目にも該当する形で公開されたデータをオープンデータと定義す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営利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目的、非営利目的を問わず二次利用可能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ルール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が適用された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判読に適した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無償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で利用できる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）オープンデータ基本指針（平成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日高度情報通信ネットワーク社会推進戦略本部・官民データ活用推進戦略会議決定）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二次利用とは？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5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78" y="1069166"/>
            <a:ext cx="9074764" cy="5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機械判読とは？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09" y="1312203"/>
            <a:ext cx="8941116" cy="396530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821" y="4642"/>
            <a:ext cx="8376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機械判読のレベル＝５★オープンデータ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36" b="5953"/>
          <a:stretch/>
        </p:blipFill>
        <p:spPr bwMode="auto">
          <a:xfrm>
            <a:off x="1810053" y="3214912"/>
            <a:ext cx="5330364" cy="296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5" y="1335560"/>
            <a:ext cx="9011491" cy="18278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53" y="6183687"/>
            <a:ext cx="3843936" cy="309188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総務省 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スキル総合習得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教材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www.soumu.go.jp/ict_skill/contact.html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より抜粋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1561</Words>
  <Application>Microsoft Office PowerPoint</Application>
  <PresentationFormat>画面に合わせる (4:3)</PresentationFormat>
  <Paragraphs>267</Paragraphs>
  <Slides>36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2019-07-09T04:10:06Z</dcterms:created>
  <dcterms:modified xsi:type="dcterms:W3CDTF">2019-12-23T12:18:27Z</dcterms:modified>
</cp:coreProperties>
</file>